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583" r:id="rId2"/>
    <p:sldId id="338" r:id="rId3"/>
    <p:sldId id="294" r:id="rId4"/>
    <p:sldId id="341" r:id="rId5"/>
    <p:sldId id="337" r:id="rId6"/>
    <p:sldId id="342" r:id="rId7"/>
    <p:sldId id="343" r:id="rId8"/>
    <p:sldId id="344" r:id="rId9"/>
    <p:sldId id="345" r:id="rId10"/>
    <p:sldId id="347" r:id="rId11"/>
    <p:sldId id="349" r:id="rId12"/>
    <p:sldId id="348" r:id="rId13"/>
    <p:sldId id="346" r:id="rId14"/>
    <p:sldId id="352" r:id="rId15"/>
    <p:sldId id="353" r:id="rId16"/>
    <p:sldId id="354" r:id="rId17"/>
    <p:sldId id="355" r:id="rId18"/>
    <p:sldId id="356" r:id="rId19"/>
    <p:sldId id="357" r:id="rId20"/>
    <p:sldId id="358" r:id="rId21"/>
    <p:sldId id="362" r:id="rId22"/>
    <p:sldId id="369" r:id="rId23"/>
    <p:sldId id="363" r:id="rId24"/>
    <p:sldId id="370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82" d="100"/>
          <a:sy n="82" d="100"/>
        </p:scale>
        <p:origin x="30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10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9/17/2023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7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63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0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35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91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49;p11">
            <a:extLst>
              <a:ext uri="{FF2B5EF4-FFF2-40B4-BE49-F238E27FC236}">
                <a16:creationId xmlns:a16="http://schemas.microsoft.com/office/drawing/2014/main" id="{42961BC9-FF7A-4079-8E88-82C3DC8BF407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-101448" y="-101600"/>
            <a:ext cx="12613690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7383D9D-28E5-102A-ABF5-85779E123BB6}"/>
              </a:ext>
            </a:extLst>
          </p:cNvPr>
          <p:cNvSpPr/>
          <p:nvPr userDrawn="1"/>
        </p:nvSpPr>
        <p:spPr>
          <a:xfrm>
            <a:off x="1100879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E0D07EFA-A093-5F64-98F7-988EF5416C59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17586" y="0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945A5091-CEC7-A02D-AE1D-330D8682610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6161" y="4006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105E05AC-705F-48ED-53F0-D5AFA715C17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6161" y="4006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49" r:id="rId6"/>
    <p:sldLayoutId id="2147483650" r:id="rId7"/>
    <p:sldLayoutId id="2147483652" r:id="rId8"/>
    <p:sldLayoutId id="2147483656" r:id="rId9"/>
    <p:sldLayoutId id="2147483660" r:id="rId10"/>
    <p:sldLayoutId id="2147483666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slide" Target="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slide" Target="slide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2710181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2: Hình vuông – Hình tròn </a:t>
            </a:r>
            <a:b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Hình tam giác – Hình chữ nhật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485140"/>
            <a:ext cx="12192000" cy="637286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85140"/>
            <a:ext cx="12192000" cy="637286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4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134A01B-F86D-4BFD-886D-9C3947A9D745}"/>
              </a:ext>
            </a:extLst>
          </p:cNvPr>
          <p:cNvSpPr/>
          <p:nvPr/>
        </p:nvSpPr>
        <p:spPr>
          <a:xfrm>
            <a:off x="4973696" y="1944996"/>
            <a:ext cx="5729652" cy="108863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 HÀNH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49" t="28513" r="6245" b="28295"/>
          <a:stretch>
            <a:fillRect/>
          </a:stretch>
        </p:blipFill>
        <p:spPr>
          <a:xfrm>
            <a:off x="0" y="431800"/>
            <a:ext cx="12192000" cy="487838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82420" y="842832"/>
            <a:ext cx="2752803" cy="6858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en-SG" sz="32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3167845" y="842832"/>
            <a:ext cx="2823225" cy="6858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en-SG" sz="32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6199505" y="842645"/>
            <a:ext cx="2823210" cy="84709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tam </a:t>
            </a: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giác</a:t>
            </a:r>
            <a:endParaRPr lang="en-SG" sz="32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9230995" y="842645"/>
            <a:ext cx="2823210" cy="84709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en-SG" sz="32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picture containing screenshot, clock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9" t="40021" r="62004" b="19219"/>
          <a:stretch>
            <a:fillRect/>
          </a:stretch>
        </p:blipFill>
        <p:spPr>
          <a:xfrm>
            <a:off x="2032635" y="3864610"/>
            <a:ext cx="2103120" cy="2122805"/>
          </a:xfrm>
          <a:prstGeom prst="ellipse">
            <a:avLst/>
          </a:prstGeom>
        </p:spPr>
      </p:pic>
      <p:pic>
        <p:nvPicPr>
          <p:cNvPr id="13" name="Picture 12" descr="A picture containing screenshot, clock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6" t="36017" r="44052" b="18507"/>
          <a:stretch>
            <a:fillRect/>
          </a:stretch>
        </p:blipFill>
        <p:spPr>
          <a:xfrm>
            <a:off x="4636135" y="3699510"/>
            <a:ext cx="2205990" cy="2333625"/>
          </a:xfrm>
          <a:prstGeom prst="rect">
            <a:avLst/>
          </a:prstGeom>
        </p:spPr>
      </p:pic>
      <p:pic>
        <p:nvPicPr>
          <p:cNvPr id="14" name="Picture 13" descr="A picture containing screenshot, clock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93" t="39440" r="5884" b="22354"/>
          <a:stretch>
            <a:fillRect/>
          </a:stretch>
        </p:blipFill>
        <p:spPr>
          <a:xfrm>
            <a:off x="6855460" y="3994785"/>
            <a:ext cx="2138680" cy="1845310"/>
          </a:xfrm>
          <a:prstGeom prst="triangle">
            <a:avLst/>
          </a:prstGeom>
        </p:spPr>
      </p:pic>
      <p:pic>
        <p:nvPicPr>
          <p:cNvPr id="15" name="Picture 14" descr="A picture containing screenshot, clock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9" t="36744" r="22415" b="17780"/>
          <a:stretch>
            <a:fillRect/>
          </a:stretch>
        </p:blipFill>
        <p:spPr>
          <a:xfrm>
            <a:off x="9230360" y="4001770"/>
            <a:ext cx="2559050" cy="192786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l="17899" t="50602" r="70162" b="30366"/>
          <a:stretch>
            <a:fillRect/>
          </a:stretch>
        </p:blipFill>
        <p:spPr>
          <a:xfrm>
            <a:off x="0" y="4002088"/>
            <a:ext cx="2033588" cy="18748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34375 -0.301481 " pathEditMode="relative" rAng="0" ptsTypes="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-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7917 -0.186111 L 0.110417 -0.338426 " pathEditMode="relative" rAng="0" ptsTypes="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-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0026 -0.0012037 " pathEditMode="relative" rAng="0" ptsTypes="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" y="-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583 -0.092037 L -0.00364583 -0.318426 " pathEditMode="relative" rAng="0" ptsTypes="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9896 -0.166667 L 0.0301042 -0.305 " pathEditMode="relative" ptsTypes="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9" grpId="0" bldLvl="0" animBg="1"/>
      <p:bldP spid="1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-1" y="403541"/>
            <a:ext cx="12039601" cy="1465263"/>
          </a:xfrm>
        </p:spPr>
        <p:txBody>
          <a:bodyPr/>
          <a:lstStyle/>
          <a:p>
            <a:r>
              <a:rPr lang="en-US" altLang="en-US" sz="4000" b="1">
                <a:latin typeface="UTM Avo" panose="02040603050506020204" pitchFamily="18" charset="0"/>
                <a:cs typeface="Arial" panose="020B0604020202020204" pitchFamily="34" charset="0"/>
              </a:rPr>
              <a:t>2. Hình tam giác có màu gì? Hình vuông có màu gì? Gọi tên các hình có màu đỏ?</a:t>
            </a:r>
            <a:endParaRPr lang="vi-VN" alt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A picture containing drawing&#10;&#10;Description automatically generated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5" t="47363" r="78495" b="34634"/>
          <a:stretch>
            <a:fillRect/>
          </a:stretch>
        </p:blipFill>
        <p:spPr>
          <a:xfrm>
            <a:off x="0" y="2501900"/>
            <a:ext cx="1136650" cy="1106488"/>
          </a:xfrm>
          <a:prstGeom prst="rect">
            <a:avLst/>
          </a:prstGeom>
        </p:spPr>
      </p:pic>
      <p:pic>
        <p:nvPicPr>
          <p:cNvPr id="7" name="Content Placeholder 5" descr="A picture containing drawing&#10;&#10;Description automatically generated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9" t="32457" r="62991" b="47237"/>
          <a:stretch>
            <a:fillRect/>
          </a:stretch>
        </p:blipFill>
        <p:spPr>
          <a:xfrm>
            <a:off x="0" y="2143125"/>
            <a:ext cx="1371600" cy="1465263"/>
          </a:xfrm>
          <a:prstGeom prst="diamond">
            <a:avLst/>
          </a:prstGeom>
          <a:noFill/>
          <a:ln w="9525">
            <a:noFill/>
          </a:ln>
        </p:spPr>
      </p:pic>
      <p:pic>
        <p:nvPicPr>
          <p:cNvPr id="9" name="Content Placeholder 5" descr="A picture containing drawing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9" t="53512" r="69606" b="12785"/>
          <a:stretch>
            <a:fillRect/>
          </a:stretch>
        </p:blipFill>
        <p:spPr>
          <a:xfrm>
            <a:off x="2630170" y="3900170"/>
            <a:ext cx="853440" cy="2105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Content Placeholder 5" descr="A picture containing drawing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4" t="56330" r="52853" b="23792"/>
          <a:stretch>
            <a:fillRect/>
          </a:stretch>
        </p:blipFill>
        <p:spPr>
          <a:xfrm>
            <a:off x="4662170" y="4409440"/>
            <a:ext cx="1156335" cy="11353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Content Placeholder 5" descr="A picture containing drawing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0" t="27110" r="44404" b="45711"/>
          <a:stretch>
            <a:fillRect/>
          </a:stretch>
        </p:blipFill>
        <p:spPr>
          <a:xfrm>
            <a:off x="5249545" y="2270125"/>
            <a:ext cx="1866265" cy="17379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Content Placeholder 5" descr="A picture containing drawing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9" t="34175" r="25686" b="47181"/>
          <a:stretch>
            <a:fillRect/>
          </a:stretch>
        </p:blipFill>
        <p:spPr>
          <a:xfrm>
            <a:off x="7458710" y="2501265"/>
            <a:ext cx="2663190" cy="1304925"/>
          </a:xfrm>
          <a:prstGeom prst="flowChartMerge">
            <a:avLst/>
          </a:prstGeom>
          <a:noFill/>
          <a:ln w="9525">
            <a:noFill/>
          </a:ln>
        </p:spPr>
      </p:pic>
      <p:pic>
        <p:nvPicPr>
          <p:cNvPr id="14" name="Content Placeholder 5" descr="A picture containing drawing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6" t="69989" r="18663" b="18851"/>
          <a:stretch>
            <a:fillRect/>
          </a:stretch>
        </p:blipFill>
        <p:spPr>
          <a:xfrm>
            <a:off x="9416415" y="5177790"/>
            <a:ext cx="1632585" cy="639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Content Placeholder 5" descr="A picture containing drawing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4" t="56330" r="52853" b="23792"/>
          <a:stretch>
            <a:fillRect/>
          </a:stretch>
        </p:blipFill>
        <p:spPr>
          <a:xfrm>
            <a:off x="10406380" y="2693035"/>
            <a:ext cx="1228725" cy="12071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Content Placeholder 5" descr="A picture containing drawing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5" t="47363" r="78495" b="34634"/>
          <a:stretch>
            <a:fillRect/>
          </a:stretch>
        </p:blipFill>
        <p:spPr>
          <a:xfrm>
            <a:off x="7341235" y="4721225"/>
            <a:ext cx="1025525" cy="9994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rawing of a cartoon character&#10;&#10;Description automatically generated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" r="10661" b="16273"/>
          <a:stretch>
            <a:fillRect/>
          </a:stretch>
        </p:blipFill>
        <p:spPr>
          <a:xfrm>
            <a:off x="0" y="669925"/>
            <a:ext cx="12192000" cy="542448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578485"/>
            <a:ext cx="12192000" cy="62795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578485"/>
            <a:ext cx="12192000" cy="627951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4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39DE677-54C6-4908-96AA-1B339BFE23CC}"/>
              </a:ext>
            </a:extLst>
          </p:cNvPr>
          <p:cNvSpPr/>
          <p:nvPr/>
        </p:nvSpPr>
        <p:spPr>
          <a:xfrm>
            <a:off x="4973696" y="1944996"/>
            <a:ext cx="5729652" cy="108863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 DỤNG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Content Placeholder 99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14832" t="13705" r="24167" b="18718"/>
          <a:stretch>
            <a:fillRect/>
          </a:stretch>
        </p:blipFill>
        <p:spPr>
          <a:xfrm>
            <a:off x="0" y="3822700"/>
            <a:ext cx="3165475" cy="303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>
            <a:fillRect/>
          </a:stretch>
        </p:blipFill>
        <p:spPr>
          <a:xfrm>
            <a:off x="0" y="654050"/>
            <a:ext cx="3141663" cy="3262313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052060" y="383540"/>
            <a:ext cx="6925310" cy="4892675"/>
          </a:xfrm>
          <a:prstGeom prst="cloudCallout">
            <a:avLst>
              <a:gd name="adj1" fmla="val -72373"/>
              <a:gd name="adj2" fmla="val 39435"/>
            </a:avLst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Kể tên các đồ vật trong thực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>
                <a:solidFill>
                  <a:schemeClr val="bg1"/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tế có dạng: hình vuông,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>
                <a:solidFill>
                  <a:schemeClr val="bg1"/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hình tròn,hình tam giác,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>
                <a:solidFill>
                  <a:schemeClr val="bg1"/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hình chữ nhật.</a:t>
            </a:r>
            <a:endParaRPr kumimoji="0" lang="vi-VN" altLang="zh-CN" sz="3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609600" y="573562"/>
            <a:ext cx="10972800" cy="582613"/>
          </a:xfrm>
        </p:spPr>
        <p:txBody>
          <a:bodyPr/>
          <a:lstStyle/>
          <a:p>
            <a:pPr algn="ctr"/>
            <a:r>
              <a:rPr lang="en-US">
                <a:latin typeface="UTM Avo" panose="02040603050506020204" pitchFamily="18" charset="0"/>
                <a:cs typeface="Arial" panose="020B0604020202020204" pitchFamily="34" charset="0"/>
              </a:rPr>
              <a:t>HÌNH VUÔNG</a:t>
            </a:r>
          </a:p>
        </p:txBody>
      </p:sp>
      <p:pic>
        <p:nvPicPr>
          <p:cNvPr id="101" name="Content Placeholder 100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10476" r="11975"/>
          <a:stretch>
            <a:fillRect/>
          </a:stretch>
        </p:blipFill>
        <p:spPr>
          <a:xfrm>
            <a:off x="1104900" y="1637506"/>
            <a:ext cx="3792538" cy="3030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Content Placeholder 101"/>
          <p:cNvPicPr>
            <a:picLocks noGrp="1"/>
          </p:cNvPicPr>
          <p:nvPr>
            <p:ph sz="half" idx="4294967295"/>
          </p:nvPr>
        </p:nvPicPr>
        <p:blipFill>
          <a:blip r:embed="rId3"/>
          <a:srcRect l="9410" t="8923" r="11403" b="11321"/>
          <a:stretch>
            <a:fillRect/>
          </a:stretch>
        </p:blipFill>
        <p:spPr>
          <a:xfrm>
            <a:off x="6738938" y="1637506"/>
            <a:ext cx="3636962" cy="3030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0680"/>
            <a:ext cx="12349480" cy="1417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82600" y="501650"/>
            <a:ext cx="10972800" cy="582613"/>
          </a:xfrm>
        </p:spPr>
        <p:txBody>
          <a:bodyPr/>
          <a:lstStyle/>
          <a:p>
            <a:pPr algn="ctr"/>
            <a:r>
              <a:rPr lang="en-US">
                <a:latin typeface="UTM Avo" panose="02040603050506020204" pitchFamily="18" charset="0"/>
                <a:cs typeface="Arial" panose="020B0604020202020204" pitchFamily="34" charset="0"/>
              </a:rPr>
              <a:t>HÌNH TRÒN</a:t>
            </a:r>
          </a:p>
        </p:txBody>
      </p:sp>
      <p:pic>
        <p:nvPicPr>
          <p:cNvPr id="103" name="Content Placeholder 102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755775"/>
            <a:ext cx="2992438" cy="2990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Content Placeholder 103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23413" y="1952625"/>
            <a:ext cx="2668587" cy="2670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Picture 104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91000" y="1243330"/>
            <a:ext cx="3810000" cy="381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0750"/>
            <a:ext cx="12349480" cy="857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688340" y="522605"/>
            <a:ext cx="10972800" cy="582613"/>
          </a:xfrm>
        </p:spPr>
        <p:txBody>
          <a:bodyPr/>
          <a:lstStyle/>
          <a:p>
            <a:pPr algn="ctr"/>
            <a:r>
              <a:rPr lang="en-US">
                <a:latin typeface="UTM Avo" panose="02040603050506020204" pitchFamily="18" charset="0"/>
                <a:cs typeface="Arial" panose="020B0604020202020204" pitchFamily="34" charset="0"/>
              </a:rPr>
              <a:t>HÌNH TAM GIÁC</a:t>
            </a:r>
          </a:p>
        </p:txBody>
      </p:sp>
      <p:pic>
        <p:nvPicPr>
          <p:cNvPr id="106" name="Content Placeholder 10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157288"/>
            <a:ext cx="5153025" cy="2214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Content Placeholder 106"/>
          <p:cNvPicPr>
            <a:picLocks noGrp="1"/>
          </p:cNvPicPr>
          <p:nvPr>
            <p:ph sz="half" idx="4294967295"/>
          </p:nvPr>
        </p:nvPicPr>
        <p:blipFill>
          <a:blip r:embed="rId3"/>
          <a:srcRect l="18804" r="4970"/>
          <a:stretch>
            <a:fillRect/>
          </a:stretch>
        </p:blipFill>
        <p:spPr>
          <a:xfrm>
            <a:off x="8910638" y="1641475"/>
            <a:ext cx="3281362" cy="3573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48865" y="3755390"/>
            <a:ext cx="4595495" cy="1727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4570"/>
            <a:ext cx="12349480" cy="773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-635" y="719455"/>
            <a:ext cx="12192635" cy="613854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371475"/>
            <a:ext cx="12192000" cy="6486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/>
          <p:cNvSpPr txBox="1"/>
          <p:nvPr/>
        </p:nvSpPr>
        <p:spPr>
          <a:xfrm>
            <a:off x="5962372" y="4159334"/>
            <a:ext cx="309880" cy="27559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endParaRPr lang="zh-CN" altLang="en-US" sz="1200" dirty="0">
              <a:solidFill>
                <a:schemeClr val="bg1"/>
              </a:solidFill>
              <a:latin typeface="百变马丁" panose="02010601030101010101" pitchFamily="2" charset="-122"/>
              <a:ea typeface="百变马丁" panose="02010601030101010101" pitchFamily="2" charset="-122"/>
            </a:endParaRPr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50195" y="66675"/>
            <a:ext cx="609600" cy="6096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973696" y="1714154"/>
            <a:ext cx="5679746" cy="1319478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0" y="576263"/>
            <a:ext cx="10972800" cy="582612"/>
          </a:xfrm>
        </p:spPr>
        <p:txBody>
          <a:bodyPr/>
          <a:lstStyle/>
          <a:p>
            <a:pPr algn="ctr"/>
            <a:r>
              <a:rPr lang="en-US">
                <a:latin typeface="UTM Avo" panose="02040603050506020204" pitchFamily="18" charset="0"/>
                <a:cs typeface="Arial" panose="020B0604020202020204" pitchFamily="34" charset="0"/>
              </a:rPr>
              <a:t>HÌNH CHỮ NHẬT</a:t>
            </a:r>
          </a:p>
        </p:txBody>
      </p:sp>
      <p:pic>
        <p:nvPicPr>
          <p:cNvPr id="109" name="Content Placeholder 108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076" r="3279" b="21671"/>
          <a:stretch/>
        </p:blipFill>
        <p:spPr>
          <a:xfrm>
            <a:off x="1" y="1631950"/>
            <a:ext cx="5524500" cy="3163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Content Placeholder 109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94" t="13072" r="2882" b="4502"/>
          <a:stretch>
            <a:fillRect/>
          </a:stretch>
        </p:blipFill>
        <p:spPr>
          <a:xfrm>
            <a:off x="6667501" y="1903413"/>
            <a:ext cx="4605060" cy="2828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5025"/>
            <a:ext cx="12349480" cy="942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884680" y="1404620"/>
            <a:ext cx="8241665" cy="2964180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TRÒN</a:t>
            </a:r>
          </a:p>
        </p:txBody>
      </p:sp>
      <p:sp>
        <p:nvSpPr>
          <p:cNvPr id="43" name="Đáp án B"/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TAM GIÁC</a:t>
            </a:r>
          </a:p>
        </p:txBody>
      </p:sp>
      <p:sp>
        <p:nvSpPr>
          <p:cNvPr id="44" name="Đáp án C"/>
          <p:cNvSpPr/>
          <p:nvPr/>
        </p:nvSpPr>
        <p:spPr>
          <a:xfrm>
            <a:off x="2437132" y="5684590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VUÔNG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0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CHỮ NHẬT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259205" y="421640"/>
            <a:ext cx="9544050" cy="1456055"/>
            <a:chOff x="1871981" y="421635"/>
            <a:chExt cx="8454652" cy="1456205"/>
          </a:xfrm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6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>
            <a:fillRect/>
          </a:stretch>
        </p:blipFill>
        <p:spPr>
          <a:xfrm>
            <a:off x="752753" y="2549733"/>
            <a:ext cx="2207859" cy="2098485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2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8" cy="1323382"/>
          </a:xfrm>
          <a:prstGeom prst="rect">
            <a:avLst/>
          </a:prstGeom>
        </p:spPr>
      </p:pic>
      <p:pic>
        <p:nvPicPr>
          <p:cNvPr id="100" name="Content Placeholder 99"/>
          <p:cNvPicPr>
            <a:picLocks noGrp="1"/>
          </p:cNvPicPr>
          <p:nvPr>
            <p:ph idx="4294967295"/>
          </p:nvPr>
        </p:nvPicPr>
        <p:blipFill>
          <a:blip r:embed="rId8"/>
          <a:srcRect l="7714" t="21833" r="55376" b="20256"/>
          <a:stretch>
            <a:fillRect/>
          </a:stretch>
        </p:blipFill>
        <p:spPr>
          <a:xfrm>
            <a:off x="4435185" y="1683679"/>
            <a:ext cx="2970213" cy="2547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ular Callout 1"/>
          <p:cNvSpPr/>
          <p:nvPr/>
        </p:nvSpPr>
        <p:spPr>
          <a:xfrm>
            <a:off x="159359" y="1751209"/>
            <a:ext cx="3052445" cy="918845"/>
          </a:xfrm>
          <a:prstGeom prst="wedgeRoundRectCallout">
            <a:avLst>
              <a:gd name="adj1" fmla="val -12062"/>
              <a:gd name="adj2" fmla="val 127677"/>
              <a:gd name="adj3" fmla="val 16667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Nhấn vào đây để quay lại</a:t>
            </a:r>
            <a:endParaRPr lang="vi-VN" altLang="zh-CN"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404802" y="1395302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TRÒN</a:t>
            </a:r>
          </a:p>
        </p:txBody>
      </p:sp>
      <p:sp>
        <p:nvSpPr>
          <p:cNvPr id="43" name="Đáp án B"/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TAM GIÁC</a:t>
            </a:r>
          </a:p>
        </p:txBody>
      </p:sp>
      <p:sp>
        <p:nvSpPr>
          <p:cNvPr id="44" name="Đáp án C"/>
          <p:cNvSpPr/>
          <p:nvPr/>
        </p:nvSpPr>
        <p:spPr>
          <a:xfrm>
            <a:off x="2437132" y="5684590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VUÔNG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0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CHỮ NHẬT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1" y="421635"/>
            <a:ext cx="8454652" cy="1456205"/>
            <a:chOff x="1871981" y="421635"/>
            <a:chExt cx="8454652" cy="1456205"/>
          </a:xfrm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>
            <a:fillRect/>
          </a:stretch>
        </p:blipFill>
        <p:spPr>
          <a:xfrm>
            <a:off x="1307743" y="2731343"/>
            <a:ext cx="2207859" cy="2098485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2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8" cy="1323382"/>
          </a:xfrm>
          <a:prstGeom prst="rect">
            <a:avLst/>
          </a:prstGeom>
        </p:spPr>
      </p:pic>
      <p:pic>
        <p:nvPicPr>
          <p:cNvPr id="100" name="Content Placeholder 99"/>
          <p:cNvPicPr>
            <a:picLocks noGrp="1"/>
          </p:cNvPicPr>
          <p:nvPr>
            <p:ph idx="4294967295"/>
          </p:nvPr>
        </p:nvPicPr>
        <p:blipFill>
          <a:blip r:embed="rId8"/>
          <a:srcRect l="52978" t="19719" r="7596" b="17553"/>
          <a:stretch>
            <a:fillRect/>
          </a:stretch>
        </p:blipFill>
        <p:spPr>
          <a:xfrm>
            <a:off x="4732688" y="1663082"/>
            <a:ext cx="2687637" cy="2466975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021 -0.47408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10" y="-23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5247 -0.30417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404802" y="1395302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VUÔNG</a:t>
            </a:r>
          </a:p>
        </p:txBody>
      </p:sp>
      <p:sp>
        <p:nvSpPr>
          <p:cNvPr id="43" name="Đáp án B"/>
          <p:cNvSpPr/>
          <p:nvPr/>
        </p:nvSpPr>
        <p:spPr>
          <a:xfrm>
            <a:off x="2404768" y="574693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TAM GIÁC</a:t>
            </a:r>
          </a:p>
        </p:txBody>
      </p:sp>
      <p:sp>
        <p:nvSpPr>
          <p:cNvPr id="44" name="Đáp án C"/>
          <p:cNvSpPr/>
          <p:nvPr/>
        </p:nvSpPr>
        <p:spPr>
          <a:xfrm>
            <a:off x="6237607" y="4648905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CHỮ NHẬT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0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TRÒN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1" y="421635"/>
            <a:ext cx="8454652" cy="1456205"/>
            <a:chOff x="1871981" y="421635"/>
            <a:chExt cx="8454652" cy="1456205"/>
          </a:xfrm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>
            <a:fillRect/>
          </a:stretch>
        </p:blipFill>
        <p:spPr>
          <a:xfrm>
            <a:off x="1307743" y="2731343"/>
            <a:ext cx="2207859" cy="2098485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2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8" cy="1323382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4815205" y="1966595"/>
            <a:ext cx="3286125" cy="1570355"/>
          </a:xfrm>
          <a:prstGeom prst="rect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0 L -0.192031 -0.303426 " pathEditMode="relative" rAng="0" ptsTypes="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45729 -0.489259 " pathEditMode="relative" rAng="0" ptsTypes="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" y="-1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404802" y="1395302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VUÔNG</a:t>
            </a:r>
          </a:p>
        </p:txBody>
      </p:sp>
      <p:sp>
        <p:nvSpPr>
          <p:cNvPr id="43" name="Đáp án B"/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CHỮ NHẬT</a:t>
            </a:r>
          </a:p>
        </p:txBody>
      </p:sp>
      <p:sp>
        <p:nvSpPr>
          <p:cNvPr id="44" name="Đáp án C"/>
          <p:cNvSpPr/>
          <p:nvPr/>
        </p:nvSpPr>
        <p:spPr>
          <a:xfrm>
            <a:off x="2437132" y="5684590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TAM GIÁC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0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TRÒN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1" y="421635"/>
            <a:ext cx="8454652" cy="1456205"/>
            <a:chOff x="1871981" y="421635"/>
            <a:chExt cx="8454652" cy="1456205"/>
          </a:xfrm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>
            <a:fillRect/>
          </a:stretch>
        </p:blipFill>
        <p:spPr>
          <a:xfrm>
            <a:off x="1307743" y="2731343"/>
            <a:ext cx="2207859" cy="2098485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2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8" cy="1323382"/>
          </a:xfrm>
          <a:prstGeom prst="rect">
            <a:avLst/>
          </a:prstGeom>
        </p:spPr>
      </p:pic>
      <p:sp>
        <p:nvSpPr>
          <p:cNvPr id="3" name="Isosceles Triangle 2"/>
          <p:cNvSpPr/>
          <p:nvPr/>
        </p:nvSpPr>
        <p:spPr>
          <a:xfrm>
            <a:off x="4433903" y="1828133"/>
            <a:ext cx="3464560" cy="2429522"/>
          </a:xfrm>
          <a:prstGeom prst="triangle">
            <a:avLst>
              <a:gd name="adj" fmla="val 50733"/>
            </a:avLst>
          </a:prstGeom>
          <a:gradFill rotWithShape="0">
            <a:gsLst>
              <a:gs pos="99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29222" t="26688" r="25625" b="6771"/>
          <a:stretch>
            <a:fillRect/>
          </a:stretch>
        </p:blipFill>
        <p:spPr>
          <a:xfrm>
            <a:off x="0" y="419101"/>
            <a:ext cx="12192000" cy="64389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718185"/>
            <a:ext cx="12192000" cy="61398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371475"/>
            <a:ext cx="12192000" cy="6486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00056" y="229056"/>
            <a:ext cx="609600" cy="6096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1E9E2E1-7A42-4D7A-9E0B-A772C729BAB3}"/>
              </a:ext>
            </a:extLst>
          </p:cNvPr>
          <p:cNvSpPr/>
          <p:nvPr/>
        </p:nvSpPr>
        <p:spPr>
          <a:xfrm>
            <a:off x="4973696" y="1944996"/>
            <a:ext cx="5729652" cy="108863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KHÁM PHÁ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22246" t="37164" r="67643" b="44779"/>
          <a:stretch>
            <a:fillRect/>
          </a:stretch>
        </p:blipFill>
        <p:spPr>
          <a:xfrm>
            <a:off x="204947" y="973138"/>
            <a:ext cx="4092575" cy="3576637"/>
          </a:xfrm>
          <a:prstGeom prst="rect">
            <a:avLst/>
          </a:prstGeom>
        </p:spPr>
      </p:pic>
      <p:pic>
        <p:nvPicPr>
          <p:cNvPr id="17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38303" t="37358" r="53435" b="48050"/>
          <a:stretch>
            <a:fillRect/>
          </a:stretch>
        </p:blipFill>
        <p:spPr>
          <a:xfrm>
            <a:off x="6331108" y="1253172"/>
            <a:ext cx="4186237" cy="3386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Rounded Rectangle 17"/>
          <p:cNvSpPr/>
          <p:nvPr/>
        </p:nvSpPr>
        <p:spPr>
          <a:xfrm>
            <a:off x="6985000" y="4984115"/>
            <a:ext cx="2878455" cy="1013460"/>
          </a:xfrm>
          <a:prstGeom prst="roundRect">
            <a:avLst/>
          </a:prstGeom>
          <a:noFill/>
          <a:ln w="793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600" b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Hình vuông</a:t>
            </a:r>
            <a:endParaRPr kumimoji="0" lang="vi-VN" altLang="zh-CN" sz="3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0" y="4984115"/>
            <a:ext cx="2202180" cy="18738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3" b="45278"/>
          <a:stretch>
            <a:fillRect/>
          </a:stretch>
        </p:blipFill>
        <p:spPr>
          <a:xfrm>
            <a:off x="11329670" y="465455"/>
            <a:ext cx="862330" cy="157543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231" t="36646" r="32944" b="46724"/>
          <a:stretch>
            <a:fillRect/>
          </a:stretch>
        </p:blipFill>
        <p:spPr>
          <a:xfrm>
            <a:off x="1348579" y="1253172"/>
            <a:ext cx="3646488" cy="3473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435" t="36622" r="18339" b="47222"/>
          <a:stretch>
            <a:fillRect/>
          </a:stretch>
        </p:blipFill>
        <p:spPr>
          <a:xfrm>
            <a:off x="7127239" y="1106488"/>
            <a:ext cx="3584575" cy="3530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Rounded Rectangle 17"/>
          <p:cNvSpPr/>
          <p:nvPr/>
        </p:nvSpPr>
        <p:spPr>
          <a:xfrm>
            <a:off x="7480300" y="4975225"/>
            <a:ext cx="2878455" cy="1013460"/>
          </a:xfrm>
          <a:prstGeom prst="roundRect">
            <a:avLst/>
          </a:prstGeom>
          <a:noFill/>
          <a:ln w="793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kumimoji="0" lang="en-US" altLang="zh-CN" sz="3600" b="1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tròn</a:t>
            </a:r>
            <a:endParaRPr kumimoji="0" lang="vi-VN" altLang="zh-CN" sz="3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0" y="4984115"/>
            <a:ext cx="2202180" cy="18738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3" b="45278"/>
          <a:stretch>
            <a:fillRect/>
          </a:stretch>
        </p:blipFill>
        <p:spPr>
          <a:xfrm>
            <a:off x="11329670" y="465455"/>
            <a:ext cx="862330" cy="1575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219" t="65986" r="69292" b="16566"/>
          <a:stretch>
            <a:fillRect/>
          </a:stretch>
        </p:blipFill>
        <p:spPr>
          <a:xfrm>
            <a:off x="1378584" y="1277302"/>
            <a:ext cx="3582988" cy="3706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836" t="62264" r="52671" b="18491"/>
          <a:stretch>
            <a:fillRect/>
          </a:stretch>
        </p:blipFill>
        <p:spPr>
          <a:xfrm>
            <a:off x="6647496" y="693420"/>
            <a:ext cx="3814762" cy="3938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Rounded Rectangle 17"/>
          <p:cNvSpPr/>
          <p:nvPr/>
        </p:nvSpPr>
        <p:spPr>
          <a:xfrm>
            <a:off x="6814820" y="5105400"/>
            <a:ext cx="3533138" cy="1008380"/>
          </a:xfrm>
          <a:prstGeom prst="roundRect">
            <a:avLst/>
          </a:prstGeom>
          <a:noFill/>
          <a:ln w="793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kumimoji="0" lang="en-US" altLang="zh-CN" sz="3600" b="1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tam giác</a:t>
            </a:r>
            <a:endParaRPr kumimoji="0" lang="vi-VN" altLang="zh-CN" sz="3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0" y="4984115"/>
            <a:ext cx="2202180" cy="1873885"/>
          </a:xfrm>
          <a:prstGeom prst="rect">
            <a:avLst/>
          </a:prstGeom>
        </p:spPr>
      </p:pic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3" b="45278"/>
          <a:stretch>
            <a:fillRect/>
          </a:stretch>
        </p:blipFill>
        <p:spPr>
          <a:xfrm>
            <a:off x="11329670" y="465455"/>
            <a:ext cx="862330" cy="1575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53243" t="67551" r="31105" b="18390"/>
          <a:stretch>
            <a:fillRect/>
          </a:stretch>
        </p:blipFill>
        <p:spPr>
          <a:xfrm>
            <a:off x="330200" y="1869440"/>
            <a:ext cx="5480050" cy="276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70731" t="67458" r="16874" b="18026"/>
          <a:stretch>
            <a:fillRect/>
          </a:stretch>
        </p:blipFill>
        <p:spPr>
          <a:xfrm>
            <a:off x="6426835" y="1869440"/>
            <a:ext cx="5334000" cy="276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Rounded Rectangle 17"/>
          <p:cNvSpPr/>
          <p:nvPr/>
        </p:nvSpPr>
        <p:spPr>
          <a:xfrm>
            <a:off x="7493001" y="5057140"/>
            <a:ext cx="3633470" cy="1064260"/>
          </a:xfrm>
          <a:prstGeom prst="roundRect">
            <a:avLst/>
          </a:prstGeom>
          <a:noFill/>
          <a:ln w="793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600" b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Hình chữ nhật</a:t>
            </a:r>
            <a:endParaRPr kumimoji="0" lang="vi-VN" altLang="zh-CN" sz="3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0" y="4984115"/>
            <a:ext cx="2202180" cy="1873885"/>
          </a:xfrm>
          <a:prstGeom prst="rect">
            <a:avLst/>
          </a:prstGeom>
        </p:spPr>
      </p:pic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3" b="45278"/>
          <a:stretch>
            <a:fillRect/>
          </a:stretch>
        </p:blipFill>
        <p:spPr>
          <a:xfrm>
            <a:off x="11329670" y="294005"/>
            <a:ext cx="862330" cy="1575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creenshot (135)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16284" t="30026" r="12859" b="7397"/>
          <a:stretch>
            <a:fillRect/>
          </a:stretch>
        </p:blipFill>
        <p:spPr>
          <a:xfrm>
            <a:off x="0" y="560388"/>
            <a:ext cx="12192000" cy="62976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167</Words>
  <Application>Microsoft Office PowerPoint</Application>
  <PresentationFormat>Widescreen</PresentationFormat>
  <Paragraphs>49</Paragraphs>
  <Slides>24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百变马丁</vt:lpstr>
      <vt:lpstr>UTM Avo</vt:lpstr>
      <vt:lpstr>Arial</vt:lpstr>
      <vt:lpstr>Calibri</vt:lpstr>
      <vt:lpstr>Green Color</vt:lpstr>
      <vt:lpstr>Tuần 1 Bài 2: Hình vuông – Hình tròn   Hình tam giác – Hình chữ nhật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Hình tam giác có màu gì? Hình vuông có màu gì? Gọi tên các hình có màu đỏ?</vt:lpstr>
      <vt:lpstr>PowerPoint Presentation</vt:lpstr>
      <vt:lpstr>PowerPoint Presentation</vt:lpstr>
      <vt:lpstr>PowerPoint Presentation</vt:lpstr>
      <vt:lpstr>HÌNH VUÔNG</vt:lpstr>
      <vt:lpstr>HÌNH TRÒN</vt:lpstr>
      <vt:lpstr>HÌNH TAM GIÁC</vt:lpstr>
      <vt:lpstr>HÌNH CHỮ NHẬT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68</cp:revision>
  <dcterms:created xsi:type="dcterms:W3CDTF">2021-11-01T08:16:00Z</dcterms:created>
  <dcterms:modified xsi:type="dcterms:W3CDTF">2023-09-17T16:17:39Z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B9F73A987F3640D6A089B8874BF27B22</vt:lpwstr>
  </property>
  <property fmtid="{D5CDD505-2E9C-101B-9397-08002B2CF9AE}" pid="3" name="KSOProductBuildVer">
    <vt:lpwstr>1033-11.2.0.10382</vt:lpwstr>
  </property>
</Properties>
</file>