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4" r:id="rId2"/>
    <p:sldId id="414" r:id="rId3"/>
    <p:sldId id="415" r:id="rId4"/>
    <p:sldId id="416" r:id="rId5"/>
    <p:sldId id="417" r:id="rId6"/>
    <p:sldId id="418" r:id="rId7"/>
    <p:sldId id="423" r:id="rId8"/>
    <p:sldId id="424" r:id="rId9"/>
    <p:sldId id="425" r:id="rId10"/>
    <p:sldId id="419" r:id="rId11"/>
    <p:sldId id="420" r:id="rId12"/>
    <p:sldId id="429" r:id="rId13"/>
    <p:sldId id="430" r:id="rId14"/>
    <p:sldId id="431" r:id="rId15"/>
    <p:sldId id="432" r:id="rId16"/>
    <p:sldId id="433" r:id="rId17"/>
    <p:sldId id="435" r:id="rId18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5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2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3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3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4/6/2022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45.jpeg"/><Relationship Id="rId12" Type="http://schemas.openxmlformats.org/officeDocument/2006/relationships/image" Target="../media/image36.jpe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1.jpeg"/><Relationship Id="rId10" Type="http://schemas.openxmlformats.org/officeDocument/2006/relationships/image" Target="../media/image37.png"/><Relationship Id="rId19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47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png"/><Relationship Id="rId10" Type="http://schemas.openxmlformats.org/officeDocument/2006/relationships/image" Target="../media/image36.jpe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49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png"/><Relationship Id="rId10" Type="http://schemas.openxmlformats.org/officeDocument/2006/relationships/image" Target="../media/image36.jpeg"/><Relationship Id="rId19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7"/>
          <a:stretch>
            <a:fillRect/>
          </a:stretch>
        </p:blipFill>
        <p:spPr>
          <a:xfrm>
            <a:off x="14511" y="3040088"/>
            <a:ext cx="12020499" cy="912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48394" r="48321" b="817"/>
          <a:stretch>
            <a:fillRect/>
          </a:stretch>
        </p:blipFill>
        <p:spPr>
          <a:xfrm>
            <a:off x="14511" y="4868889"/>
            <a:ext cx="5573489" cy="162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50214" r="-2179" b="-1003"/>
          <a:stretch>
            <a:fillRect/>
          </a:stretch>
        </p:blipFill>
        <p:spPr>
          <a:xfrm>
            <a:off x="6415308" y="4883403"/>
            <a:ext cx="5573489" cy="1620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0799" y="4148954"/>
            <a:ext cx="5544458" cy="5219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charset="0"/>
                <a:cs typeface="UTM Avo" panose="02040603050506020204" charset="0"/>
              </a:rPr>
              <a:t>Mẫu</a:t>
            </a:r>
            <a:r>
              <a:rPr lang="en-US" sz="2800" b="1" dirty="0"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en-US" sz="2800" dirty="0">
                <a:latin typeface="UTM Avo" panose="02040603050506020204" charset="0"/>
                <a:cs typeface="UTM Avo" panose="02040603050506020204" charset="0"/>
              </a:rPr>
              <a:t>10 cm + 20 cm = 30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7982857" y="4162888"/>
            <a:ext cx="507994" cy="413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90851" y="4222401"/>
            <a:ext cx="783335" cy="3817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4458" y="5178681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2052" y="5142105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96229" y="5693154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5424" y="5651208"/>
            <a:ext cx="68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704" y="5063272"/>
            <a:ext cx="11800111" cy="1277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" y="215265"/>
            <a:ext cx="12324715" cy="316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  <p:bldP spid="8" grpId="1" bldLvl="0" animBg="1"/>
      <p:bldP spid="9" grpId="0"/>
      <p:bldP spid="13" grpId="0"/>
      <p:bldP spid="14" grpId="0"/>
      <p:bldP spid="15" grpId="0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795" y="514985"/>
            <a:ext cx="11292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?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314" y="515256"/>
            <a:ext cx="580572" cy="580572"/>
          </a:xfrm>
          <a:prstGeom prst="rect">
            <a:avLst/>
          </a:prstGeom>
          <a:solidFill>
            <a:srgbClr val="FF3300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99200" y="2048849"/>
            <a:ext cx="5610936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: 38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cắt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 :   5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endParaRPr lang="en-US" sz="2800" b="1" dirty="0">
              <a:solidFill>
                <a:srgbClr val="FFC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     : ….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FFC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7430" y="4808195"/>
            <a:ext cx="519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Phép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tính</a:t>
            </a:r>
            <a:r>
              <a:rPr lang="en-US" sz="2800" b="1" dirty="0">
                <a:latin typeface="UTM Avo" panose="02040603050506020204" pitchFamily="18" charset="0"/>
              </a:rPr>
              <a:t>:                     </a:t>
            </a:r>
            <a:r>
              <a:rPr lang="en-US" sz="2800" dirty="0"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83132" y="4750139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723098" y="4730982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08844" y="4750139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49109" y="4730981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4082" y="4748516"/>
            <a:ext cx="683476" cy="5850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24048" y="4729645"/>
            <a:ext cx="584775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9009794" y="4748802"/>
            <a:ext cx="584775" cy="58477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50059" y="4715323"/>
            <a:ext cx="747360" cy="59986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9293" y="6147677"/>
            <a:ext cx="1029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Doanh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       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buồng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chuối</a:t>
            </a:r>
            <a:r>
              <a:rPr lang="en-US" sz="2800" b="1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20026" y="6046663"/>
            <a:ext cx="584775" cy="58477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20025" y="6043164"/>
            <a:ext cx="68347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12122" r="6325" b="18383"/>
          <a:stretch>
            <a:fillRect/>
          </a:stretch>
        </p:blipFill>
        <p:spPr>
          <a:xfrm>
            <a:off x="281864" y="1908591"/>
            <a:ext cx="5694948" cy="4033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 bldLvl="0" animBg="1"/>
      <p:bldP spid="1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40</a:t>
            </a:r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cm + 20 cm 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 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 cm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 cm</a:t>
                </a:r>
                <a:r>
                  <a:rPr 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20 + 30 + 40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90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25" name="Picture 2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80 - 20 + 10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9" name="Picture 8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08112" y="-22886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45980" y="640701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47 – 3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2437127" y="614367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46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45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44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107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3657" y="704798"/>
            <a:ext cx="3120571" cy="812800"/>
            <a:chOff x="449943" y="493487"/>
            <a:chExt cx="3120571" cy="812800"/>
          </a:xfrm>
        </p:grpSpPr>
        <p:sp>
          <p:nvSpPr>
            <p:cNvPr id="3" name="Flowchart: Connector 2"/>
            <p:cNvSpPr/>
            <p:nvPr/>
          </p:nvSpPr>
          <p:spPr>
            <a:xfrm>
              <a:off x="449943" y="493487"/>
              <a:ext cx="812800" cy="812800"/>
            </a:xfrm>
            <a:prstGeom prst="flowChartConnector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62743" y="607499"/>
              <a:ext cx="2307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latin typeface="UTM Avo" panose="02040603050506020204" pitchFamily="18" charset="0"/>
                </a:rPr>
                <a:t>: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31657" y="597188"/>
            <a:ext cx="4702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  6 – 4 = ?</a:t>
            </a:r>
          </a:p>
          <a:p>
            <a:r>
              <a:rPr lang="en-US" sz="4400" dirty="0">
                <a:latin typeface="UTM Avo" panose="02040603050506020204" pitchFamily="18" charset="0"/>
              </a:rPr>
              <a:t>76 – 4 =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7828" y="652468"/>
            <a:ext cx="914397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0" y="-21746"/>
            <a:ext cx="11484610" cy="54692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45088" y="1305612"/>
            <a:ext cx="928913" cy="667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28" y="3197542"/>
            <a:ext cx="8249285" cy="4919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13390" y="5447509"/>
            <a:ext cx="10334171" cy="972457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6 - 4 = 2 </a:t>
            </a:r>
            <a:r>
              <a:rPr lang="en-SG" sz="3600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SG" sz="3600" dirty="0">
                <a:solidFill>
                  <a:schemeClr val="bg1"/>
                </a:solidFill>
                <a:latin typeface="UTM Avo" panose="02040603050506020204" pitchFamily="18" charset="0"/>
              </a:rPr>
              <a:t> 76 - 4 = 72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3390" y="2157750"/>
            <a:ext cx="10458795" cy="245291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THẢO LUẬN NHÓM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tìm cách thực hiện phép tính 76 - 4 = ? </a:t>
            </a:r>
            <a:endParaRPr lang="en-SG" sz="2800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UTM Avo" panose="02040603050506020204" pitchFamily="18" charset="0"/>
              </a:rPr>
              <a:t>mà không cần đặt tính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9" grpId="0" animBg="1"/>
      <p:bldP spid="9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0368" r="31874" b="18701"/>
          <a:stretch>
            <a:fillRect/>
          </a:stretch>
        </p:blipFill>
        <p:spPr>
          <a:xfrm>
            <a:off x="71755" y="-648970"/>
            <a:ext cx="12119610" cy="7679690"/>
          </a:xfrm>
          <a:prstGeom prst="rect">
            <a:avLst/>
          </a:prstGeom>
        </p:spPr>
      </p:pic>
      <p:pic>
        <p:nvPicPr>
          <p:cNvPr id="15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1194705" y="3223254"/>
            <a:ext cx="2291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UTM Avo" panose="02040603050506020204" pitchFamily="18" charset="0"/>
              </a:rPr>
              <a:t>76 </a:t>
            </a:r>
            <a:r>
              <a:rPr lang="en-SG" altLang="en-US" sz="3200" dirty="0">
                <a:latin typeface="UTM Avo" panose="02040603050506020204" pitchFamily="18" charset="0"/>
              </a:rPr>
              <a:t>–</a:t>
            </a:r>
            <a:r>
              <a:rPr lang="vi-VN" altLang="en-US" sz="3200" dirty="0">
                <a:latin typeface="UTM Avo" panose="02040603050506020204" pitchFamily="18" charset="0"/>
              </a:rPr>
              <a:t> 4 = </a:t>
            </a:r>
          </a:p>
          <a:p>
            <a:endParaRPr lang="vi-VN" alt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763704" y="318302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72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6284" y="2705196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A_库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3203575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Text Box 10"/>
          <p:cNvSpPr txBox="1"/>
          <p:nvPr/>
        </p:nvSpPr>
        <p:spPr>
          <a:xfrm>
            <a:off x="4928235" y="373316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9 - 5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59 - 5 =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7975" y="3733077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6015" y="4190771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54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A_库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60" y="2122170"/>
            <a:ext cx="3738245" cy="227393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 Box 11"/>
          <p:cNvSpPr txBox="1"/>
          <p:nvPr/>
        </p:nvSpPr>
        <p:spPr>
          <a:xfrm>
            <a:off x="8243570" y="2646045"/>
            <a:ext cx="1745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/>
              <a:t>  </a:t>
            </a:r>
            <a:r>
              <a:rPr lang="vi-VN" altLang="en-US" sz="3200" dirty="0">
                <a:latin typeface="UTM Avo" panose="02040603050506020204" pitchFamily="18" charset="0"/>
              </a:rPr>
              <a:t>7 - 2  =</a:t>
            </a:r>
          </a:p>
          <a:p>
            <a:r>
              <a:rPr lang="vi-VN" altLang="en-US" sz="3200" dirty="0">
                <a:latin typeface="UTM Avo" panose="02040603050506020204" pitchFamily="18" charset="0"/>
              </a:rPr>
              <a:t>87 - 2 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9896651" y="2594522"/>
            <a:ext cx="5950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96291" y="3082696"/>
            <a:ext cx="696686" cy="639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85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 Box 2"/>
          <p:cNvSpPr txBox="1"/>
          <p:nvPr/>
        </p:nvSpPr>
        <p:spPr>
          <a:xfrm>
            <a:off x="1308676" y="2745268"/>
            <a:ext cx="1745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dirty="0">
                <a:latin typeface="UTM Avo" panose="02040603050506020204" pitchFamily="18" charset="0"/>
              </a:rPr>
              <a:t> 6 – 4 =</a:t>
            </a:r>
            <a:endParaRPr lang="vi-VN" altLang="en-US" sz="3200" dirty="0"/>
          </a:p>
          <a:p>
            <a:endParaRPr lang="vi-V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6" grpId="1" animBg="1"/>
      <p:bldP spid="5" grpId="0" animBg="1"/>
      <p:bldP spid="5" grpId="1" animBg="1"/>
      <p:bldP spid="11" grpId="0"/>
      <p:bldP spid="11" grpId="1"/>
      <p:bldP spid="7" grpId="0" animBg="1"/>
      <p:bldP spid="7" grpId="1" animBg="1"/>
      <p:bldP spid="8" grpId="0" animBg="1"/>
      <p:bldP spid="8" grpId="1" animBg="1"/>
      <p:bldP spid="12" grpId="0"/>
      <p:bldP spid="12" grpId="1"/>
      <p:bldP spid="9" grpId="0" animBg="1"/>
      <p:bldP spid="9" grpId="1" animBg="1"/>
      <p:bldP spid="10" grpId="0" animBg="1"/>
      <p:bldP spid="10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5083" r="13969" b="7704"/>
          <a:stretch>
            <a:fillRect/>
          </a:stretch>
        </p:blipFill>
        <p:spPr>
          <a:xfrm>
            <a:off x="-635" y="1501140"/>
            <a:ext cx="12192635" cy="5295265"/>
          </a:xfrm>
          <a:prstGeom prst="round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2900" y="521335"/>
            <a:ext cx="904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kết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SG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SG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SG" altLang="en-US" sz="3200" b="1" dirty="0">
                <a:solidFill>
                  <a:srgbClr val="FF0000"/>
                </a:solidFill>
              </a:rPr>
              <a:t>.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35" y="409575"/>
            <a:ext cx="2605405" cy="22167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7716" y="4826261"/>
            <a:ext cx="3796284" cy="1975493"/>
            <a:chOff x="267716" y="4666607"/>
            <a:chExt cx="3796284" cy="1975493"/>
          </a:xfrm>
        </p:grpSpPr>
        <p:pic>
          <p:nvPicPr>
            <p:cNvPr id="1032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649702" y="5673043"/>
              <a:ext cx="10335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73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52316" y="4826261"/>
            <a:ext cx="3796284" cy="1975493"/>
            <a:chOff x="267716" y="4666607"/>
            <a:chExt cx="3796284" cy="1975493"/>
          </a:xfrm>
        </p:grpSpPr>
        <p:pic>
          <p:nvPicPr>
            <p:cNvPr id="36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668473" y="5662706"/>
              <a:ext cx="1014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56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938516" y="4826261"/>
            <a:ext cx="3796284" cy="1975493"/>
            <a:chOff x="267716" y="4666607"/>
            <a:chExt cx="3796284" cy="1975493"/>
          </a:xfrm>
        </p:grpSpPr>
        <p:pic>
          <p:nvPicPr>
            <p:cNvPr id="39" name="Picture 8" descr="Cute Empty Cartoon Basket Isolated On White Background Stock ...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2" t="70667" r="15495" b="6289"/>
            <a:stretch>
              <a:fillRect/>
            </a:stretch>
          </p:blipFill>
          <p:spPr bwMode="auto">
            <a:xfrm>
              <a:off x="267716" y="4666607"/>
              <a:ext cx="3796284" cy="197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770073" y="5630534"/>
              <a:ext cx="1014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UTM Avo" panose="02040603050506020204" pitchFamily="18" charset="0"/>
                </a:rPr>
                <a:t>48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8586" y="1243029"/>
            <a:ext cx="1694489" cy="1927854"/>
            <a:chOff x="898586" y="1243029"/>
            <a:chExt cx="1694489" cy="1927854"/>
          </a:xfrm>
        </p:grpSpPr>
        <p:pic>
          <p:nvPicPr>
            <p:cNvPr id="1028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75" b="92344" l="9844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76 - 3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86693" y="957943"/>
            <a:ext cx="1694489" cy="1927854"/>
            <a:chOff x="898586" y="1243029"/>
            <a:chExt cx="1694489" cy="1927854"/>
          </a:xfrm>
        </p:grpSpPr>
        <p:pic>
          <p:nvPicPr>
            <p:cNvPr id="13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2188" l="13594" r="8484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49 - 1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93165" y="1392573"/>
            <a:ext cx="1694489" cy="1927854"/>
            <a:chOff x="898586" y="1243029"/>
            <a:chExt cx="1694489" cy="1927854"/>
          </a:xfrm>
        </p:grpSpPr>
        <p:pic>
          <p:nvPicPr>
            <p:cNvPr id="16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750" b="92188" l="15000" r="8609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86 - 30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85738" y="957943"/>
            <a:ext cx="1694489" cy="1927854"/>
            <a:chOff x="898586" y="1243029"/>
            <a:chExt cx="1694489" cy="1927854"/>
          </a:xfrm>
        </p:grpSpPr>
        <p:pic>
          <p:nvPicPr>
            <p:cNvPr id="19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625" b="89688" l="16563" r="84688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98586" y="2033335"/>
              <a:ext cx="16944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75 - 2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45157" y="1430653"/>
            <a:ext cx="1694489" cy="1927854"/>
            <a:chOff x="898586" y="1243029"/>
            <a:chExt cx="1694489" cy="1927854"/>
          </a:xfrm>
        </p:grpSpPr>
        <p:pic>
          <p:nvPicPr>
            <p:cNvPr id="22" name="Picture 4" descr="Hình ảnh Quả Táo , Quả Táo., Phim Hoạt Hình Quả Táo, Véc Tơ Táo ...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88750" l="15000" r="82969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3" t="9424" r="16123" b="9148"/>
            <a:stretch>
              <a:fillRect/>
            </a:stretch>
          </p:blipFill>
          <p:spPr bwMode="auto">
            <a:xfrm>
              <a:off x="947071" y="1243029"/>
              <a:ext cx="1646004" cy="1927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98586" y="2033335"/>
              <a:ext cx="16944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66 - 10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2995 0.3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48672 0.36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6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7383 0.3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2995 0.3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7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30351 0.298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t="8132" r="14515" b="9072"/>
          <a:stretch>
            <a:fillRect/>
          </a:stretch>
        </p:blipFill>
        <p:spPr>
          <a:xfrm>
            <a:off x="210185" y="721360"/>
            <a:ext cx="9758680" cy="285115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5465"/>
            <a:ext cx="5358765" cy="2600325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25" y="429895"/>
            <a:ext cx="2723515" cy="6353175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5" t="34821" r="69414" b="32261"/>
          <a:stretch>
            <a:fillRect/>
          </a:stretch>
        </p:blipFill>
        <p:spPr>
          <a:xfrm>
            <a:off x="5276850" y="4653279"/>
            <a:ext cx="5191127" cy="2940440"/>
          </a:xfrm>
          <a:prstGeom prst="rect">
            <a:avLst/>
          </a:prstGeom>
        </p:spPr>
      </p:pic>
      <p:pic>
        <p:nvPicPr>
          <p:cNvPr id="32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562" y="408328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66675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23358" y="2490470"/>
            <a:ext cx="272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50 - 10 -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30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926505" y="2502022"/>
            <a:ext cx="132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57039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886575" y="5038725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67 - 7- 20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848725" y="4978340"/>
            <a:ext cx="148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r>
              <a:rPr lang="en-US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4256" y="2537460"/>
            <a:ext cx="2576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 + 4 - 3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522345" y="253746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619113" y="5038725"/>
            <a:ext cx="2953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20 + 40 - 30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119235" y="5038725"/>
            <a:ext cx="154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120"/>
            <a:ext cx="12192000" cy="6405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176530" y="474345"/>
            <a:ext cx="6029325" cy="392684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891665" y="2490470"/>
            <a:ext cx="2762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9 - 5 + 2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11575" y="2490470"/>
            <a:ext cx="122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16823" b="20617"/>
          <a:stretch>
            <a:fillRect/>
          </a:stretch>
        </p:blipFill>
        <p:spPr>
          <a:xfrm>
            <a:off x="5386705" y="2931160"/>
            <a:ext cx="6029325" cy="3926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547449" y="5038725"/>
            <a:ext cx="291532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90 - 50 + 20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225915" y="5038725"/>
            <a:ext cx="155710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bg1"/>
                </a:solidFill>
              </a:rPr>
              <a:t> </a:t>
            </a:r>
            <a:r>
              <a:rPr lang="vi-VN" alt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= 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361</Words>
  <Application>Microsoft Office PowerPoint</Application>
  <PresentationFormat>Widescreen</PresentationFormat>
  <Paragraphs>91</Paragraphs>
  <Slides>17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UTM Avo</vt:lpstr>
      <vt:lpstr>Green Color</vt:lpstr>
      <vt:lpstr>Tuần 31 Bài 65: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67</cp:revision>
  <dcterms:created xsi:type="dcterms:W3CDTF">2021-11-01T08:16:00Z</dcterms:created>
  <dcterms:modified xsi:type="dcterms:W3CDTF">2022-04-06T10:34:05Z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8C21DBD3E3604B49B2628F3B0A580C03</vt:lpwstr>
  </property>
  <property fmtid="{D5CDD505-2E9C-101B-9397-08002B2CF9AE}" pid="3" name="KSOProductBuildVer">
    <vt:lpwstr>1033-11.2.0.11029</vt:lpwstr>
  </property>
</Properties>
</file>