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24"/>
  </p:notesMasterIdLst>
  <p:sldIdLst>
    <p:sldId id="290" r:id="rId2"/>
    <p:sldId id="258" r:id="rId3"/>
    <p:sldId id="261" r:id="rId4"/>
    <p:sldId id="265" r:id="rId5"/>
    <p:sldId id="266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62" r:id="rId14"/>
    <p:sldId id="289" r:id="rId15"/>
    <p:sldId id="300" r:id="rId16"/>
    <p:sldId id="291" r:id="rId17"/>
    <p:sldId id="263" r:id="rId18"/>
    <p:sldId id="294" r:id="rId19"/>
    <p:sldId id="295" r:id="rId20"/>
    <p:sldId id="296" r:id="rId21"/>
    <p:sldId id="288" r:id="rId22"/>
    <p:sldId id="299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=""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404040"/>
    <a:srgbClr val="FA4824"/>
    <a:srgbClr val="FF7707"/>
    <a:srgbClr val="FFFF99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6374" autoAdjust="0"/>
  </p:normalViewPr>
  <p:slideViewPr>
    <p:cSldViewPr snapToGrid="0">
      <p:cViewPr>
        <p:scale>
          <a:sx n="60" d="100"/>
          <a:sy n="60" d="100"/>
        </p:scale>
        <p:origin x="-80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2T10:30:36.760" idx="1">
    <p:pos x="1070" y="2876"/>
    <p:text/>
    <p:extLst>
      <p:ext uri="{C676402C-5697-4E1C-873F-D02D1690AC5C}">
        <p15:threadingInfo xmlns=""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0BC7C-4361-4E2F-A558-D917CEF86FAE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BEFB0-38E9-4D6E-BDCC-91CA06452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9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EFB0-38E9-4D6E-BDCC-91CA064521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91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Sau</a:t>
            </a:r>
            <a:r>
              <a:rPr lang="en-US" b="1" baseline="0"/>
              <a:t> khi lật được tất cả các mảnh ghép, GV n</a:t>
            </a:r>
            <a:r>
              <a:rPr lang="en-US" b="1"/>
              <a:t>hấn</a:t>
            </a:r>
            <a:r>
              <a:rPr lang="en-US" b="1" baseline="0"/>
              <a:t> vào hình TIVI để đến slide bài mới (slide 10)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EFB0-38E9-4D6E-BDCC-91CA064521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66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/>
              <a:t>Nhấn</a:t>
            </a:r>
            <a:r>
              <a:rPr lang="en-US" sz="1400" b="1" baseline="0"/>
              <a:t> vào hình DORAEMON để quay lại slide 3</a:t>
            </a:r>
            <a:endParaRPr lang="en-US" sz="14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EFB0-38E9-4D6E-BDCC-91CA064521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72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/>
              <a:t>Nhấn</a:t>
            </a:r>
            <a:r>
              <a:rPr lang="en-US" sz="1400" b="1" baseline="0"/>
              <a:t> vào hình DOREMI để quay lại slide 3</a:t>
            </a:r>
            <a:endParaRPr lang="en-US" sz="14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EFB0-38E9-4D6E-BDCC-91CA064521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44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/>
              <a:t>Nhấn</a:t>
            </a:r>
            <a:r>
              <a:rPr lang="en-US" sz="1400" b="1" baseline="0"/>
              <a:t> vào hình NOBITA để quay lại slide 3</a:t>
            </a:r>
            <a:endParaRPr lang="en-US" sz="14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EFB0-38E9-4D6E-BDCC-91CA064521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89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Nhấn</a:t>
            </a:r>
            <a:r>
              <a:rPr lang="en-US" b="1" baseline="0"/>
              <a:t> vào hình CHAIEN để quay về slide 3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EFB0-38E9-4D6E-BDCC-91CA064521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97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Nhấn</a:t>
            </a:r>
            <a:r>
              <a:rPr lang="en-US" b="1" baseline="0"/>
              <a:t> vào hình XUKA để quay về slide 3</a:t>
            </a:r>
            <a:endParaRPr lang="en-US" b="1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EFB0-38E9-4D6E-BDCC-91CA064521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68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Nhấn</a:t>
            </a:r>
            <a:r>
              <a:rPr lang="en-US" b="1" baseline="0"/>
              <a:t> vào hình XÊKO để quay về slide 3</a:t>
            </a:r>
            <a:endParaRPr lang="en-US" b="1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EFB0-38E9-4D6E-BDCC-91CA064521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9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FA13DB8-2589-4AD4-935C-402BC13A61FF}"/>
              </a:ext>
            </a:extLst>
          </p:cNvPr>
          <p:cNvSpPr/>
          <p:nvPr userDrawn="1"/>
        </p:nvSpPr>
        <p:spPr>
          <a:xfrm>
            <a:off x="11182120" y="0"/>
            <a:ext cx="1123721" cy="145422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3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1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50FBD94A-3A0A-4244-8D0E-D24A28924C59}"/>
              </a:ext>
            </a:extLst>
          </p:cNvPr>
          <p:cNvSpPr/>
          <p:nvPr userDrawn="1"/>
        </p:nvSpPr>
        <p:spPr>
          <a:xfrm>
            <a:off x="11182120" y="0"/>
            <a:ext cx="1123721" cy="145422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55018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2000"/>
    </mc:Choice>
    <mc:Fallback xmlns="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8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2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58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1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CC1B435-512A-46F4-B8CA-A4EDEE9C883C}"/>
              </a:ext>
            </a:extLst>
          </p:cNvPr>
          <p:cNvSpPr/>
          <p:nvPr userDrawn="1"/>
        </p:nvSpPr>
        <p:spPr>
          <a:xfrm>
            <a:off x="10863460" y="60249"/>
            <a:ext cx="1123721" cy="145422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F7E6D123-B926-4C46-B5F5-274E92548417}"/>
              </a:ext>
            </a:extLst>
          </p:cNvPr>
          <p:cNvSpPr/>
          <p:nvPr userDrawn="1"/>
        </p:nvSpPr>
        <p:spPr>
          <a:xfrm>
            <a:off x="11182120" y="0"/>
            <a:ext cx="1123721" cy="145422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4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0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7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5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35" r:id="rId7"/>
    <p:sldLayoutId id="2147483836" r:id="rId8"/>
    <p:sldLayoutId id="2147483841" r:id="rId9"/>
    <p:sldLayoutId id="2147483843" r:id="rId10"/>
    <p:sldLayoutId id="21474838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microsoft.com/office/2007/relationships/hdphoto" Target="../media/hdphoto1.wdp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9.xml"/><Relationship Id="rId18" Type="http://schemas.openxmlformats.org/officeDocument/2006/relationships/image" Target="../media/image23.png"/><Relationship Id="rId3" Type="http://schemas.openxmlformats.org/officeDocument/2006/relationships/audio" Target="../media/audio1.wav"/><Relationship Id="rId21" Type="http://schemas.openxmlformats.org/officeDocument/2006/relationships/comments" Target="../comments/comment1.xml"/><Relationship Id="rId7" Type="http://schemas.openxmlformats.org/officeDocument/2006/relationships/slide" Target="slide4.xml"/><Relationship Id="rId12" Type="http://schemas.openxmlformats.org/officeDocument/2006/relationships/image" Target="../media/image20.png"/><Relationship Id="rId17" Type="http://schemas.openxmlformats.org/officeDocument/2006/relationships/slide" Target="slide7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slide" Target="slide6.xml"/><Relationship Id="rId5" Type="http://schemas.openxmlformats.org/officeDocument/2006/relationships/image" Target="../media/image16.png"/><Relationship Id="rId15" Type="http://schemas.openxmlformats.org/officeDocument/2006/relationships/slide" Target="slide8.xml"/><Relationship Id="rId10" Type="http://schemas.openxmlformats.org/officeDocument/2006/relationships/image" Target="../media/image19.png"/><Relationship Id="rId19" Type="http://schemas.openxmlformats.org/officeDocument/2006/relationships/slide" Target="slide10.xml"/><Relationship Id="rId4" Type="http://schemas.openxmlformats.org/officeDocument/2006/relationships/image" Target="../media/image15.PNG"/><Relationship Id="rId9" Type="http://schemas.openxmlformats.org/officeDocument/2006/relationships/slide" Target="slide5.xml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857430" y="1658131"/>
            <a:ext cx="4706738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64: in – it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256161F-BCE5-4EB5-8BCC-183D7AB7E652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3693891-D6B5-4EF1-8BF6-5D8CB38BCBA1}"/>
              </a:ext>
            </a:extLst>
          </p:cNvPr>
          <p:cNvSpPr/>
          <p:nvPr/>
        </p:nvSpPr>
        <p:spPr>
          <a:xfrm>
            <a:off x="11039823" y="67920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2000"/>
    </mc:Choice>
    <mc:Fallback xmlns="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110" y="725621"/>
            <a:ext cx="5181598" cy="2808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0385" y="3610406"/>
            <a:ext cx="34393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+mj-lt"/>
                <a:cs typeface="Arial" panose="020B0604020202020204" pitchFamily="34" charset="0"/>
              </a:rPr>
              <a:t>đèn</a:t>
            </a:r>
            <a:r>
              <a:rPr lang="en-US" sz="6600" dirty="0">
                <a:latin typeface="+mj-lt"/>
                <a:cs typeface="Arial" panose="020B0604020202020204" pitchFamily="34" charset="0"/>
              </a:rPr>
              <a:t> pin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04852" y="3610406"/>
            <a:ext cx="903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in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51863" y="3533713"/>
            <a:ext cx="1362350" cy="9486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en-US" sz="600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118943" y="3533714"/>
            <a:ext cx="1358850" cy="9486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en-US" sz="600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066255" y="2476397"/>
            <a:ext cx="1895915" cy="990108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en-US" sz="600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17960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1357" y="4283575"/>
            <a:ext cx="34393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quả mít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51863" y="3533713"/>
            <a:ext cx="1362350" cy="9486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en-US" sz="600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118943" y="3533714"/>
            <a:ext cx="1358850" cy="9486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en-US" sz="600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066255" y="2476397"/>
            <a:ext cx="1895915" cy="990108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en-US" sz="600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867" y="516641"/>
            <a:ext cx="2936305" cy="337099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59960" y="4283575"/>
            <a:ext cx="538652" cy="1107996"/>
            <a:chOff x="4759960" y="4283575"/>
            <a:chExt cx="538652" cy="110799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15731" t="3448" r="44943" b="-1"/>
            <a:stretch/>
          </p:blipFill>
          <p:spPr>
            <a:xfrm>
              <a:off x="4759960" y="4698204"/>
              <a:ext cx="167640" cy="5364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827008" y="4283575"/>
              <a:ext cx="471604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600">
                  <a:solidFill>
                    <a:srgbClr val="FA4824"/>
                  </a:solidFill>
                  <a:cs typeface="Arial" panose="020B0604020202020204" pitchFamily="34" charset="0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496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935" y="493638"/>
            <a:ext cx="2936305" cy="33709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034" y="1271961"/>
            <a:ext cx="4232282" cy="22936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51849" y="4392843"/>
            <a:ext cx="34393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latin typeface="+mj-lt"/>
                <a:cs typeface="Arial" panose="020B0604020202020204" pitchFamily="34" charset="0"/>
              </a:rPr>
              <a:t>đèn pin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86316" y="4392843"/>
            <a:ext cx="903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in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53086" y="4392843"/>
            <a:ext cx="3554509" cy="1107996"/>
            <a:chOff x="5369726" y="5876191"/>
            <a:chExt cx="3554509" cy="1107996"/>
          </a:xfrm>
        </p:grpSpPr>
        <p:sp>
          <p:nvSpPr>
            <p:cNvPr id="4" name="TextBox 3"/>
            <p:cNvSpPr txBox="1"/>
            <p:nvPr/>
          </p:nvSpPr>
          <p:spPr>
            <a:xfrm>
              <a:off x="5369726" y="5876191"/>
              <a:ext cx="343932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quả mít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8112760" y="5876191"/>
              <a:ext cx="811475" cy="1107996"/>
              <a:chOff x="8112760" y="5876191"/>
              <a:chExt cx="811475" cy="1107996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8206740" y="5876191"/>
                <a:ext cx="7174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>
                    <a:solidFill>
                      <a:srgbClr val="FA4824"/>
                    </a:solidFill>
                    <a:latin typeface="+mj-lt"/>
                    <a:cs typeface="Arial" panose="020B0604020202020204" pitchFamily="34" charset="0"/>
                  </a:rPr>
                  <a:t>t</a:t>
                </a: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5"/>
              <a:srcRect l="15731" t="3448" r="44943" b="-1"/>
              <a:stretch/>
            </p:blipFill>
            <p:spPr>
              <a:xfrm>
                <a:off x="8112760" y="6296930"/>
                <a:ext cx="167640" cy="53644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49631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1269" descr="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15" y="3046950"/>
            <a:ext cx="3726967" cy="1829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921" y="963218"/>
            <a:ext cx="4840542" cy="23435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35220" y="1949200"/>
            <a:ext cx="3092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Thư</a:t>
            </a:r>
            <a:r>
              <a:rPr lang="en-US" sz="5400" dirty="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giãn</a:t>
            </a:r>
            <a:endParaRPr lang="en-US" sz="5400" dirty="0">
              <a:solidFill>
                <a:srgbClr val="FA4824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8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765208" y="1617416"/>
            <a:ext cx="1895915" cy="990108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en-US" sz="600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in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595499" y="1664522"/>
            <a:ext cx="1895915" cy="990108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en-US" sz="600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71" y="4224940"/>
            <a:ext cx="1362075" cy="1428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180" y="4072540"/>
            <a:ext cx="1609725" cy="158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041" y="4224940"/>
            <a:ext cx="1562100" cy="133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5540" t="3945" r="11848" b="11562"/>
          <a:stretch/>
        </p:blipFill>
        <p:spPr>
          <a:xfrm>
            <a:off x="5868784" y="4250575"/>
            <a:ext cx="1424249" cy="1263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8660" t="5025" r="5193" b="7166"/>
          <a:stretch/>
        </p:blipFill>
        <p:spPr>
          <a:xfrm>
            <a:off x="7680960" y="4184073"/>
            <a:ext cx="1485207" cy="13632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3456" y="4091767"/>
            <a:ext cx="1522095" cy="152209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324212" y="306240"/>
            <a:ext cx="8151507" cy="9486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en-US" sz="360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Tìm tiếng có vần in, tiếng có vần it</a:t>
            </a:r>
          </a:p>
        </p:txBody>
      </p:sp>
      <p:pic>
        <p:nvPicPr>
          <p:cNvPr id="19" name="Picture 18">
            <a:hlinkClick r:id="" action="ppaction://noaction">
              <a:snd r:embed="rId8" name="applause.wav"/>
            </a:hlinkClick>
            <a:extLst>
              <a:ext uri="{FF2B5EF4-FFF2-40B4-BE49-F238E27FC236}">
                <a16:creationId xmlns="" xmlns:a16="http://schemas.microsoft.com/office/drawing/2014/main" id="{3E4062CF-AB4E-40A5-95CC-16CBE684B7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11638950" y="5757713"/>
            <a:ext cx="368084" cy="42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8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01718 -0.39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-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0.09779 -0.18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-0.09753 -0.21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0944 -0.38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-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12369 -0.210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4444 -0.3696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7" y="-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/>
        </p:blipFill>
        <p:spPr>
          <a:xfrm>
            <a:off x="370876" y="416859"/>
            <a:ext cx="11450247" cy="6441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3751" y="2714099"/>
            <a:ext cx="4759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</a:rPr>
              <a:t>Tập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viết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9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15" y="2245660"/>
            <a:ext cx="11912369" cy="182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125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178" y="988142"/>
            <a:ext cx="7791267" cy="457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655126" y="2443941"/>
            <a:ext cx="3918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63547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417268"/>
            <a:ext cx="11389659" cy="644073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473090" y="1705331"/>
            <a:ext cx="1280160" cy="55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1600200" y="2180705"/>
            <a:ext cx="14104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71726" y="2175081"/>
            <a:ext cx="11333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50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8" y="372448"/>
            <a:ext cx="11779623" cy="639142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46923" y="777817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21520" y="777817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6361635" y="1127188"/>
            <a:ext cx="322668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6279" y="1651245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6905719" y="1651244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9859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37896" descr="1-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323" y="2565017"/>
            <a:ext cx="4776494" cy="3133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7894" descr="1-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756" y="445777"/>
            <a:ext cx="6047038" cy="5252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图片 37893" descr="1-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072" y="3547029"/>
            <a:ext cx="2669254" cy="24130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2" descr="Download Nobi Child Nobita Cartoon Doraemon PNG Download Free HQ PNG Image  | FreePNGImg">
            <a:extLst>
              <a:ext uri="{FF2B5EF4-FFF2-40B4-BE49-F238E27FC236}">
                <a16:creationId xmlns="" xmlns:a16="http://schemas.microsoft.com/office/drawing/2014/main" id="{3D0F50FD-8CD3-4F6F-A18D-771F3B968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5966">
            <a:off x="2388519" y="1571249"/>
            <a:ext cx="3200412" cy="191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100+ hình ảnh doremon yasuo - hinhanhsieudep.net">
            <a:extLst>
              <a:ext uri="{FF2B5EF4-FFF2-40B4-BE49-F238E27FC236}">
                <a16:creationId xmlns="" xmlns:a16="http://schemas.microsoft.com/office/drawing/2014/main" id="{774CE22B-387C-4B5E-BF1F-31EEC31C8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703" y="2985318"/>
            <a:ext cx="3805532" cy="7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91FA7AC-4284-413E-9473-45D7D8556B25}"/>
              </a:ext>
            </a:extLst>
          </p:cNvPr>
          <p:cNvSpPr txBox="1"/>
          <p:nvPr/>
        </p:nvSpPr>
        <p:spPr>
          <a:xfrm>
            <a:off x="5605135" y="3810248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utura Extra" panose="02040603050506020204" pitchFamily="18" charset="0"/>
              </a:rPr>
              <a:t>MẢNH GHÉP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56419" y="2395022"/>
            <a:ext cx="248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118493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3.33333E-6 L 0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6578"/>
            <a:ext cx="12142124" cy="639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59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57992" y="755877"/>
            <a:ext cx="812800" cy="8250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prstClr val="white"/>
                </a:solidFill>
                <a:latin typeface="HP-222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7418" y="749924"/>
            <a:ext cx="6502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Ý </a:t>
            </a:r>
            <a:r>
              <a:rPr lang="en-US" sz="54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nào</a:t>
            </a:r>
            <a:r>
              <a:rPr lang="en-US" sz="5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đúng</a:t>
            </a:r>
            <a:endParaRPr lang="en-US" sz="54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619760" y="3640546"/>
            <a:ext cx="8248621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prstClr val="black"/>
                </a:solidFill>
                <a:latin typeface="+mj-lt"/>
              </a:rPr>
              <a:t>b) Mùa hè, sen nở kín hồ. </a:t>
            </a:r>
            <a:endParaRPr lang="en-US" sz="4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760" y="2134275"/>
            <a:ext cx="11521440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prstClr val="black"/>
                </a:solidFill>
                <a:latin typeface="+mj-lt"/>
              </a:rPr>
              <a:t>a) Gần nhà Ngân có hồ cá đẹp lắm. </a:t>
            </a:r>
            <a:endParaRPr lang="en-US" sz="48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742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72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8104" y="1811011"/>
            <a:ext cx="2936305" cy="3370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5986" y="2306090"/>
            <a:ext cx="4393216" cy="23808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60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</a:t>
            </a:r>
          </a:p>
        </p:txBody>
      </p:sp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="" xmlns:a16="http://schemas.microsoft.com/office/drawing/2014/main" id="{CC6DFC17-25C7-4C08-BF20-E44A7DEAFF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8376" y="3347634"/>
            <a:ext cx="3774461" cy="2676445"/>
          </a:xfrm>
          <a:prstGeom prst="rect">
            <a:avLst/>
          </a:prstGeom>
        </p:spPr>
      </p:pic>
      <p:pic>
        <p:nvPicPr>
          <p:cNvPr id="7" name="Picture 6">
            <a:hlinkClick r:id="rId9" action="ppaction://hlinksldjump"/>
            <a:extLst>
              <a:ext uri="{FF2B5EF4-FFF2-40B4-BE49-F238E27FC236}">
                <a16:creationId xmlns="" xmlns:a16="http://schemas.microsoft.com/office/drawing/2014/main" id="{FDEE5D25-8E8A-4121-801F-0B215229D05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617"/>
          <a:stretch/>
        </p:blipFill>
        <p:spPr>
          <a:xfrm>
            <a:off x="1558376" y="799010"/>
            <a:ext cx="3043347" cy="3138606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C9694E0D-6587-4BDB-BE71-B92CC45243E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5368"/>
          <a:stretch/>
        </p:blipFill>
        <p:spPr>
          <a:xfrm>
            <a:off x="3946379" y="819431"/>
            <a:ext cx="3640828" cy="2542175"/>
          </a:xfrm>
          <a:prstGeom prst="rect">
            <a:avLst/>
          </a:prstGeom>
        </p:spPr>
      </p:pic>
      <p:pic>
        <p:nvPicPr>
          <p:cNvPr id="9" name="Picture 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77F541A2-23F9-4560-84E9-1608064B12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31863" y="799010"/>
            <a:ext cx="3633353" cy="2548663"/>
          </a:xfrm>
          <a:prstGeom prst="rect">
            <a:avLst/>
          </a:prstGeom>
        </p:spPr>
      </p:pic>
      <p:pic>
        <p:nvPicPr>
          <p:cNvPr id="13" name="Picture 1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8E951F9F-1C59-49B8-A567-1ED70C6C6A2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02191" y="2745116"/>
            <a:ext cx="2948040" cy="3267138"/>
          </a:xfrm>
          <a:prstGeom prst="rect">
            <a:avLst/>
          </a:prstGeom>
        </p:spPr>
      </p:pic>
      <p:pic>
        <p:nvPicPr>
          <p:cNvPr id="14" name="Picture 13">
            <a:hlinkClick r:id="rId17" action="ppaction://hlinksldjump"/>
            <a:extLst>
              <a:ext uri="{FF2B5EF4-FFF2-40B4-BE49-F238E27FC236}">
                <a16:creationId xmlns="" xmlns:a16="http://schemas.microsoft.com/office/drawing/2014/main" id="{7EDD3AAF-DB8E-4561-93C6-EEAC45E531C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54183" y="3340383"/>
            <a:ext cx="3574234" cy="2671871"/>
          </a:xfrm>
          <a:prstGeom prst="rect">
            <a:avLst/>
          </a:prstGeom>
        </p:spPr>
      </p:pic>
      <p:pic>
        <p:nvPicPr>
          <p:cNvPr id="15" name="图片 37893" descr="1-28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692" y="4565477"/>
            <a:ext cx="1621482" cy="14658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37893" descr="1-28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3109" y="4565477"/>
            <a:ext cx="1621482" cy="146585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386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1638263" y="37505"/>
            <a:ext cx="184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1400" dirty="0">
              <a:solidFill>
                <a:srgbClr val="404040"/>
              </a:solidFill>
              <a:latin typeface="Quicksand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1692063" y="279961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1600" dirty="0">
              <a:solidFill>
                <a:srgbClr val="FF7707"/>
              </a:solidFill>
              <a:latin typeface="Quicksand" pitchFamily="2" charset="0"/>
            </a:endParaRPr>
          </a:p>
        </p:txBody>
      </p:sp>
      <p:pic>
        <p:nvPicPr>
          <p:cNvPr id="9" name="Picture 8" descr="Tổng hợp ảnh Doremon PNG">
            <a:hlinkClick r:id="rId4" action="ppaction://hlinksldjump"/>
            <a:extLst>
              <a:ext uri="{FF2B5EF4-FFF2-40B4-BE49-F238E27FC236}">
                <a16:creationId xmlns=""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3546327"/>
            <a:ext cx="1989772" cy="285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peech Bubble: Rectangle with Corners Rounded 5">
            <a:extLst>
              <a:ext uri="{FF2B5EF4-FFF2-40B4-BE49-F238E27FC236}">
                <a16:creationId xmlns="" xmlns:a16="http://schemas.microsoft.com/office/drawing/2014/main" id="{897582DE-79E5-42C2-8C98-E6D9EA76386C}"/>
              </a:ext>
            </a:extLst>
          </p:cNvPr>
          <p:cNvSpPr/>
          <p:nvPr/>
        </p:nvSpPr>
        <p:spPr>
          <a:xfrm>
            <a:off x="1016000" y="1141542"/>
            <a:ext cx="10759440" cy="1962338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8310" y="1642359"/>
            <a:ext cx="10533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+mj-lt"/>
                <a:cs typeface="Arial" panose="020B0604020202020204" pitchFamily="34" charset="0"/>
              </a:rPr>
              <a:t>Tiếng </a:t>
            </a:r>
            <a:r>
              <a:rPr lang="en-US" sz="440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đèn </a:t>
            </a:r>
            <a:r>
              <a:rPr lang="en-US" sz="4400">
                <a:latin typeface="+mj-lt"/>
                <a:cs typeface="Arial" panose="020B0604020202020204" pitchFamily="34" charset="0"/>
              </a:rPr>
              <a:t>gồm có âm gì và vần gì?</a:t>
            </a:r>
          </a:p>
        </p:txBody>
      </p:sp>
    </p:spTree>
    <p:extLst>
      <p:ext uri="{BB962C8B-B14F-4D97-AF65-F5344CB8AC3E}">
        <p14:creationId xmlns:p14="http://schemas.microsoft.com/office/powerpoint/2010/main" val="3492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-141094" y="2875280"/>
            <a:ext cx="3021382" cy="315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with Corners Rounded 5">
            <a:extLst>
              <a:ext uri="{FF2B5EF4-FFF2-40B4-BE49-F238E27FC236}">
                <a16:creationId xmlns="" xmlns:a16="http://schemas.microsoft.com/office/drawing/2014/main" id="{897582DE-79E5-42C2-8C98-E6D9EA76386C}"/>
              </a:ext>
            </a:extLst>
          </p:cNvPr>
          <p:cNvSpPr/>
          <p:nvPr/>
        </p:nvSpPr>
        <p:spPr>
          <a:xfrm>
            <a:off x="1554480" y="767080"/>
            <a:ext cx="10129520" cy="210820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7520" y="1049615"/>
            <a:ext cx="10048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+mj-lt"/>
                <a:cs typeface="Arial" panose="020B0604020202020204" pitchFamily="34" charset="0"/>
              </a:rPr>
              <a:t>Em đọc và tìm tiếng có chứa vần êt trong câu sau: </a:t>
            </a:r>
            <a:r>
              <a:rPr lang="en-US" sz="440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Vân và Tâm kết bạn</a:t>
            </a:r>
            <a:r>
              <a:rPr lang="en-US" sz="44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.</a:t>
            </a:r>
            <a:r>
              <a:rPr lang="en-US" sz="4400">
                <a:latin typeface="+mj-lt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745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5">
            <a:extLst>
              <a:ext uri="{FF2B5EF4-FFF2-40B4-BE49-F238E27FC236}">
                <a16:creationId xmlns="" xmlns:a16="http://schemas.microsoft.com/office/drawing/2014/main" id="{897582DE-79E5-42C2-8C98-E6D9EA76386C}"/>
              </a:ext>
            </a:extLst>
          </p:cNvPr>
          <p:cNvSpPr/>
          <p:nvPr/>
        </p:nvSpPr>
        <p:spPr>
          <a:xfrm>
            <a:off x="1437640" y="767080"/>
            <a:ext cx="10129520" cy="210820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3720" y="767080"/>
            <a:ext cx="95351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+mj-lt"/>
                <a:cs typeface="Arial" panose="020B0604020202020204" pitchFamily="34" charset="0"/>
              </a:rPr>
              <a:t>Em đọc câu sau: </a:t>
            </a:r>
            <a:r>
              <a:rPr lang="en-US" sz="440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Cả năm bà đã chờ nhà Bi về sum họp bên mâm cơm Tết</a:t>
            </a:r>
            <a:r>
              <a:rPr lang="en-US" sz="44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.</a:t>
            </a:r>
            <a:r>
              <a:rPr lang="en-US" sz="4400"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-6826" y="2845952"/>
            <a:ext cx="2888932" cy="343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43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5">
            <a:extLst>
              <a:ext uri="{FF2B5EF4-FFF2-40B4-BE49-F238E27FC236}">
                <a16:creationId xmlns="" xmlns:a16="http://schemas.microsoft.com/office/drawing/2014/main" id="{897582DE-79E5-42C2-8C98-E6D9EA76386C}"/>
              </a:ext>
            </a:extLst>
          </p:cNvPr>
          <p:cNvSpPr/>
          <p:nvPr/>
        </p:nvSpPr>
        <p:spPr>
          <a:xfrm>
            <a:off x="1437640" y="767080"/>
            <a:ext cx="10129520" cy="210820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7520" y="1049615"/>
            <a:ext cx="9514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+mj-lt"/>
                <a:cs typeface="Arial" panose="020B0604020202020204" pitchFamily="34" charset="0"/>
              </a:rPr>
              <a:t>Em tìm 2 tiếng có chứa vần </a:t>
            </a:r>
            <a:r>
              <a:rPr lang="en-US" sz="440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ân</a:t>
            </a:r>
            <a:r>
              <a:rPr lang="en-US" sz="4400">
                <a:latin typeface="+mj-lt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3" name="Picture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20052" y="3416786"/>
            <a:ext cx="3435325" cy="275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38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5">
            <a:extLst>
              <a:ext uri="{FF2B5EF4-FFF2-40B4-BE49-F238E27FC236}">
                <a16:creationId xmlns="" xmlns:a16="http://schemas.microsoft.com/office/drawing/2014/main" id="{897582DE-79E5-42C2-8C98-E6D9EA76386C}"/>
              </a:ext>
            </a:extLst>
          </p:cNvPr>
          <p:cNvSpPr/>
          <p:nvPr/>
        </p:nvSpPr>
        <p:spPr>
          <a:xfrm>
            <a:off x="1437640" y="767080"/>
            <a:ext cx="10129520" cy="210820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7520" y="1049615"/>
            <a:ext cx="9514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+mj-lt"/>
                <a:cs typeface="Arial" panose="020B0604020202020204" pitchFamily="34" charset="0"/>
              </a:rPr>
              <a:t>Em điền vào chỗ chấm </a:t>
            </a:r>
            <a:r>
              <a:rPr lang="en-US" sz="440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tr</a:t>
            </a:r>
            <a:r>
              <a:rPr lang="en-US" sz="4400">
                <a:latin typeface="+mj-lt"/>
                <a:cs typeface="Arial" panose="020B0604020202020204" pitchFamily="34" charset="0"/>
              </a:rPr>
              <a:t> hay </a:t>
            </a:r>
            <a:r>
              <a:rPr lang="en-US" sz="440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ch</a:t>
            </a:r>
            <a:r>
              <a:rPr lang="en-US" sz="4400">
                <a:latin typeface="+mj-lt"/>
                <a:cs typeface="Arial" panose="020B0604020202020204" pitchFamily="34" charset="0"/>
              </a:rPr>
              <a:t>?</a:t>
            </a:r>
          </a:p>
          <a:p>
            <a:r>
              <a:rPr lang="en-US" sz="4400">
                <a:latin typeface="+mj-lt"/>
                <a:cs typeface="Arial" panose="020B0604020202020204" pitchFamily="34" charset="0"/>
              </a:rPr>
              <a:t>                  con ...ăn</a:t>
            </a:r>
          </a:p>
        </p:txBody>
      </p:sp>
      <p:pic>
        <p:nvPicPr>
          <p:cNvPr id="13" name="Picture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-325120" y="3097679"/>
            <a:ext cx="2873692" cy="341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8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5">
            <a:extLst>
              <a:ext uri="{FF2B5EF4-FFF2-40B4-BE49-F238E27FC236}">
                <a16:creationId xmlns="" xmlns:a16="http://schemas.microsoft.com/office/drawing/2014/main" id="{897582DE-79E5-42C2-8C98-E6D9EA76386C}"/>
              </a:ext>
            </a:extLst>
          </p:cNvPr>
          <p:cNvSpPr/>
          <p:nvPr/>
        </p:nvSpPr>
        <p:spPr>
          <a:xfrm>
            <a:off x="1437640" y="767080"/>
            <a:ext cx="10129520" cy="210820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7520" y="1049615"/>
            <a:ext cx="9514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+mj-lt"/>
                <a:cs typeface="Arial" panose="020B0604020202020204" pitchFamily="34" charset="0"/>
              </a:rPr>
              <a:t>Em nói câu có tiếng chứa vần </a:t>
            </a:r>
            <a:r>
              <a:rPr lang="en-US" sz="440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ăt.</a:t>
            </a:r>
          </a:p>
        </p:txBody>
      </p:sp>
      <p:pic>
        <p:nvPicPr>
          <p:cNvPr id="13" name="Picture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25409" y="2700723"/>
            <a:ext cx="1804710" cy="335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9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9521094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</TotalTime>
  <Words>251</Words>
  <Application>Microsoft Office PowerPoint</Application>
  <PresentationFormat>Custom</PresentationFormat>
  <Paragraphs>59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Dang Le Phan Danh</cp:lastModifiedBy>
  <cp:revision>106</cp:revision>
  <dcterms:created xsi:type="dcterms:W3CDTF">2021-11-01T08:16:43Z</dcterms:created>
  <dcterms:modified xsi:type="dcterms:W3CDTF">2022-12-30T06:50:07Z</dcterms:modified>
</cp:coreProperties>
</file>