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6" r:id="rId2"/>
    <p:sldId id="265" r:id="rId3"/>
    <p:sldId id="257" r:id="rId4"/>
    <p:sldId id="258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1" r:id="rId22"/>
    <p:sldId id="282" r:id="rId23"/>
    <p:sldId id="430" r:id="rId24"/>
    <p:sldId id="285" r:id="rId25"/>
    <p:sldId id="277" r:id="rId26"/>
    <p:sldId id="286" r:id="rId27"/>
    <p:sldId id="288" r:id="rId28"/>
    <p:sldId id="289" r:id="rId29"/>
    <p:sldId id="290" r:id="rId30"/>
    <p:sldId id="291" r:id="rId31"/>
    <p:sldId id="292" r:id="rId32"/>
    <p:sldId id="294" r:id="rId33"/>
    <p:sldId id="295" r:id="rId34"/>
    <p:sldId id="29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7" autoAdjust="0"/>
    <p:restoredTop sz="94660" autoAdjust="0"/>
  </p:normalViewPr>
  <p:slideViewPr>
    <p:cSldViewPr snapToGrid="0">
      <p:cViewPr>
        <p:scale>
          <a:sx n="60" d="100"/>
          <a:sy n="60" d="100"/>
        </p:scale>
        <p:origin x="1032" y="3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09BCD-B50B-46E5-B26B-3E859802C3C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BE8C7-9E51-4B47-91D3-D2108FC5F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87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1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>
              <a:spcBef>
                <a:spcPct val="0"/>
              </a:spcBef>
            </a:pPr>
            <a:fld id="{854C48A8-08E1-4FDC-9C84-62B9E898DAC7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zh-C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6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8FC55873-CBEC-473D-85E9-C617B14033FB}" type="slidenum">
              <a:rPr lang="en-US" altLang="zh-CN" b="0" smtClean="0">
                <a:latin typeface="等线" charset="-122"/>
                <a:ea typeface="等线" charset="-122"/>
              </a:rPr>
              <a:pPr/>
              <a:t>17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814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6260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B7AC7FEB-3B92-4733-8A1D-0805D0ADCB05}" type="slidenum">
              <a:rPr lang="en-US" altLang="zh-CN" b="0" smtClean="0">
                <a:latin typeface="等线" charset="-122"/>
                <a:ea typeface="等线" charset="-122"/>
              </a:rPr>
              <a:pPr/>
              <a:t>18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2977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20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0034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136525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7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77997" y="136525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8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67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11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0904773" y="208315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7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2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1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7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5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49" r:id="rId7"/>
    <p:sldLayoutId id="2147483650" r:id="rId8"/>
    <p:sldLayoutId id="2147483655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8.gif"/><Relationship Id="rId7" Type="http://schemas.openxmlformats.org/officeDocument/2006/relationships/slide" Target="slide6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slide" Target="slide4.xml"/><Relationship Id="rId10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16803" y="1648606"/>
            <a:ext cx="495841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240554" y="0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7035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2754" y="5299317"/>
            <a:ext cx="6315075" cy="7080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>
                <a:latin typeface="UTM Avo" panose="02040603050506020204" pitchFamily="18" charset="0"/>
              </a:rPr>
              <a:t>nờ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ui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nui</a:t>
            </a:r>
            <a:r>
              <a:rPr lang="en-US" sz="4000" b="1" dirty="0">
                <a:latin typeface="UTM Avo" panose="02040603050506020204" pitchFamily="18" charset="0"/>
              </a:rPr>
              <a:t> – </a:t>
            </a:r>
            <a:r>
              <a:rPr lang="en-US" sz="4000" b="1" dirty="0" err="1">
                <a:latin typeface="UTM Avo" panose="02040603050506020204" pitchFamily="18" charset="0"/>
              </a:rPr>
              <a:t>sắc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núi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41115" y="3429000"/>
            <a:ext cx="3450648" cy="91122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b="1" dirty="0" err="1">
                <a:latin typeface="UTM Avo" panose="02040603050506020204" pitchFamily="18" charset="0"/>
              </a:rPr>
              <a:t>ngọn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n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úi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41115" y="4342222"/>
            <a:ext cx="1477963" cy="744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b="1" dirty="0">
                <a:solidFill>
                  <a:srgbClr val="00800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7" name="Rectangle 6"/>
          <p:cNvSpPr/>
          <p:nvPr/>
        </p:nvSpPr>
        <p:spPr>
          <a:xfrm>
            <a:off x="8319078" y="4342222"/>
            <a:ext cx="1477963" cy="744538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úi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9491" y="1642317"/>
            <a:ext cx="1855693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72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ui</a:t>
            </a:r>
            <a:endParaRPr lang="en-US" sz="72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03981" y="2856811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38831" y="2855281"/>
            <a:ext cx="91440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endParaRPr lang="en-US" sz="54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LÊ VĂN THƯA: Một mình leo núi Thần đ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393" y="503599"/>
            <a:ext cx="3945370" cy="26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28901" y="3970177"/>
            <a:ext cx="2219325" cy="7080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latin typeface="UTM Avo" panose="02040603050506020204" pitchFamily="18" charset="0"/>
              </a:rPr>
              <a:t>u - </a:t>
            </a:r>
            <a:r>
              <a:rPr lang="en-US" sz="4000" b="1" dirty="0" err="1">
                <a:latin typeface="UTM Avo" panose="02040603050506020204" pitchFamily="18" charset="0"/>
              </a:rPr>
              <a:t>i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ui</a:t>
            </a:r>
            <a:endParaRPr lang="en-US" sz="4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828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0" y="5413149"/>
            <a:ext cx="606266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latin typeface="UTM Avo" panose="02040603050506020204" pitchFamily="18" charset="0"/>
              </a:rPr>
              <a:t>g - </a:t>
            </a:r>
            <a:r>
              <a:rPr lang="en-US" sz="4000" b="1" dirty="0" err="1">
                <a:latin typeface="UTM Avo" panose="02040603050506020204" pitchFamily="18" charset="0"/>
              </a:rPr>
              <a:t>ưi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gưi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hỏi</a:t>
            </a:r>
            <a:r>
              <a:rPr lang="en-US" sz="4000" b="1" dirty="0">
                <a:latin typeface="UTM Avo" panose="02040603050506020204" pitchFamily="18" charset="0"/>
              </a:rPr>
              <a:t> - </a:t>
            </a:r>
            <a:r>
              <a:rPr lang="en-US" sz="4000" b="1" dirty="0" err="1">
                <a:latin typeface="UTM Avo" panose="02040603050506020204" pitchFamily="18" charset="0"/>
              </a:rPr>
              <a:t>gửi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91457" y="3586956"/>
            <a:ext cx="3171825" cy="903287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b="1" dirty="0" err="1">
                <a:latin typeface="UTM Avo" panose="02040603050506020204" pitchFamily="18" charset="0"/>
              </a:rPr>
              <a:t>g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ửi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thư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91457" y="4521282"/>
            <a:ext cx="1585913" cy="738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00800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8858320" y="4511757"/>
            <a:ext cx="1585912" cy="73818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ửi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1395" y="1721045"/>
            <a:ext cx="1855693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72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ưi</a:t>
            </a:r>
            <a:endParaRPr lang="en-US" sz="72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59535" y="2888777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</a:rPr>
              <a:t>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24548" y="2910255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endParaRPr lang="en-US" sz="54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28718" y="4038600"/>
            <a:ext cx="3953435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</a:rPr>
              <a:t>ư - </a:t>
            </a:r>
            <a:r>
              <a:rPr lang="en-US" sz="60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</a:rPr>
              <a:t> - </a:t>
            </a:r>
            <a:r>
              <a:rPr lang="en-US" sz="60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ưi</a:t>
            </a:r>
            <a:endParaRPr lang="en-US" sz="60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95" y="486487"/>
            <a:ext cx="323373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13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334795" y="2590845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27163" y="2620884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6940" y="3011161"/>
            <a:ext cx="34337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7308" y="3107145"/>
            <a:ext cx="427771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2922308" y="561743"/>
            <a:ext cx="6336411" cy="1365660"/>
            <a:chOff x="1593845" y="1357993"/>
            <a:chExt cx="5281800" cy="3232919"/>
          </a:xfrm>
        </p:grpSpPr>
        <p:sp>
          <p:nvSpPr>
            <p:cNvPr id="14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5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7"/>
              <a:ext cx="3624413" cy="728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UTM Avo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681881" y="918657"/>
            <a:ext cx="4817268" cy="6042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>
                <a:solidFill>
                  <a:schemeClr val="tx1"/>
                </a:solidFill>
                <a:latin typeface="UTM Avo" panose="02040603050506020204" pitchFamily="18" charset="0"/>
              </a:rPr>
              <a:t>So </a:t>
            </a:r>
            <a:r>
              <a:rPr lang="en-US" sz="4800" b="1" i="1" dirty="0" err="1">
                <a:solidFill>
                  <a:schemeClr val="tx1"/>
                </a:solidFill>
                <a:latin typeface="UTM Avo" panose="02040603050506020204" pitchFamily="18" charset="0"/>
              </a:rPr>
              <a:t>sánh</a:t>
            </a:r>
            <a:r>
              <a:rPr lang="en-US" sz="4800" b="1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sz="48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sz="48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endParaRPr lang="en-US" sz="4800" b="1" i="1" dirty="0">
              <a:solidFill>
                <a:srgbClr val="FF0000"/>
              </a:solidFill>
              <a:latin typeface="UTM Avo" panose="020406030505060202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E4B2DD-0E1E-429E-BBBA-89D9A27CFAE0}"/>
              </a:ext>
            </a:extLst>
          </p:cNvPr>
          <p:cNvSpPr txBox="1"/>
          <p:nvPr/>
        </p:nvSpPr>
        <p:spPr>
          <a:xfrm>
            <a:off x="3386723" y="3022761"/>
            <a:ext cx="10800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UTM Avo" panose="02040603050506020204" pitchFamily="18" charset="0"/>
              </a:rPr>
              <a:t>u</a:t>
            </a:r>
            <a:endParaRPr lang="en-US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C1ED06-3B7B-4375-B726-4A8106515F53}"/>
              </a:ext>
            </a:extLst>
          </p:cNvPr>
          <p:cNvSpPr txBox="1"/>
          <p:nvPr/>
        </p:nvSpPr>
        <p:spPr>
          <a:xfrm>
            <a:off x="7669820" y="3104621"/>
            <a:ext cx="10800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UTM Avo" panose="02040603050506020204" pitchFamily="18" charset="0"/>
              </a:rPr>
              <a:t>ư</a:t>
            </a:r>
            <a:endParaRPr lang="en-US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215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6" grpId="0"/>
      <p:bldP spid="1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3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9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96188" y="2288979"/>
            <a:ext cx="145162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53670" y="2288979"/>
            <a:ext cx="295523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ngọn</a:t>
            </a: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úi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96188" y="3673983"/>
            <a:ext cx="145162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53670" y="3580306"/>
            <a:ext cx="311426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ửi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thư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6401" y="1629230"/>
            <a:ext cx="233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1879" y="3286827"/>
            <a:ext cx="4912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ngọn</a:t>
            </a:r>
            <a:r>
              <a:rPr lang="en-US" sz="8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núi</a:t>
            </a:r>
            <a:endParaRPr lang="en-US" sz="8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4105" y="1594995"/>
            <a:ext cx="233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9861" y="3286827"/>
            <a:ext cx="4912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gửi</a:t>
            </a:r>
            <a:r>
              <a:rPr lang="en-US" sz="8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thư</a:t>
            </a:r>
            <a:endParaRPr lang="en-US" sz="8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06567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67484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b="0">
              <a:solidFill>
                <a:srgbClr val="FFFFFF">
                  <a:lumMod val="65000"/>
                </a:srgbClr>
              </a:solidFill>
              <a:latin typeface="UTM Avo" panose="020406030505060202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827087" y="2707482"/>
            <a:ext cx="185975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cúi</a:t>
            </a:r>
            <a:endParaRPr lang="vi-VN" altLang="en-US" sz="4000" b="0" dirty="0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584" name="TextBox 3"/>
          <p:cNvSpPr txBox="1">
            <a:spLocks noChangeArrowheads="1"/>
          </p:cNvSpPr>
          <p:nvPr/>
        </p:nvSpPr>
        <p:spPr bwMode="auto">
          <a:xfrm>
            <a:off x="3975895" y="2482747"/>
            <a:ext cx="2806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ngửi</a:t>
            </a:r>
            <a:endParaRPr lang="vi-VN" altLang="en-US" sz="4000" b="0" dirty="0">
              <a:solidFill>
                <a:srgbClr val="000000"/>
              </a:solidFill>
              <a:latin typeface=".VnAvant" panose="020B7200000000000000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585" name="TextBox 4"/>
          <p:cNvSpPr txBox="1">
            <a:spLocks noChangeArrowheads="1"/>
          </p:cNvSpPr>
          <p:nvPr/>
        </p:nvSpPr>
        <p:spPr bwMode="auto">
          <a:xfrm>
            <a:off x="7981156" y="2399903"/>
            <a:ext cx="41989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múi</a:t>
            </a:r>
            <a:r>
              <a:rPr lang="en-US" altLang="en-US" sz="4000" b="0" dirty="0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cam</a:t>
            </a:r>
            <a:endParaRPr lang="vi-VN" altLang="en-US" sz="4000" b="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586" name="TextBox 5"/>
          <p:cNvSpPr txBox="1">
            <a:spLocks noChangeArrowheads="1"/>
          </p:cNvSpPr>
          <p:nvPr/>
        </p:nvSpPr>
        <p:spPr bwMode="auto">
          <a:xfrm>
            <a:off x="933726" y="5664339"/>
            <a:ext cx="2478088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túi</a:t>
            </a:r>
            <a:r>
              <a:rPr lang="en-US" altLang="en-US" sz="4000" b="0" dirty="0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xách</a:t>
            </a:r>
            <a:endParaRPr lang="vi-VN" altLang="en-US" sz="4000" b="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19513" y="86112"/>
            <a:ext cx="8274610" cy="53777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2.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nào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vần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?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nào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vần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  <a:endParaRPr lang="en-US" sz="3600" b="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3125788" y="3278188"/>
            <a:ext cx="1187450" cy="7826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 b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591" name="Text Box 19"/>
          <p:cNvSpPr txBox="1">
            <a:spLocks noChangeArrowheads="1"/>
          </p:cNvSpPr>
          <p:nvPr/>
        </p:nvSpPr>
        <p:spPr bwMode="auto">
          <a:xfrm>
            <a:off x="3003550" y="3295650"/>
            <a:ext cx="1404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ui</a:t>
            </a:r>
            <a:endParaRPr lang="en-US" altLang="en-US" sz="4000" b="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592" name="Oval 20"/>
          <p:cNvSpPr>
            <a:spLocks noChangeArrowheads="1"/>
          </p:cNvSpPr>
          <p:nvPr/>
        </p:nvSpPr>
        <p:spPr bwMode="auto">
          <a:xfrm>
            <a:off x="7250113" y="3214688"/>
            <a:ext cx="1141412" cy="7826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 b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110328" y="3224903"/>
            <a:ext cx="1485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ưi</a:t>
            </a:r>
            <a:endParaRPr lang="en-US" altLang="en-US" sz="4000" b="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 flipH="1" flipV="1">
            <a:off x="6172993" y="3071710"/>
            <a:ext cx="1204913" cy="30638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69" y="759619"/>
            <a:ext cx="2333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722313"/>
            <a:ext cx="23431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726281"/>
            <a:ext cx="19812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3709643"/>
            <a:ext cx="20478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69" y="3783986"/>
            <a:ext cx="233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505050" y="5664339"/>
            <a:ext cx="2478087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chui</a:t>
            </a:r>
            <a:endParaRPr lang="vi-VN" altLang="en-US" sz="4000" b="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13" y="3478212"/>
            <a:ext cx="26892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8655050" y="5600699"/>
            <a:ext cx="2979738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khung</a:t>
            </a:r>
            <a:r>
              <a:rPr lang="en-US" altLang="en-US" sz="4000" b="0" dirty="0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4000" b="0" dirty="0" err="1">
                <a:solidFill>
                  <a:srgbClr val="000000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cửi</a:t>
            </a:r>
            <a:endParaRPr lang="vi-VN" altLang="en-US" sz="4000" b="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>
            <a:off x="2193925" y="3173413"/>
            <a:ext cx="985838" cy="349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H="1" flipV="1">
            <a:off x="8376443" y="3800474"/>
            <a:ext cx="359569" cy="54474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 flipH="1">
            <a:off x="3094124" y="4010026"/>
            <a:ext cx="495214" cy="165431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4217988" y="3916363"/>
            <a:ext cx="487362" cy="390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4329113" y="2984500"/>
            <a:ext cx="4532312" cy="684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17313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4" grpId="0"/>
      <p:bldP spid="24585" grpId="0"/>
      <p:bldP spid="24586" grpId="0" animBg="1"/>
      <p:bldP spid="24590" grpId="0" animBg="1"/>
      <p:bldP spid="24591" grpId="0"/>
      <p:bldP spid="24592" grpId="0" animBg="1"/>
      <p:bldP spid="24593" grpId="0"/>
      <p:bldP spid="26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8" y="-842963"/>
            <a:ext cx="6705600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349251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27075" y="4100086"/>
            <a:ext cx="4476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dirty="0" err="1">
                <a:latin typeface="UTM Avo" panose="02040603050506020204" pitchFamily="18" charset="0"/>
              </a:rPr>
              <a:t>Tìm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các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tiếng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có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chứa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vần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altLang="en-US" sz="4000" dirty="0">
                <a:latin typeface="UTM Avo" panose="02040603050506020204" pitchFamily="18" charset="0"/>
              </a:rPr>
              <a:t>?</a:t>
            </a:r>
          </a:p>
          <a:p>
            <a:endParaRPr lang="en-US" alt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65453" y="4476442"/>
            <a:ext cx="25474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4800" dirty="0" err="1">
                <a:latin typeface="UTM Avo" panose="02040603050506020204" pitchFamily="18" charset="0"/>
              </a:rPr>
              <a:t>cái</a:t>
            </a:r>
            <a:r>
              <a:rPr lang="en-US" altLang="en-US" sz="4800" dirty="0"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latin typeface="UTM Avo" panose="02040603050506020204" pitchFamily="18" charset="0"/>
              </a:rPr>
              <a:t>m</a:t>
            </a:r>
            <a:r>
              <a:rPr lang="en-US" alt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ũi</a:t>
            </a:r>
            <a:endParaRPr lang="en-US" alt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1282700"/>
            <a:ext cx="4862512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392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8" y="-842963"/>
            <a:ext cx="6705600" cy="7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349251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Box 1"/>
          <p:cNvSpPr txBox="1">
            <a:spLocks noChangeArrowheads="1"/>
          </p:cNvSpPr>
          <p:nvPr/>
        </p:nvSpPr>
        <p:spPr bwMode="auto">
          <a:xfrm>
            <a:off x="835025" y="4177873"/>
            <a:ext cx="4476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dirty="0" err="1">
                <a:latin typeface="UTM Avo" panose="02040603050506020204" pitchFamily="18" charset="0"/>
              </a:rPr>
              <a:t>Tìm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các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tiếng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có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chứa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latin typeface="UTM Avo" panose="02040603050506020204" pitchFamily="18" charset="0"/>
              </a:rPr>
              <a:t>vần</a:t>
            </a:r>
            <a:r>
              <a:rPr lang="en-US" altLang="en-US" sz="4000" dirty="0"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altLang="en-US" sz="4000" dirty="0">
                <a:latin typeface="UTM Avo" panose="02040603050506020204" pitchFamily="18" charset="0"/>
              </a:rPr>
              <a:t>?</a:t>
            </a:r>
          </a:p>
          <a:p>
            <a:endParaRPr lang="en-US" alt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018880" y="4562475"/>
            <a:ext cx="21788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4800" dirty="0" err="1">
                <a:latin typeface="UTM Avo" panose="02040603050506020204" pitchFamily="18" charset="0"/>
              </a:rPr>
              <a:t>bó</a:t>
            </a:r>
            <a:r>
              <a:rPr lang="en-US" altLang="en-US" sz="4800" dirty="0"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latin typeface="UTM Avo" panose="02040603050506020204" pitchFamily="18" charset="0"/>
              </a:rPr>
              <a:t>c</a:t>
            </a:r>
            <a:r>
              <a:rPr lang="en-US" alt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ủi</a:t>
            </a:r>
            <a:endParaRPr lang="en-US" alt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289050"/>
            <a:ext cx="38893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91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372" y="193240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850706" y="1781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67756" y="2211523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26454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2D8FB-4D68-4C7E-B5E2-155662CADB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" b="6598"/>
          <a:stretch/>
        </p:blipFill>
        <p:spPr>
          <a:xfrm>
            <a:off x="0" y="342900"/>
            <a:ext cx="12192000" cy="65151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752475" y="2143125"/>
            <a:ext cx="10687050" cy="22860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ĐỘNG:</a:t>
            </a:r>
            <a:b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Khỉ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0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563563"/>
            <a:ext cx="12277725" cy="51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26694" y="828743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b="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6650" y="2706208"/>
            <a:ext cx="10158700" cy="144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561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933F5-9303-45D4-ADFA-78DA04A8B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42" y="727773"/>
            <a:ext cx="10682515" cy="56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91964-2937-42D7-9181-DC5483200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59008"/>
            <a:ext cx="10972800" cy="590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10367224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50110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930359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931" t="21034" r="29490" b="15029"/>
          <a:stretch/>
        </p:blipFill>
        <p:spPr>
          <a:xfrm>
            <a:off x="1132189" y="805268"/>
            <a:ext cx="10234863" cy="552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7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8" b="13585"/>
          <a:stretch/>
        </p:blipFill>
        <p:spPr>
          <a:xfrm>
            <a:off x="228600" y="841829"/>
            <a:ext cx="11734800" cy="583474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954314" y="3148584"/>
            <a:ext cx="405384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683000" y="3160486"/>
            <a:ext cx="405384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915698" y="3182330"/>
            <a:ext cx="405384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915698" y="6016171"/>
            <a:ext cx="405384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B1DA466-8D14-4DD1-9F72-2F109BC1D4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8" b="97033" l="7916" r="93931">
                        <a14:foregroundMark x1="80739" y1="27300" x2="82586" y2="79525"/>
                        <a14:foregroundMark x1="82586" y1="79525" x2="21636" y2="73294"/>
                        <a14:foregroundMark x1="21636" y1="73294" x2="9499" y2="45401"/>
                        <a14:foregroundMark x1="9499" y1="45401" x2="37995" y2="20475"/>
                        <a14:foregroundMark x1="37995" y1="20475" x2="66227" y2="18398"/>
                        <a14:foregroundMark x1="66227" y1="18398" x2="83113" y2="20178"/>
                        <a14:foregroundMark x1="51187" y1="40950" x2="64644" y2="40950"/>
                        <a14:foregroundMark x1="66227" y1="19288" x2="37995" y2="14540"/>
                        <a14:foregroundMark x1="37995" y1="14540" x2="35884" y2="17507"/>
                        <a14:foregroundMark x1="35884" y1="17507" x2="29288" y2="74481"/>
                        <a14:foregroundMark x1="26121" y1="60831" x2="27704" y2="28190"/>
                        <a14:foregroundMark x1="27704" y1="28190" x2="25330" y2="62611"/>
                        <a14:foregroundMark x1="25330" y1="62611" x2="26913" y2="69139"/>
                        <a14:foregroundMark x1="20580" y1="21958" x2="13984" y2="52226"/>
                        <a14:foregroundMark x1="13984" y1="52226" x2="41161" y2="85460"/>
                        <a14:foregroundMark x1="41161" y1="85460" x2="74670" y2="93472"/>
                        <a14:foregroundMark x1="74670" y1="93472" x2="91557" y2="69436"/>
                        <a14:foregroundMark x1="91557" y1="69436" x2="88918" y2="28487"/>
                        <a14:foregroundMark x1="88918" y1="28487" x2="59894" y2="5638"/>
                        <a14:foregroundMark x1="59894" y1="5638" x2="26385" y2="22552"/>
                        <a14:foregroundMark x1="26385" y1="22552" x2="25330" y2="24629"/>
                        <a14:foregroundMark x1="88127" y1="61721" x2="51187" y2="81602"/>
                        <a14:foregroundMark x1="51187" y1="81602" x2="62269" y2="91691"/>
                        <a14:foregroundMark x1="58311" y1="90801" x2="29815" y2="83086"/>
                        <a14:foregroundMark x1="29815" y1="83086" x2="18206" y2="44510"/>
                        <a14:foregroundMark x1="15567" y1="47181" x2="25594" y2="80415"/>
                        <a14:foregroundMark x1="25594" y1="80415" x2="66755" y2="90801"/>
                        <a14:foregroundMark x1="66755" y1="90801" x2="96042" y2="65282"/>
                        <a14:foregroundMark x1="96042" y1="65282" x2="93140" y2="25519"/>
                        <a14:foregroundMark x1="93140" y1="25519" x2="51979" y2="7418"/>
                        <a14:foregroundMark x1="51979" y1="7418" x2="17678" y2="39466"/>
                        <a14:foregroundMark x1="17678" y1="39466" x2="16359" y2="48071"/>
                        <a14:foregroundMark x1="53562" y1="32047" x2="44591" y2="45401"/>
                        <a14:foregroundMark x1="44591" y1="37389" x2="47757" y2="51929"/>
                        <a14:foregroundMark x1="48549" y1="40059" x2="44591" y2="65282"/>
                        <a14:foregroundMark x1="34301" y1="50148" x2="31662" y2="70030"/>
                        <a14:foregroundMark x1="26121" y1="58160" x2="29288" y2="76261"/>
                        <a14:foregroundMark x1="25330" y1="44510" x2="28496" y2="67062"/>
                        <a14:foregroundMark x1="28496" y1="40950" x2="26121" y2="54599"/>
                        <a14:foregroundMark x1="26121" y1="32047" x2="22164" y2="64392"/>
                        <a14:foregroundMark x1="22164" y1="64392" x2="13193" y2="70920"/>
                        <a14:foregroundMark x1="10818" y1="37389" x2="14776" y2="70920"/>
                        <a14:foregroundMark x1="13193" y1="36499" x2="16359" y2="67062"/>
                        <a14:foregroundMark x1="13984" y1="32047" x2="12401" y2="78042"/>
                        <a14:foregroundMark x1="12401" y1="78042" x2="11609" y2="58160"/>
                        <a14:foregroundMark x1="11609" y1="25519" x2="13193" y2="86053"/>
                        <a14:foregroundMark x1="8443" y1="40059" x2="24538" y2="95252"/>
                        <a14:foregroundMark x1="24538" y1="83383" x2="45383" y2="88131"/>
                        <a14:foregroundMark x1="39842" y1="83383" x2="61478" y2="89021"/>
                        <a14:foregroundMark x1="36675" y1="90801" x2="57520" y2="97033"/>
                        <a14:foregroundMark x1="54354" y1="93472" x2="81530" y2="92582"/>
                        <a14:foregroundMark x1="73615" y1="89911" x2="91293" y2="75371"/>
                        <a14:foregroundMark x1="88918" y1="74481" x2="93931" y2="33234"/>
                        <a14:foregroundMark x1="93931" y1="33234" x2="64644" y2="9496"/>
                        <a14:foregroundMark x1="64644" y1="9496" x2="29551" y2="15727"/>
                        <a14:foregroundMark x1="29551" y1="15727" x2="25330" y2="25519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4117" y="460000"/>
            <a:ext cx="1804762" cy="16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95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4237837" y="462285"/>
            <a:ext cx="4414157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1622943" y="1388453"/>
            <a:ext cx="10569059" cy="4013791"/>
            <a:chOff x="6423096" y="1754247"/>
            <a:chExt cx="5251081" cy="4014174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6423096" y="1913476"/>
              <a:ext cx="1919552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xuống</a:t>
              </a: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đất</a:t>
              </a:r>
              <a:endParaRPr lang="en-US" altLang="en-US" sz="5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8" name="TextBox 9"/>
            <p:cNvSpPr txBox="1">
              <a:spLocks noChangeArrowheads="1"/>
            </p:cNvSpPr>
            <p:nvPr/>
          </p:nvSpPr>
          <p:spPr bwMode="auto">
            <a:xfrm>
              <a:off x="8846754" y="1754247"/>
              <a:ext cx="1781770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gửi</a:t>
              </a: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tặng</a:t>
              </a:r>
              <a:endParaRPr lang="en-US" altLang="en-US" sz="5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9" name="TextBox 10"/>
            <p:cNvSpPr txBox="1">
              <a:spLocks noChangeArrowheads="1"/>
            </p:cNvSpPr>
            <p:nvPr/>
          </p:nvSpPr>
          <p:spPr bwMode="auto">
            <a:xfrm>
              <a:off x="6423096" y="3291917"/>
              <a:ext cx="1776991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gãy</a:t>
              </a: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cành</a:t>
              </a:r>
              <a:endParaRPr lang="en-US" altLang="en-US" sz="5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1" name="TextBox 12"/>
            <p:cNvSpPr txBox="1">
              <a:spLocks noChangeArrowheads="1"/>
            </p:cNvSpPr>
            <p:nvPr/>
          </p:nvSpPr>
          <p:spPr bwMode="auto">
            <a:xfrm>
              <a:off x="9112038" y="3195403"/>
              <a:ext cx="1366831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đội</a:t>
              </a:r>
              <a:r>
                <a:rPr lang="en-US" alt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đất</a:t>
              </a:r>
              <a:endParaRPr lang="en-US" altLang="en-US" sz="54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3" name="TextBox 14"/>
            <p:cNvSpPr txBox="1">
              <a:spLocks noChangeArrowheads="1"/>
            </p:cNvSpPr>
            <p:nvPr/>
          </p:nvSpPr>
          <p:spPr bwMode="auto">
            <a:xfrm>
              <a:off x="6423096" y="4752661"/>
              <a:ext cx="1317452" cy="101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sụt</a:t>
              </a:r>
              <a:r>
                <a:rPr lang="en-US" altLang="en-US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sùi</a:t>
              </a:r>
              <a:endParaRPr lang="en-US" altLang="en-US" sz="6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TextBox 14"/>
            <p:cNvSpPr txBox="1">
              <a:spLocks noChangeArrowheads="1"/>
            </p:cNvSpPr>
            <p:nvPr/>
          </p:nvSpPr>
          <p:spPr bwMode="auto">
            <a:xfrm>
              <a:off x="8818822" y="4752661"/>
              <a:ext cx="2855355" cy="101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bám</a:t>
              </a:r>
              <a:r>
                <a:rPr lang="en-US" altLang="en-US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altLang="en-US" sz="6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tay</a:t>
              </a:r>
              <a:endParaRPr lang="en-US" altLang="en-US" sz="6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677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220" r="476" b="8587"/>
          <a:stretch/>
        </p:blipFill>
        <p:spPr>
          <a:xfrm>
            <a:off x="228600" y="566928"/>
            <a:ext cx="11734800" cy="5716681"/>
          </a:xfrm>
          <a:prstGeom prst="rect">
            <a:avLst/>
          </a:prstGeom>
        </p:spPr>
      </p:pic>
      <p:sp>
        <p:nvSpPr>
          <p:cNvPr id="12" name="6-Point Star 11"/>
          <p:cNvSpPr/>
          <p:nvPr/>
        </p:nvSpPr>
        <p:spPr>
          <a:xfrm>
            <a:off x="439357" y="1732213"/>
            <a:ext cx="407987" cy="43021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2060576" y="2271838"/>
            <a:ext cx="407987" cy="260100"/>
          </a:xfrm>
          <a:prstGeom prst="star6">
            <a:avLst>
              <a:gd name="adj" fmla="val 50000"/>
              <a:gd name="hf" fmla="val 11547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3636074" y="2821941"/>
            <a:ext cx="407987" cy="43021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6-Point Star 14"/>
          <p:cNvSpPr/>
          <p:nvPr/>
        </p:nvSpPr>
        <p:spPr>
          <a:xfrm>
            <a:off x="3764090" y="3345565"/>
            <a:ext cx="407987" cy="420497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6-Point Star 15"/>
          <p:cNvSpPr/>
          <p:nvPr/>
        </p:nvSpPr>
        <p:spPr>
          <a:xfrm>
            <a:off x="439357" y="4690936"/>
            <a:ext cx="407988" cy="43021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7435516" y="1152785"/>
            <a:ext cx="272715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7539788" y="1152785"/>
            <a:ext cx="272715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2060576" y="2526580"/>
            <a:ext cx="132744" cy="263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cxnSpLocks/>
            <a:stCxn id="13" idx="2"/>
          </p:cNvCxnSpPr>
          <p:nvPr/>
        </p:nvCxnSpPr>
        <p:spPr>
          <a:xfrm flipH="1">
            <a:off x="2115284" y="2531938"/>
            <a:ext cx="149286" cy="2812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3680790" y="3191137"/>
            <a:ext cx="90557" cy="1959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723639" y="3197741"/>
            <a:ext cx="116428" cy="235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3840067" y="3700825"/>
            <a:ext cx="104271" cy="248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897655" y="3718319"/>
            <a:ext cx="109170" cy="282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1572745" y="4108126"/>
            <a:ext cx="272715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677017" y="4108126"/>
            <a:ext cx="272715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4796375" y="5311283"/>
            <a:ext cx="272715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900647" y="5311283"/>
            <a:ext cx="272715" cy="497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 flipH="1">
            <a:off x="3630050" y="2401888"/>
            <a:ext cx="151803" cy="3610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</p:cNvCxnSpPr>
          <p:nvPr/>
        </p:nvCxnSpPr>
        <p:spPr>
          <a:xfrm flipH="1">
            <a:off x="3827297" y="4749782"/>
            <a:ext cx="117041" cy="4711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6-Point Star 73"/>
          <p:cNvSpPr/>
          <p:nvPr/>
        </p:nvSpPr>
        <p:spPr>
          <a:xfrm>
            <a:off x="430213" y="1079392"/>
            <a:ext cx="407987" cy="430212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9382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7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841" r="476" b="8588"/>
          <a:stretch/>
        </p:blipFill>
        <p:spPr>
          <a:xfrm>
            <a:off x="228600" y="475488"/>
            <a:ext cx="11734800" cy="580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7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Flowchart: Decision 44">
            <a:hlinkClick r:id="rId5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Flowchart: Decision 46">
            <a:hlinkClick r:id="rId6" action="ppaction://hlinksldjump"/>
          </p:cNvPr>
          <p:cNvSpPr/>
          <p:nvPr/>
        </p:nvSpPr>
        <p:spPr>
          <a:xfrm>
            <a:off x="6244004" y="799513"/>
            <a:ext cx="17546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Flowchart: Decision 48">
            <a:hlinkClick r:id="rId7" action="ppaction://hlinksldjump"/>
          </p:cNvPr>
          <p:cNvSpPr/>
          <p:nvPr/>
        </p:nvSpPr>
        <p:spPr>
          <a:xfrm>
            <a:off x="8004471" y="799512"/>
            <a:ext cx="1689521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Flowchart: Decision 49">
            <a:hlinkClick r:id="rId8" action="ppaction://hlinksldjump"/>
          </p:cNvPr>
          <p:cNvSpPr/>
          <p:nvPr/>
        </p:nvSpPr>
        <p:spPr>
          <a:xfrm>
            <a:off x="5393463" y="1418490"/>
            <a:ext cx="1701081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Flowchart: Decision 50">
            <a:hlinkClick r:id="rId9" action="ppaction://hlinksldjump"/>
          </p:cNvPr>
          <p:cNvSpPr/>
          <p:nvPr/>
        </p:nvSpPr>
        <p:spPr>
          <a:xfrm>
            <a:off x="7168039" y="1418490"/>
            <a:ext cx="1661304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2" name="Smiley Face 1">
            <a:hlinkClick r:id="rId11" action="ppaction://hlinksldjump"/>
          </p:cNvPr>
          <p:cNvSpPr/>
          <p:nvPr/>
        </p:nvSpPr>
        <p:spPr>
          <a:xfrm>
            <a:off x="304800" y="5698836"/>
            <a:ext cx="1117600" cy="988291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3" y="200538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8258" y="3429000"/>
            <a:ext cx="8574814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61197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877" r="476" b="8587"/>
          <a:stretch/>
        </p:blipFill>
        <p:spPr>
          <a:xfrm>
            <a:off x="228600" y="411480"/>
            <a:ext cx="11734800" cy="587212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7748016" y="220696"/>
            <a:ext cx="4443984" cy="165506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67928" y="544088"/>
            <a:ext cx="3090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Hạt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nắng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xuống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đất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chơi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đỡ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Cloud 6"/>
          <p:cNvSpPr/>
          <p:nvPr/>
        </p:nvSpPr>
        <p:spPr>
          <a:xfrm>
            <a:off x="7748016" y="220696"/>
            <a:ext cx="4443984" cy="165506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763000" y="725062"/>
            <a:ext cx="259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Hạt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nắng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gặp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bông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hồng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bị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sao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Cloud 8"/>
          <p:cNvSpPr/>
          <p:nvPr/>
        </p:nvSpPr>
        <p:spPr>
          <a:xfrm>
            <a:off x="7824216" y="220696"/>
            <a:ext cx="4443984" cy="165506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875776" y="725062"/>
            <a:ext cx="259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Hạt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nắng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bông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hồng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Cloud 10"/>
          <p:cNvSpPr/>
          <p:nvPr/>
        </p:nvSpPr>
        <p:spPr>
          <a:xfrm>
            <a:off x="7824216" y="274019"/>
            <a:ext cx="4443984" cy="165506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491728" y="778385"/>
            <a:ext cx="298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Hạt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nắng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đỡ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hạt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mầm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như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thế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1856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730625" y="493490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Ghép</a:t>
            </a: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endParaRPr lang="en-US" sz="48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1355" y="1976496"/>
            <a:ext cx="3765114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b="0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0" dirty="0" err="1">
                <a:solidFill>
                  <a:srgbClr val="FF0000"/>
                </a:solidFill>
                <a:latin typeface="UTM Avo" panose="02040603050506020204" pitchFamily="18" charset="0"/>
              </a:rPr>
              <a:t>Mặt</a:t>
            </a:r>
            <a:r>
              <a:rPr lang="en-US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trời</a:t>
            </a:r>
            <a:endParaRPr lang="en-US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354" y="3439192"/>
            <a:ext cx="3765115" cy="856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Bông</a:t>
            </a:r>
            <a:r>
              <a:rPr lang="en-US" sz="40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endParaRPr 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83113" y="1943100"/>
            <a:ext cx="75819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1)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hạt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nắng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an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ủi</a:t>
            </a:r>
            <a:endParaRPr lang="en-US" sz="40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83113" y="3278188"/>
            <a:ext cx="7608887" cy="9604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2)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thả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hạt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nắng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xuống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đất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chơi</a:t>
            </a:r>
            <a:endParaRPr lang="en-US" sz="36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751263" y="2806700"/>
            <a:ext cx="831850" cy="60960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657725" y="4473575"/>
            <a:ext cx="7534275" cy="935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3)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giúp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hạt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cây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nảy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mầm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4864" y="4798294"/>
            <a:ext cx="3751605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schemeClr val="tx1"/>
                </a:solidFill>
                <a:latin typeface="UTM Avo" panose="02040603050506020204" pitchFamily="18" charset="0"/>
              </a:rPr>
              <a:t>c)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Hạt</a:t>
            </a:r>
            <a:r>
              <a:rPr lang="en-US" sz="40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nắng</a:t>
            </a:r>
            <a:endParaRPr lang="en-US" sz="40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730625" y="2822575"/>
            <a:ext cx="963613" cy="106203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4" idx="1"/>
          </p:cNvCxnSpPr>
          <p:nvPr/>
        </p:nvCxnSpPr>
        <p:spPr>
          <a:xfrm flipV="1">
            <a:off x="3730625" y="4940300"/>
            <a:ext cx="927100" cy="26193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90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504"/>
            <a:ext cx="12192000" cy="5240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3316" y="4858057"/>
            <a:ext cx="741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Củng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cố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58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914140" y="2032001"/>
            <a:ext cx="10637950" cy="209925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Mùa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hè</a:t>
            </a:r>
            <a:r>
              <a:rPr lang="en-US" sz="4800" b="1" dirty="0">
                <a:latin typeface="UTM Avo" panose="02040603050506020204" pitchFamily="18" charset="0"/>
              </a:rPr>
              <a:t>, </a:t>
            </a:r>
            <a:r>
              <a:rPr lang="en-US" sz="4800" b="1" dirty="0" err="1">
                <a:latin typeface="UTM Avo" panose="02040603050506020204" pitchFamily="18" charset="0"/>
              </a:rPr>
              <a:t>bé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đi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bơi</a:t>
            </a:r>
            <a:r>
              <a:rPr lang="en-US" sz="4800" b="1" dirty="0">
                <a:latin typeface="UTM Avo" panose="02040603050506020204" pitchFamily="18" charset="0"/>
              </a:rPr>
              <a:t> ở </a:t>
            </a:r>
            <a:r>
              <a:rPr lang="en-US" sz="4800" b="1" dirty="0" err="1">
                <a:latin typeface="UTM Avo" panose="02040603050506020204" pitchFamily="18" charset="0"/>
              </a:rPr>
              <a:t>hồ</a:t>
            </a:r>
            <a:r>
              <a:rPr lang="en-US" sz="4800" b="1" dirty="0">
                <a:latin typeface="UTM Avo" panose="02040603050506020204" pitchFamily="18" charset="0"/>
              </a:rPr>
              <a:t>.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8934450" y="5205046"/>
            <a:ext cx="2896480" cy="16529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23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ảnh nền pp\nhung-hinh-nen-powerpoint-chu-de-thien-nhien-dep-nhat-anh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356482" y="1865744"/>
            <a:ext cx="10311618" cy="1841679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Mẹ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mua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cho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bé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trái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ổi</a:t>
            </a:r>
            <a:r>
              <a:rPr lang="en-US" sz="4800" b="1" dirty="0">
                <a:latin typeface="UTM Avo" panose="02040603050506020204" pitchFamily="18" charset="0"/>
              </a:rPr>
              <a:t>.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8924925" y="5205046"/>
            <a:ext cx="2906005" cy="16529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89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ảnh nền pp\tuyen-tap-cac-mau-hinh-nen-powerpoint-de-thuong-nhat-hinh-anh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897748" y="1856510"/>
            <a:ext cx="11062953" cy="2009103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800" b="1" dirty="0" err="1">
                <a:latin typeface="UTM Avo" panose="02040603050506020204" pitchFamily="18" charset="0"/>
              </a:rPr>
              <a:t>Bà</a:t>
            </a:r>
            <a:r>
              <a:rPr lang="fr-FR" sz="4800" b="1" dirty="0">
                <a:latin typeface="UTM Avo" panose="02040603050506020204" pitchFamily="18" charset="0"/>
              </a:rPr>
              <a:t> </a:t>
            </a:r>
            <a:r>
              <a:rPr lang="fr-FR" sz="4800" b="1" dirty="0" err="1">
                <a:latin typeface="UTM Avo" panose="02040603050506020204" pitchFamily="18" charset="0"/>
              </a:rPr>
              <a:t>có</a:t>
            </a:r>
            <a:r>
              <a:rPr lang="fr-FR" sz="4800" b="1" dirty="0">
                <a:latin typeface="UTM Avo" panose="02040603050506020204" pitchFamily="18" charset="0"/>
              </a:rPr>
              <a:t> </a:t>
            </a:r>
            <a:r>
              <a:rPr lang="fr-FR" sz="4800" b="1" dirty="0" err="1">
                <a:latin typeface="UTM Avo" panose="02040603050506020204" pitchFamily="18" charset="0"/>
              </a:rPr>
              <a:t>nồi</a:t>
            </a:r>
            <a:r>
              <a:rPr lang="fr-FR" sz="4800" b="1" dirty="0">
                <a:latin typeface="UTM Avo" panose="02040603050506020204" pitchFamily="18" charset="0"/>
              </a:rPr>
              <a:t> </a:t>
            </a:r>
            <a:r>
              <a:rPr lang="fr-FR" sz="4800" b="1" dirty="0" err="1">
                <a:latin typeface="UTM Avo" panose="02040603050506020204" pitchFamily="18" charset="0"/>
              </a:rPr>
              <a:t>cơm</a:t>
            </a:r>
            <a:r>
              <a:rPr lang="fr-FR" sz="4800" b="1" dirty="0">
                <a:latin typeface="UTM Avo" panose="02040603050506020204" pitchFamily="18" charset="0"/>
              </a:rPr>
              <a:t> </a:t>
            </a:r>
            <a:r>
              <a:rPr lang="fr-FR" sz="4800" b="1" dirty="0" err="1">
                <a:latin typeface="UTM Avo" panose="02040603050506020204" pitchFamily="18" charset="0"/>
              </a:rPr>
              <a:t>mới</a:t>
            </a:r>
            <a:r>
              <a:rPr lang="fr-FR" sz="4800" b="1" dirty="0">
                <a:latin typeface="UTM Avo" panose="02040603050506020204" pitchFamily="18" charset="0"/>
              </a:rPr>
              <a:t>.</a:t>
            </a:r>
            <a:endParaRPr lang="en-US" sz="4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8963025" y="5205046"/>
            <a:ext cx="2867905" cy="16529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0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nền pp\hình_nền_powerpoint_dễ_thương_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842248" y="609600"/>
            <a:ext cx="6313461" cy="5024581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800" dirty="0">
              <a:latin typeface="UTM Avo" panose="02040603050506020204" pitchFamily="18" charset="0"/>
            </a:endParaRPr>
          </a:p>
          <a:p>
            <a:r>
              <a:rPr lang="en-US" sz="4800" dirty="0">
                <a:latin typeface="UTM Avo" panose="02040603050506020204" pitchFamily="18" charset="0"/>
              </a:rPr>
              <a:t>Con </a:t>
            </a:r>
            <a:r>
              <a:rPr lang="en-US" sz="4800" dirty="0" err="1">
                <a:latin typeface="UTM Avo" panose="02040603050506020204" pitchFamily="18" charset="0"/>
              </a:rPr>
              <a:t>bướm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trắng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en-US" sz="4800" dirty="0" err="1">
                <a:latin typeface="UTM Avo" panose="02040603050506020204" pitchFamily="18" charset="0"/>
              </a:rPr>
              <a:t>Lượn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vượn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hồng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en-US" sz="4800" dirty="0" err="1">
                <a:latin typeface="UTM Avo" panose="02040603050506020204" pitchFamily="18" charset="0"/>
              </a:rPr>
              <a:t>Gặp</a:t>
            </a:r>
            <a:r>
              <a:rPr lang="en-US" sz="4800" dirty="0">
                <a:latin typeface="UTM Avo" panose="02040603050506020204" pitchFamily="18" charset="0"/>
              </a:rPr>
              <a:t> con </a:t>
            </a:r>
            <a:r>
              <a:rPr lang="en-US" sz="4800" dirty="0" err="1">
                <a:latin typeface="UTM Avo" panose="02040603050506020204" pitchFamily="18" charset="0"/>
              </a:rPr>
              <a:t>ong</a:t>
            </a:r>
            <a:endParaRPr lang="en-US" sz="4800" dirty="0">
              <a:latin typeface="UTM Avo" panose="02040603050506020204" pitchFamily="18" charset="0"/>
            </a:endParaRPr>
          </a:p>
          <a:p>
            <a:r>
              <a:rPr lang="en-US" sz="4800" dirty="0" err="1">
                <a:latin typeface="UTM Avo" panose="02040603050506020204" pitchFamily="18" charset="0"/>
              </a:rPr>
              <a:t>Đang</a:t>
            </a:r>
            <a:r>
              <a:rPr lang="en-US" sz="4800" dirty="0">
                <a:latin typeface="UTM Avo" panose="02040603050506020204" pitchFamily="18" charset="0"/>
              </a:rPr>
              <a:t> bay </a:t>
            </a:r>
            <a:r>
              <a:rPr lang="en-US" sz="4800" dirty="0" err="1">
                <a:latin typeface="UTM Avo" panose="02040603050506020204" pitchFamily="18" charset="0"/>
              </a:rPr>
              <a:t>vội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  <a:p>
            <a:endParaRPr lang="en-US" sz="4800" dirty="0"/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8867775" y="5205046"/>
            <a:ext cx="2963155" cy="16529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01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ảnh nền pp\23-hinh-nen-mau-sang-bat-mat-va-tuyet-dep-1487822706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928225" y="1109225"/>
            <a:ext cx="4968866" cy="419244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dặn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xong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rong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9039225" y="5205046"/>
            <a:ext cx="2791705" cy="16529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9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93" y="1778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53309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4287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330</Words>
  <Application>Microsoft Office PowerPoint</Application>
  <PresentationFormat>Widescreen</PresentationFormat>
  <Paragraphs>106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等线</vt:lpstr>
      <vt:lpstr>.VnAvant</vt:lpstr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KHỞI ĐỘNG: Trò chơi: Khỉ đột học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MinhThangPC.VN</cp:lastModifiedBy>
  <cp:revision>74</cp:revision>
  <dcterms:created xsi:type="dcterms:W3CDTF">2020-02-20T14:51:49Z</dcterms:created>
  <dcterms:modified xsi:type="dcterms:W3CDTF">2023-02-06T03:59:35Z</dcterms:modified>
</cp:coreProperties>
</file>