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1"/>
  </p:notesMasterIdLst>
  <p:sldIdLst>
    <p:sldId id="259" r:id="rId3"/>
    <p:sldId id="407" r:id="rId4"/>
    <p:sldId id="408" r:id="rId5"/>
    <p:sldId id="409" r:id="rId6"/>
    <p:sldId id="410" r:id="rId7"/>
    <p:sldId id="411" r:id="rId8"/>
    <p:sldId id="412" r:id="rId9"/>
    <p:sldId id="413" r:id="rId10"/>
    <p:sldId id="414" r:id="rId11"/>
    <p:sldId id="415" r:id="rId12"/>
    <p:sldId id="390" r:id="rId13"/>
    <p:sldId id="355" r:id="rId14"/>
    <p:sldId id="391" r:id="rId15"/>
    <p:sldId id="371" r:id="rId16"/>
    <p:sldId id="395" r:id="rId17"/>
    <p:sldId id="396" r:id="rId18"/>
    <p:sldId id="393" r:id="rId19"/>
    <p:sldId id="397" r:id="rId20"/>
    <p:sldId id="398" r:id="rId21"/>
    <p:sldId id="310" r:id="rId22"/>
    <p:sldId id="399" r:id="rId23"/>
    <p:sldId id="400" r:id="rId24"/>
    <p:sldId id="405" r:id="rId25"/>
    <p:sldId id="401" r:id="rId26"/>
    <p:sldId id="406" r:id="rId27"/>
    <p:sldId id="403" r:id="rId28"/>
    <p:sldId id="383" r:id="rId29"/>
    <p:sldId id="416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00"/>
    <a:srgbClr val="000099"/>
    <a:srgbClr val="FF0066"/>
    <a:srgbClr val="764A0D"/>
    <a:srgbClr val="000000"/>
    <a:srgbClr val="DB8843"/>
    <a:srgbClr val="F98D6D"/>
    <a:srgbClr val="65A481"/>
    <a:srgbClr val="4D2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>
        <p:scale>
          <a:sx n="53" d="100"/>
          <a:sy n="53" d="100"/>
        </p:scale>
        <p:origin x="1282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2022/8/17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19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25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02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=""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=""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=""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=""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3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=""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=""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="" xmlns:a16="http://schemas.microsoft.com/office/drawing/2014/main" id="{558CE329-903E-4C19-8F5A-C3DEED46F0E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8CC902BE-BB2B-4895-B8DF-3C3B5F2C903C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48D86CC0-72AB-4ECA-9EFB-1B8DED6B68E0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BC8E4D36-5DFB-412E-838B-C687AA79E2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E50FFCF-110F-4282-98E8-051E592DF8F0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AA5ECD5-FD3A-4F7D-9A0D-A05EFD5A7AEE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12" Type="http://schemas.openxmlformats.org/officeDocument/2006/relationships/image" Target="../media/image4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5.mp3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3" Type="http://schemas.openxmlformats.org/officeDocument/2006/relationships/image" Target="../media/image48.png"/><Relationship Id="rId7" Type="http://schemas.openxmlformats.org/officeDocument/2006/relationships/image" Target="../media/image13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51.png"/><Relationship Id="rId5" Type="http://schemas.openxmlformats.org/officeDocument/2006/relationships/image" Target="../media/image11.png"/><Relationship Id="rId10" Type="http://schemas.openxmlformats.org/officeDocument/2006/relationships/image" Target="../media/image50.png"/><Relationship Id="rId4" Type="http://schemas.microsoft.com/office/2007/relationships/hdphoto" Target="../media/hdphoto4.wdp"/><Relationship Id="rId9" Type="http://schemas.openxmlformats.org/officeDocument/2006/relationships/image" Target="../media/image49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gif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0.png"/><Relationship Id="rId5" Type="http://schemas.openxmlformats.org/officeDocument/2006/relationships/image" Target="../media/image53.gif"/><Relationship Id="rId4" Type="http://schemas.openxmlformats.org/officeDocument/2006/relationships/image" Target="../media/image2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3.wdp"/><Relationship Id="rId18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5.jpeg"/><Relationship Id="rId4" Type="http://schemas.openxmlformats.org/officeDocument/2006/relationships/audio" Target="../media/audio2.wav"/><Relationship Id="rId9" Type="http://schemas.openxmlformats.org/officeDocument/2006/relationships/slide" Target="slide6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2.jpg"/><Relationship Id="rId12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22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slide" Target="slide8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slide" Target="slide17.xml"/><Relationship Id="rId4" Type="http://schemas.openxmlformats.org/officeDocument/2006/relationships/image" Target="../media/image25.jpg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22.jpg"/><Relationship Id="rId12" Type="http://schemas.openxmlformats.org/officeDocument/2006/relationships/slide" Target="slide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22.jpg"/><Relationship Id="rId12" Type="http://schemas.openxmlformats.org/officeDocument/2006/relationships/slide" Target="slide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audio" Target="../media/media5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0"/>
            <a:ext cx="12503435" cy="6829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0"/>
          <a:stretch/>
        </p:blipFill>
        <p:spPr>
          <a:xfrm>
            <a:off x="-64127" y="4255546"/>
            <a:ext cx="12567561" cy="2641186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=""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599610" y="750930"/>
            <a:ext cx="10869367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276468" y="3991113"/>
            <a:ext cx="42602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 err="1" smtClean="0">
                <a:latin typeface="UTM Tam Le" panose="02040603050506020204" charset="0"/>
                <a:ea typeface="字魂59号-创粗黑" panose="00000500000000000000" pitchFamily="2" charset="-122"/>
                <a:cs typeface="UTM Tam Le" panose="02040603050506020204" charset="0"/>
                <a:sym typeface="+mn-lt"/>
              </a:rPr>
              <a:t>Trang</a:t>
            </a:r>
            <a:r>
              <a:rPr lang="en-US" altLang="zh-CN" sz="3000" b="1" dirty="0" smtClean="0">
                <a:latin typeface="UTM Tam Le" panose="02040603050506020204" charset="0"/>
                <a:ea typeface="字魂59号-创粗黑" panose="00000500000000000000" pitchFamily="2" charset="-122"/>
                <a:cs typeface="UTM Tam Le" panose="02040603050506020204" charset="0"/>
                <a:sym typeface="+mn-lt"/>
              </a:rPr>
              <a:t> 128</a:t>
            </a:r>
            <a:endParaRPr lang="en-US" altLang="zh-CN" sz="3000" b="1" dirty="0">
              <a:latin typeface="UTM Tam Le" panose="02040603050506020204" charset="0"/>
              <a:ea typeface="字魂59号-创粗黑" panose="00000500000000000000" pitchFamily="2" charset="-122"/>
              <a:cs typeface="UTM Tam Le" panose="02040603050506020204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=""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 rot="1208127">
            <a:off x="10294335" y="371158"/>
            <a:ext cx="1881839" cy="18493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77253" y="3090427"/>
            <a:ext cx="3485968" cy="2705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82429" y="876833"/>
            <a:ext cx="108555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u="sng" dirty="0" err="1" smtClean="0">
                <a:latin typeface="SVN-Motion Picture" panose="02040603050506020204" pitchFamily="18" charset="0"/>
              </a:rPr>
              <a:t>Toán</a:t>
            </a:r>
            <a:endParaRPr lang="en-US" sz="5000" b="1" u="sng" dirty="0">
              <a:latin typeface="SVN-Motion Picture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2598" y="2002080"/>
            <a:ext cx="101425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dirty="0" smtClean="0">
                <a:solidFill>
                  <a:srgbClr val="FF0000"/>
                </a:solidFill>
                <a:latin typeface="UTM Arruba KT" panose="02040603050506020204" pitchFamily="18" charset="0"/>
              </a:rPr>
              <a:t>LUYỆN TẬP CHUNG</a:t>
            </a:r>
            <a:endParaRPr lang="en-US" sz="10000" b="1" dirty="0">
              <a:solidFill>
                <a:srgbClr val="FF0000"/>
              </a:solidFill>
              <a:latin typeface="UTM Arruba KT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8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1285" y="0"/>
            <a:ext cx="4189476" cy="6248282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669143" y="933546"/>
            <a:ext cx="8868228" cy="571399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499258" y="5426720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727694" y="5426720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768779" y="4837917"/>
            <a:ext cx="949085" cy="1516822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910719" y="2876097"/>
            <a:ext cx="821661" cy="878986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=""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=""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=""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311164" y="30828"/>
            <a:ext cx="2625333" cy="25800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46150" y="4679517"/>
            <a:ext cx="2213038" cy="17445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36102" y="690521"/>
            <a:ext cx="39677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dirty="0" err="1" smtClean="0">
                <a:solidFill>
                  <a:srgbClr val="000099"/>
                </a:solidFill>
                <a:latin typeface="SVN-Motion Picture" panose="02040603050506020204" pitchFamily="18" charset="0"/>
              </a:rPr>
              <a:t>Mục</a:t>
            </a:r>
            <a:r>
              <a:rPr lang="en-US" sz="12000" b="1" dirty="0" smtClean="0">
                <a:solidFill>
                  <a:srgbClr val="000099"/>
                </a:solidFill>
                <a:latin typeface="SVN-Motion Picture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000099"/>
                </a:solidFill>
                <a:latin typeface="SVN-Motion Picture" panose="02040603050506020204" pitchFamily="18" charset="0"/>
              </a:rPr>
              <a:t>tiêu</a:t>
            </a:r>
            <a:endParaRPr lang="en-US" sz="12000" b="1" dirty="0">
              <a:solidFill>
                <a:srgbClr val="000099"/>
              </a:solidFill>
              <a:latin typeface="SVN-Motion Picture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3809" y="2986533"/>
            <a:ext cx="760496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Biết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tính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diện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tích</a:t>
            </a:r>
            <a:r>
              <a:rPr lang="en-US" sz="3500" b="1" dirty="0" smtClean="0">
                <a:latin typeface="UTM Isadora" panose="02040603050506020204" pitchFamily="18" charset="0"/>
              </a:rPr>
              <a:t>,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thể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tích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hình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hộp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chữ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nhật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hình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lập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phương</a:t>
            </a:r>
            <a:r>
              <a:rPr lang="en-US" sz="3500" b="1" dirty="0">
                <a:latin typeface="UTM Isadora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973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1524" y="798004"/>
                <a:ext cx="11213326" cy="3448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3400" b="1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4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50cm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60cm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1"/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nắp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pPr marL="0" lvl="1"/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1"/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Mức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dày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24" y="798004"/>
                <a:ext cx="11213326" cy="3448316"/>
              </a:xfrm>
              <a:prstGeom prst="rect">
                <a:avLst/>
              </a:prstGeom>
              <a:blipFill rotWithShape="0">
                <a:blip r:embed="rId4"/>
                <a:stretch>
                  <a:fillRect l="-1522" t="-2650" b="-5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7937943" y="4457700"/>
            <a:ext cx="2865438" cy="2400300"/>
            <a:chOff x="240" y="1344"/>
            <a:chExt cx="1920" cy="1440"/>
          </a:xfrm>
        </p:grpSpPr>
        <p:grpSp>
          <p:nvGrpSpPr>
            <p:cNvPr id="8" name="Group 20"/>
            <p:cNvGrpSpPr>
              <a:grpSpLocks/>
            </p:cNvGrpSpPr>
            <p:nvPr/>
          </p:nvGrpSpPr>
          <p:grpSpPr bwMode="auto">
            <a:xfrm>
              <a:off x="240" y="1344"/>
              <a:ext cx="1920" cy="1440"/>
              <a:chOff x="240" y="1344"/>
              <a:chExt cx="1920" cy="1440"/>
            </a:xfrm>
          </p:grpSpPr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240" y="1344"/>
                <a:ext cx="1920" cy="1440"/>
                <a:chOff x="240" y="1344"/>
                <a:chExt cx="1920" cy="1440"/>
              </a:xfrm>
            </p:grpSpPr>
            <p:sp>
              <p:nvSpPr>
                <p:cNvPr id="15" name="AutoShape 6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ECFF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AutoShape 7"/>
                <p:cNvSpPr>
                  <a:spLocks noChangeArrowheads="1"/>
                </p:cNvSpPr>
                <p:nvPr/>
              </p:nvSpPr>
              <p:spPr bwMode="auto">
                <a:xfrm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AutoShape 10"/>
                <p:cNvSpPr>
                  <a:spLocks noChangeArrowheads="1"/>
                </p:cNvSpPr>
                <p:nvPr/>
              </p:nvSpPr>
              <p:spPr bwMode="auto">
                <a:xfrm>
                  <a:off x="240" y="1344"/>
                  <a:ext cx="1920" cy="1440"/>
                </a:xfrm>
                <a:prstGeom prst="cube">
                  <a:avLst>
                    <a:gd name="adj" fmla="val 2159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3" name="Picture 13" descr="Orca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016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4" descr="Orca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45" y="3526308"/>
            <a:ext cx="1953607" cy="3331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524" y="798004"/>
            <a:ext cx="10451900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4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50cm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60cm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/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8000" y="1478637"/>
            <a:ext cx="31662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5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endParaRPr lang="en-US" sz="4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9263" y="1478637"/>
            <a:ext cx="47198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50cm</a:t>
            </a:r>
            <a:endParaRPr lang="en-US" sz="45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271" y="2162261"/>
            <a:ext cx="3877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0cm</a:t>
            </a:r>
            <a:endParaRPr lang="en-US" sz="45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57277" y="3534636"/>
            <a:ext cx="7434392" cy="10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79837" y="3646640"/>
            <a:ext cx="739056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90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185291"/>
            <a:ext cx="3162300" cy="2492844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=""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6"/>
            <a:ext cx="6356608" cy="2296420"/>
          </a:xfrm>
          <a:prstGeom prst="cloudCallout">
            <a:avLst>
              <a:gd name="adj1" fmla="val -24418"/>
              <a:gd name="adj2" fmla="val 6882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032" y="1104744"/>
            <a:ext cx="5458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76" y="3355799"/>
            <a:ext cx="1953607" cy="33316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966723" y="1015685"/>
            <a:ext cx="4669000" cy="2414207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435640" y="1484124"/>
            <a:ext cx="3824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45" y="3526308"/>
            <a:ext cx="1953607" cy="3331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377698" y="4425665"/>
            <a:ext cx="2578100" cy="2032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340" y="919631"/>
            <a:ext cx="105780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50cm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60cm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/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15340" y="1442710"/>
            <a:ext cx="24400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endParaRPr lang="en-US" sz="3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6065" y="1431284"/>
            <a:ext cx="4719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50cm</a:t>
            </a:r>
            <a:endParaRPr lang="en-US" sz="3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415" y="1442710"/>
            <a:ext cx="38779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0cm</a:t>
            </a:r>
            <a:endParaRPr lang="en-US" sz="3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10985" y="2517995"/>
            <a:ext cx="5578373" cy="1304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10985" y="2606623"/>
            <a:ext cx="5555813" cy="67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own Arrow 17"/>
          <p:cNvSpPr/>
          <p:nvPr/>
        </p:nvSpPr>
        <p:spPr>
          <a:xfrm>
            <a:off x="5100171" y="2660518"/>
            <a:ext cx="301752" cy="3302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94159" y="2924598"/>
            <a:ext cx="27991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DTXQ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9621" y="2924598"/>
            <a:ext cx="39935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1 </a:t>
            </a:r>
            <a:r>
              <a:rPr lang="en-US" sz="3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3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279" y="2956347"/>
            <a:ext cx="4299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3442865" y="3600119"/>
            <a:ext cx="301752" cy="330256"/>
          </a:xfrm>
          <a:prstGeom prst="downArrow">
            <a:avLst/>
          </a:prstGeom>
          <a:solidFill>
            <a:schemeClr val="bg1"/>
          </a:solidFill>
          <a:ln>
            <a:solidFill>
              <a:srgbClr val="764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7335509" y="3552869"/>
            <a:ext cx="301752" cy="330256"/>
          </a:xfrm>
          <a:prstGeom prst="down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518849" y="4003069"/>
            <a:ext cx="39693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x 2 x </a:t>
            </a:r>
            <a:r>
              <a:rPr lang="en-US" sz="3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60070" y="4005878"/>
            <a:ext cx="19543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5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5" grpId="0"/>
      <p:bldP spid="8" grpId="0"/>
      <p:bldP spid="9" grpId="0"/>
      <p:bldP spid="18" grpId="0" animBg="1"/>
      <p:bldP spid="19" grpId="0"/>
      <p:bldP spid="21" grpId="0"/>
      <p:bldP spid="20" grpId="0"/>
      <p:bldP spid="23" grpId="0" animBg="1"/>
      <p:bldP spid="24" grpId="0" animBg="1"/>
      <p:bldP spid="22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45" y="3526308"/>
            <a:ext cx="1953607" cy="3331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1524" y="798004"/>
            <a:ext cx="10451900" cy="2908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45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50cm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4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45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60cm</a:t>
            </a:r>
            <a:r>
              <a:rPr lang="en-US" sz="4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8000" y="1478637"/>
            <a:ext cx="31662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5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endParaRPr lang="en-US" sz="4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9263" y="1478637"/>
            <a:ext cx="47198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50cm</a:t>
            </a:r>
            <a:endParaRPr lang="en-US" sz="45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271" y="2162261"/>
            <a:ext cx="38779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5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0cm</a:t>
            </a:r>
            <a:endParaRPr lang="en-US" sz="45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036437" y="3622855"/>
            <a:ext cx="3942826" cy="48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036437" y="3706493"/>
            <a:ext cx="394282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own Arrow 14"/>
          <p:cNvSpPr/>
          <p:nvPr/>
        </p:nvSpPr>
        <p:spPr>
          <a:xfrm>
            <a:off x="4821256" y="3785262"/>
            <a:ext cx="301752" cy="330256"/>
          </a:xfrm>
          <a:prstGeom prst="downArrow">
            <a:avLst/>
          </a:prstGeom>
          <a:solidFill>
            <a:schemeClr val="bg1"/>
          </a:solidFill>
          <a:ln>
            <a:solidFill>
              <a:srgbClr val="764A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71191" y="4115518"/>
            <a:ext cx="39036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5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45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5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4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5" grpId="0"/>
      <p:bldP spid="8" grpId="0"/>
      <p:bldP spid="9" grpId="0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27000" y="313899"/>
            <a:ext cx="1196340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942" y="478942"/>
            <a:ext cx="1603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700" y="1094495"/>
            <a:ext cx="629210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(100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50)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2 x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18000 (cm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x 50 = 5000 (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18000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5000 = 23000 (cm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3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6820005" y="1094495"/>
            <a:ext cx="12700" cy="39982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80697" y="1628383"/>
            <a:ext cx="532709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x 50 x 60 = 300000 (cm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23000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b.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300000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68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665423"/>
            <a:ext cx="2065208" cy="1628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1524" y="798004"/>
                <a:ext cx="10825399" cy="24018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sz="3400" b="1" u="sng" dirty="0" err="1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400" b="1" u="sng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3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50cm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60cm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1"/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Mức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dày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đáng</a:t>
                </a:r>
                <a:r>
                  <a:rPr lang="en-US" sz="3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4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lang="en-US" sz="34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000" b="1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chuẩn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24" y="798004"/>
                <a:ext cx="10825399" cy="2401876"/>
              </a:xfrm>
              <a:prstGeom prst="rect">
                <a:avLst/>
              </a:prstGeom>
              <a:blipFill rotWithShape="0">
                <a:blip r:embed="rId4"/>
                <a:stretch>
                  <a:fillRect l="-1577" t="-3807" b="-7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41524" y="1317355"/>
            <a:ext cx="24400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endParaRPr lang="en-US" sz="3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4316" y="1312049"/>
            <a:ext cx="47198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4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50cm</a:t>
            </a:r>
            <a:endParaRPr lang="en-US" sz="3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08280" y="1312048"/>
            <a:ext cx="38779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0cm</a:t>
            </a:r>
            <a:endParaRPr lang="en-US" sz="34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8208705" y="3199880"/>
            <a:ext cx="2865438" cy="2400300"/>
            <a:chOff x="240" y="1344"/>
            <a:chExt cx="1920" cy="1440"/>
          </a:xfrm>
        </p:grpSpPr>
        <p:grpSp>
          <p:nvGrpSpPr>
            <p:cNvPr id="23" name="Group 20"/>
            <p:cNvGrpSpPr>
              <a:grpSpLocks/>
            </p:cNvGrpSpPr>
            <p:nvPr/>
          </p:nvGrpSpPr>
          <p:grpSpPr bwMode="auto">
            <a:xfrm>
              <a:off x="240" y="1344"/>
              <a:ext cx="1920" cy="1440"/>
              <a:chOff x="240" y="1344"/>
              <a:chExt cx="1920" cy="1440"/>
            </a:xfrm>
          </p:grpSpPr>
          <p:grpSp>
            <p:nvGrpSpPr>
              <p:cNvPr id="25" name="Group 12"/>
              <p:cNvGrpSpPr>
                <a:grpSpLocks/>
              </p:cNvGrpSpPr>
              <p:nvPr/>
            </p:nvGrpSpPr>
            <p:grpSpPr bwMode="auto">
              <a:xfrm>
                <a:off x="240" y="1344"/>
                <a:ext cx="1920" cy="1440"/>
                <a:chOff x="240" y="1344"/>
                <a:chExt cx="1920" cy="1440"/>
              </a:xfrm>
            </p:grpSpPr>
            <p:sp>
              <p:nvSpPr>
                <p:cNvPr id="28" name="AutoShape 6"/>
                <p:cNvSpPr>
                  <a:spLocks noChangeArrowheads="1"/>
                </p:cNvSpPr>
                <p:nvPr/>
              </p:nvSpPr>
              <p:spPr bwMode="auto">
                <a:xfrm rot="10800000"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ECFF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 sz="3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AutoShape 7"/>
                <p:cNvSpPr>
                  <a:spLocks noChangeArrowheads="1"/>
                </p:cNvSpPr>
                <p:nvPr/>
              </p:nvSpPr>
              <p:spPr bwMode="auto">
                <a:xfrm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 sz="3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AutoShape 10"/>
                <p:cNvSpPr>
                  <a:spLocks noChangeArrowheads="1"/>
                </p:cNvSpPr>
                <p:nvPr/>
              </p:nvSpPr>
              <p:spPr bwMode="auto">
                <a:xfrm>
                  <a:off x="240" y="1344"/>
                  <a:ext cx="1920" cy="1440"/>
                </a:xfrm>
                <a:prstGeom prst="cube">
                  <a:avLst>
                    <a:gd name="adj" fmla="val 2159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 sz="3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6" name="Picture 13" descr="Orca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016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4" descr="Orca2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Left Brace 31"/>
          <p:cNvSpPr/>
          <p:nvPr/>
        </p:nvSpPr>
        <p:spPr bwMode="auto">
          <a:xfrm>
            <a:off x="7985662" y="4095870"/>
            <a:ext cx="157162" cy="1485900"/>
          </a:xfrm>
          <a:prstGeom prst="leftBrac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528486" y="4400030"/>
                <a:ext cx="457176" cy="8125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5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5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486" y="4400030"/>
                <a:ext cx="457176" cy="81259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52658" y="3199880"/>
                <a:ext cx="6096000" cy="18834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 defTabSz="914400">
                  <a:defRPr/>
                </a:pPr>
                <a:r>
                  <a:rPr lang="en-US" sz="3000" b="1" dirty="0" smtClean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Mực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000" b="1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dirty="0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99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000" b="1" dirty="0">
                    <a:solidFill>
                      <a:schemeClr val="tx1"/>
                    </a:solidFill>
                    <a:latin typeface="UTM Isadora" panose="020406030505060202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658" y="3199880"/>
                <a:ext cx="6096000" cy="1883464"/>
              </a:xfrm>
              <a:prstGeom prst="rect">
                <a:avLst/>
              </a:prstGeom>
              <a:blipFill rotWithShape="0">
                <a:blip r:embed="rId7"/>
                <a:stretch>
                  <a:fillRect l="-2400" r="-2300" b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10826118" y="2450892"/>
            <a:ext cx="621051" cy="31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826118" y="2545652"/>
            <a:ext cx="621051" cy="312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032604" y="3131496"/>
            <a:ext cx="3701956" cy="32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027874" y="3223271"/>
            <a:ext cx="3706686" cy="763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42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18" grpId="0"/>
      <p:bldP spid="19" grpId="0"/>
      <p:bldP spid="20" grpId="0"/>
      <p:bldP spid="3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27000" y="313899"/>
            <a:ext cx="1196340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6782" y="941259"/>
            <a:ext cx="1603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2140" y="1556812"/>
            <a:ext cx="7150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300000 x 3 : 4 = 225000 (cm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225000 cm</a:t>
            </a:r>
            <a:r>
              <a:rPr lang="en-US" sz="4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5400" y="3546931"/>
            <a:ext cx="3162300" cy="2492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70" y="3253685"/>
            <a:ext cx="1953607" cy="3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 noProof="0" dirty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1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626964" y="3927773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93" y="2206188"/>
            <a:ext cx="2883845" cy="2883845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=""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157304" y="-108260"/>
            <a:ext cx="7615096" cy="2296420"/>
          </a:xfrm>
          <a:prstGeom prst="cloudCallout">
            <a:avLst>
              <a:gd name="adj1" fmla="val -24418"/>
              <a:gd name="adj2" fmla="val 6882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5706" y="255120"/>
            <a:ext cx="6478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Callout 4"/>
          <p:cNvSpPr/>
          <p:nvPr/>
        </p:nvSpPr>
        <p:spPr>
          <a:xfrm flipH="1">
            <a:off x="4184660" y="2310713"/>
            <a:ext cx="6429793" cy="2037190"/>
          </a:xfrm>
          <a:prstGeom prst="wedgeEllipse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48204" y="2519764"/>
            <a:ext cx="52164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DTXQ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</a:t>
            </a:r>
          </a:p>
          <a:p>
            <a:r>
              <a:rPr lang="en-US" sz="32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DTTP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6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313899"/>
            <a:ext cx="1118501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645" y="3526308"/>
            <a:ext cx="1953607" cy="3331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54582" y="4252525"/>
            <a:ext cx="3162300" cy="24928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0954" y="919008"/>
            <a:ext cx="1017009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1,5m.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35064" y="1823451"/>
            <a:ext cx="46153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4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6836" y="2756224"/>
            <a:ext cx="471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0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8676" y="3668303"/>
            <a:ext cx="3877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37621" y="1565340"/>
            <a:ext cx="2143274" cy="117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30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5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27000" y="313899"/>
            <a:ext cx="1196340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5896" y="364446"/>
            <a:ext cx="1603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1451" y="1229764"/>
            <a:ext cx="885553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x 1,5 x 4 = 9 </a:t>
            </a:r>
            <a:r>
              <a:rPr lang="en-US" alt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altLang="en-US" sz="35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5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1,5 x </a:t>
            </a:r>
            <a:r>
              <a:rPr lang="en-US" sz="3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500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13,5 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</a:t>
            </a:r>
            <a:r>
              <a:rPr lang="en-US" altLang="en-US" sz="3500" baseline="30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35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50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1,5 </a:t>
            </a:r>
            <a:r>
              <a:rPr lang="en-US" sz="35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1,5 x </a:t>
            </a:r>
            <a:r>
              <a:rPr lang="en-US" sz="3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en-US" sz="35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3,375 </a:t>
            </a:r>
            <a:r>
              <a:rPr lang="en-US" altLang="en-US" sz="35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500" baseline="30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5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b. 13,5</a:t>
            </a:r>
            <a:r>
              <a:rPr lang="en-US" alt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5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c. 3,375</a:t>
            </a:r>
            <a:r>
              <a:rPr lang="en-US" alt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5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5400" y="3546931"/>
            <a:ext cx="3162300" cy="2492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70" y="3253685"/>
            <a:ext cx="1953607" cy="3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886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44092" y="339537"/>
            <a:ext cx="11963400" cy="6050806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70" y="3253685"/>
            <a:ext cx="1953607" cy="3331692"/>
          </a:xfrm>
          <a:prstGeom prst="rect">
            <a:avLst/>
          </a:prstGeom>
        </p:spPr>
      </p:pic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1375610" y="610935"/>
            <a:ext cx="902349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5937398" y="1164307"/>
            <a:ext cx="2590800" cy="2514600"/>
            <a:chOff x="240" y="1344"/>
            <a:chExt cx="1920" cy="1440"/>
          </a:xfrm>
        </p:grpSpPr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AutoShape 21"/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6633410" y="3874169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26" name="Group 22"/>
          <p:cNvGrpSpPr>
            <a:grpSpLocks/>
          </p:cNvGrpSpPr>
          <p:nvPr/>
        </p:nvGrpSpPr>
        <p:grpSpPr bwMode="auto">
          <a:xfrm>
            <a:off x="3052010" y="2781969"/>
            <a:ext cx="1066800" cy="1016000"/>
            <a:chOff x="240" y="1344"/>
            <a:chExt cx="1920" cy="1440"/>
          </a:xfrm>
        </p:grpSpPr>
        <p:sp>
          <p:nvSpPr>
            <p:cNvPr id="27" name="AutoShape 10"/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AutoShape 21"/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3204410" y="3874169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1475687" y="4326446"/>
            <a:ext cx="89234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N? </a:t>
            </a: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1475687" y="5317046"/>
            <a:ext cx="892342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b) Thể tích của hình M gấp mấy lần thể tích của hình N?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384175" y="1088967"/>
            <a:ext cx="3848792" cy="83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475687" y="1554480"/>
            <a:ext cx="2398044" cy="27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025186" y="4834278"/>
            <a:ext cx="8224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08094" y="5793502"/>
            <a:ext cx="8224873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008094" y="5844149"/>
            <a:ext cx="8224873" cy="0"/>
          </a:xfrm>
          <a:prstGeom prst="line">
            <a:avLst/>
          </a:prstGeom>
          <a:ln w="1905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27969" y="4873868"/>
            <a:ext cx="822487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582744" y="5254490"/>
            <a:ext cx="3243332" cy="6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1582744" y="5291217"/>
            <a:ext cx="3243332" cy="60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68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1" grpId="0"/>
      <p:bldP spid="25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27000" y="313899"/>
            <a:ext cx="1196340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70" y="3253685"/>
            <a:ext cx="1953607" cy="33316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396" y="1006916"/>
            <a:ext cx="11114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0100" y="162246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3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855912"/>
              </p:ext>
            </p:extLst>
          </p:nvPr>
        </p:nvGraphicFramePr>
        <p:xfrm>
          <a:off x="820278" y="2367220"/>
          <a:ext cx="10845726" cy="33011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2496"/>
                <a:gridCol w="3533776"/>
                <a:gridCol w="4979454"/>
              </a:tblGrid>
              <a:tr h="1076149"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US" sz="3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5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3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84626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3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984626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3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5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805735" y="3706433"/>
            <a:ext cx="18902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a x 6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05735" y="4728218"/>
            <a:ext cx="18902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a x a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7394" y="3706433"/>
            <a:ext cx="39998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3) x (a x 3) x 6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0196" y="4728218"/>
            <a:ext cx="50545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 x 3) x (a x 3) x (a x 3)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86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=""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1933132" y="628316"/>
            <a:ext cx="6356608" cy="2296420"/>
          </a:xfrm>
          <a:prstGeom prst="cloudCallout">
            <a:avLst>
              <a:gd name="adj1" fmla="val -24418"/>
              <a:gd name="adj2" fmla="val 6882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7166" y="1179635"/>
            <a:ext cx="56805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DTTP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HLP M </a:t>
            </a:r>
          </a:p>
          <a:p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DTTP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HLP N ta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42" y="3341810"/>
            <a:ext cx="1953607" cy="333169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7656031" y="1880817"/>
            <a:ext cx="4669000" cy="1327465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263400" y="2338323"/>
            <a:ext cx="3824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alt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" y="2338323"/>
            <a:ext cx="3695408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4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3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=""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127000" y="313899"/>
            <a:ext cx="11963400" cy="569466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4117975" y="1914809"/>
            <a:ext cx="3162300" cy="2492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1635" y="2572434"/>
            <a:ext cx="1953607" cy="3331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5896" y="364446"/>
            <a:ext cx="16033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064" y="1030546"/>
            <a:ext cx="11124549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 x 3) x (a x 3) x 6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a x a x 6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(a x 3) x (a x 3) x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 x 3)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a x a x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a. 9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27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5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269676" y="2717593"/>
            <a:ext cx="33547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43354" y="2377068"/>
            <a:ext cx="4379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69676" y="2273968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94406" y="2822207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71217" y="2273748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730018" y="2796932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59356" y="2223967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78281" y="2822207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189960" y="2375275"/>
            <a:ext cx="13676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193846" y="4865048"/>
            <a:ext cx="43126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54831" y="4549577"/>
            <a:ext cx="43794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269676" y="4396601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94406" y="4944840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71217" y="4407720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28470" y="4952880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02798" y="4411742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50171" y="4918972"/>
            <a:ext cx="282398" cy="418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61028" y="4436042"/>
            <a:ext cx="159210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19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4" grpId="0"/>
      <p:bldP spid="22" grpId="0"/>
      <p:bldP spid="24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=""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11666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0701" y="518687"/>
            <a:ext cx="211949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0" b="1" u="sng" dirty="0" err="1" smtClean="0">
                <a:solidFill>
                  <a:srgbClr val="006600"/>
                </a:solidFill>
                <a:latin typeface="SVN-Motion Picture" panose="02040603050506020204" pitchFamily="18" charset="0"/>
              </a:rPr>
              <a:t>Dặn</a:t>
            </a:r>
            <a:r>
              <a:rPr lang="en-US" sz="7000" b="1" u="sng" dirty="0" smtClean="0">
                <a:solidFill>
                  <a:srgbClr val="006600"/>
                </a:solidFill>
                <a:latin typeface="SVN-Motion Picture" panose="02040603050506020204" pitchFamily="18" charset="0"/>
              </a:rPr>
              <a:t> </a:t>
            </a:r>
            <a:r>
              <a:rPr lang="en-US" sz="7000" b="1" u="sng" dirty="0" err="1" smtClean="0">
                <a:solidFill>
                  <a:srgbClr val="006600"/>
                </a:solidFill>
                <a:latin typeface="SVN-Motion Picture" panose="02040603050506020204" pitchFamily="18" charset="0"/>
              </a:rPr>
              <a:t>dò</a:t>
            </a:r>
            <a:endParaRPr lang="en-US" sz="7000" b="1" u="sng" dirty="0">
              <a:solidFill>
                <a:srgbClr val="006600"/>
              </a:solidFill>
              <a:latin typeface="SVN-Motion Picture" panose="02040603050506020204" pitchFamily="18" charset="0"/>
            </a:endParaRPr>
          </a:p>
        </p:txBody>
      </p:sp>
      <p:pic>
        <p:nvPicPr>
          <p:cNvPr id="7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974615" y="1577802"/>
            <a:ext cx="821661" cy="878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7705" y="1688238"/>
            <a:ext cx="273825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Xem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lại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bài</a:t>
            </a:r>
            <a:r>
              <a:rPr lang="en-US" sz="3500" b="1" dirty="0" smtClean="0">
                <a:latin typeface="UTM Isadora" panose="02040603050506020204" pitchFamily="18" charset="0"/>
              </a:rPr>
              <a:t>.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9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974615" y="2388448"/>
            <a:ext cx="821661" cy="878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77705" y="2498884"/>
            <a:ext cx="901080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Ôn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lại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các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công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thức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liên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quan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đến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hình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hộp</a:t>
            </a:r>
            <a:endParaRPr lang="en-US" sz="3500" b="1" dirty="0" smtClean="0">
              <a:latin typeface="UTM Isadora" panose="02040603050506020204" pitchFamily="18" charset="0"/>
            </a:endParaRPr>
          </a:p>
          <a:p>
            <a:r>
              <a:rPr lang="en-US" sz="3500" b="1" dirty="0" err="1">
                <a:latin typeface="UTM Isadora" panose="02040603050506020204" pitchFamily="18" charset="0"/>
              </a:rPr>
              <a:t>c</a:t>
            </a:r>
            <a:r>
              <a:rPr lang="en-US" sz="3500" b="1" dirty="0" err="1" smtClean="0">
                <a:latin typeface="UTM Isadora" panose="02040603050506020204" pitchFamily="18" charset="0"/>
              </a:rPr>
              <a:t>hữ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nhật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và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hình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lập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phương</a:t>
            </a:r>
            <a:r>
              <a:rPr lang="en-US" sz="3500" b="1" dirty="0" smtClean="0">
                <a:latin typeface="UTM Isadora" panose="02040603050506020204" pitchFamily="18" charset="0"/>
              </a:rPr>
              <a:t>.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  <p:pic>
        <p:nvPicPr>
          <p:cNvPr id="12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1909923" y="3594031"/>
            <a:ext cx="821661" cy="8789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3013" y="3704467"/>
            <a:ext cx="90412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latin typeface="UTM Isadora" panose="02040603050506020204" pitchFamily="18" charset="0"/>
              </a:rPr>
              <a:t>Chuẩn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bị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bài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tiếp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theo</a:t>
            </a:r>
            <a:r>
              <a:rPr lang="en-US" sz="3500" b="1" dirty="0" smtClean="0">
                <a:latin typeface="UTM Isadora" panose="02040603050506020204" pitchFamily="18" charset="0"/>
              </a:rPr>
              <a:t>: </a:t>
            </a:r>
            <a:r>
              <a:rPr lang="en-US" sz="3500" b="1" dirty="0" err="1" smtClean="0">
                <a:latin typeface="UTM Isadora" panose="02040603050506020204" pitchFamily="18" charset="0"/>
              </a:rPr>
              <a:t>Bảng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đơn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vị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đo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  <a:r>
              <a:rPr lang="en-US" sz="3500" b="1" dirty="0" err="1" smtClean="0">
                <a:latin typeface="UTM Isadora" panose="02040603050506020204" pitchFamily="18" charset="0"/>
              </a:rPr>
              <a:t>thời</a:t>
            </a:r>
            <a:r>
              <a:rPr lang="en-US" sz="3500" b="1" dirty="0" smtClean="0">
                <a:latin typeface="UTM Isadora" panose="02040603050506020204" pitchFamily="18" charset="0"/>
              </a:rPr>
              <a:t> </a:t>
            </a:r>
          </a:p>
          <a:p>
            <a:r>
              <a:rPr lang="en-US" sz="3500" b="1" dirty="0" err="1" smtClean="0">
                <a:latin typeface="UTM Isadora" panose="02040603050506020204" pitchFamily="18" charset="0"/>
              </a:rPr>
              <a:t>gian</a:t>
            </a:r>
            <a:endParaRPr lang="en-US" sz="3500" b="1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10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0"/>
            <a:ext cx="12503435" cy="6829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730"/>
          <a:stretch/>
        </p:blipFill>
        <p:spPr>
          <a:xfrm>
            <a:off x="-64127" y="4255546"/>
            <a:ext cx="12567561" cy="2641186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=""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599610" y="750930"/>
            <a:ext cx="10869367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=""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 rot="19899435">
            <a:off x="9407319" y="-336335"/>
            <a:ext cx="2976769" cy="29254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760001" y="3180995"/>
            <a:ext cx="3485968" cy="27051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4684" y="103770"/>
            <a:ext cx="634660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0" b="1" dirty="0" err="1" smtClean="0">
                <a:latin typeface="SVN-Motion Picture" panose="02040603050506020204" pitchFamily="18" charset="0"/>
              </a:rPr>
              <a:t>Chúc</a:t>
            </a:r>
            <a:r>
              <a:rPr lang="en-US" sz="15000" b="1" dirty="0" smtClean="0">
                <a:latin typeface="SVN-Motion Picture" panose="02040603050506020204" pitchFamily="18" charset="0"/>
              </a:rPr>
              <a:t> </a:t>
            </a:r>
            <a:r>
              <a:rPr lang="en-US" sz="15000" b="1" dirty="0" err="1" smtClean="0">
                <a:latin typeface="SVN-Motion Picture" panose="02040603050506020204" pitchFamily="18" charset="0"/>
              </a:rPr>
              <a:t>các</a:t>
            </a:r>
            <a:r>
              <a:rPr lang="en-US" sz="15000" b="1" dirty="0" smtClean="0">
                <a:latin typeface="SVN-Motion Picture" panose="02040603050506020204" pitchFamily="18" charset="0"/>
              </a:rPr>
              <a:t> </a:t>
            </a:r>
            <a:r>
              <a:rPr lang="en-US" sz="15000" b="1" dirty="0" err="1" smtClean="0">
                <a:latin typeface="SVN-Motion Picture" panose="02040603050506020204" pitchFamily="18" charset="0"/>
              </a:rPr>
              <a:t>em</a:t>
            </a:r>
            <a:endParaRPr lang="en-US" sz="15000" b="1" dirty="0">
              <a:latin typeface="SVN-Motion Picture" panose="02040603050506020204" pitchFamily="18" charset="0"/>
            </a:endParaRPr>
          </a:p>
          <a:p>
            <a:pPr algn="ctr"/>
            <a:r>
              <a:rPr lang="en-US" sz="15000" b="1" dirty="0" err="1" smtClean="0">
                <a:latin typeface="SVN-Motion Picture" panose="02040603050506020204" pitchFamily="18" charset="0"/>
              </a:rPr>
              <a:t>học</a:t>
            </a:r>
            <a:r>
              <a:rPr lang="en-US" sz="15000" b="1" dirty="0" smtClean="0">
                <a:latin typeface="SVN-Motion Picture" panose="02040603050506020204" pitchFamily="18" charset="0"/>
              </a:rPr>
              <a:t> </a:t>
            </a:r>
            <a:r>
              <a:rPr lang="en-US" sz="15000" b="1" dirty="0" err="1" smtClean="0">
                <a:latin typeface="SVN-Motion Picture" panose="02040603050506020204" pitchFamily="18" charset="0"/>
              </a:rPr>
              <a:t>tập</a:t>
            </a:r>
            <a:r>
              <a:rPr lang="en-US" sz="15000" b="1" dirty="0">
                <a:latin typeface="SVN-Motion Picture" panose="02040603050506020204" pitchFamily="18" charset="0"/>
              </a:rPr>
              <a:t> </a:t>
            </a:r>
            <a:r>
              <a:rPr lang="en-US" sz="15000" b="1" dirty="0" err="1" smtClean="0">
                <a:latin typeface="SVN-Motion Picture" panose="02040603050506020204" pitchFamily="18" charset="0"/>
              </a:rPr>
              <a:t>tốt</a:t>
            </a:r>
            <a:r>
              <a:rPr lang="en-US" sz="15000" b="1" dirty="0" smtClean="0">
                <a:latin typeface="SVN-Motion Picture" panose="02040603050506020204" pitchFamily="18" charset="0"/>
              </a:rPr>
              <a:t>!</a:t>
            </a:r>
            <a:endParaRPr lang="en-US" sz="15000" b="1" dirty="0">
              <a:latin typeface="SVN-Motion Pictur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2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UTM ViceroyJF" pitchFamily="18" charset="0"/>
                </a:rPr>
                <a:t>Mẹ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dặn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phải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đi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thu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thập</a:t>
              </a:r>
              <a:r>
                <a:rPr lang="en-US" sz="3200" dirty="0">
                  <a:latin typeface="UTM ViceroyJF" pitchFamily="18" charset="0"/>
                </a:rPr>
                <a:t> 2 </a:t>
              </a:r>
              <a:r>
                <a:rPr lang="en-US" sz="3200" dirty="0" err="1">
                  <a:latin typeface="UTM ViceroyJF" pitchFamily="18" charset="0"/>
                </a:rPr>
                <a:t>hạt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dẻ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để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dùng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cho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bữa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tối</a:t>
              </a:r>
              <a:r>
                <a:rPr lang="en-US" sz="3200" dirty="0">
                  <a:latin typeface="UTM ViceroyJF" pitchFamily="18" charset="0"/>
                </a:rPr>
                <a:t>. </a:t>
              </a:r>
              <a:r>
                <a:rPr lang="en-US" sz="3200" dirty="0" err="1">
                  <a:latin typeface="UTM ViceroyJF" pitchFamily="18" charset="0"/>
                </a:rPr>
                <a:t>Các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bạn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hãy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giúp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mình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để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nhà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mình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có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một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bữa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tối</a:t>
              </a:r>
              <a:r>
                <a:rPr lang="en-US" sz="3200" dirty="0">
                  <a:latin typeface="UTM ViceroyJF" pitchFamily="18" charset="0"/>
                </a:rPr>
                <a:t> no </a:t>
              </a:r>
              <a:r>
                <a:rPr lang="en-US" sz="3200" dirty="0" err="1">
                  <a:latin typeface="UTM ViceroyJF" pitchFamily="18" charset="0"/>
                </a:rPr>
                <a:t>nê</a:t>
              </a:r>
              <a:r>
                <a:rPr lang="en-US" sz="3200" dirty="0">
                  <a:latin typeface="UTM ViceroyJF" pitchFamily="18" charset="0"/>
                </a:rPr>
                <a:t> </a:t>
              </a:r>
              <a:r>
                <a:rPr lang="en-US" sz="3200" dirty="0" err="1">
                  <a:latin typeface="UTM ViceroyJF" pitchFamily="18" charset="0"/>
                </a:rPr>
                <a:t>nha</a:t>
              </a:r>
              <a:r>
                <a:rPr lang="en-US" sz="3200" dirty="0">
                  <a:latin typeface="UTM ViceroyJF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4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9379" y="-135672"/>
            <a:ext cx="11444933" cy="326553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11" y="-372568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489"/>
            <a:ext cx="4004471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spc="50" normalizeH="0" baseline="0" noProof="0" dirty="0">
              <a:ln w="9525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64" y="3449818"/>
            <a:ext cx="4091835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603238" y="2937418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55081" y="303023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99573" y="3331972"/>
            <a:ext cx="4044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Hình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hộp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chữ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nhật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</a:p>
          <a:p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và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hình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lậ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p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phương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-2202" y="4700327"/>
            <a:ext cx="4922698" cy="1859147"/>
            <a:chOff x="619806" y="4700327"/>
            <a:chExt cx="4300690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30" y="5115607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587432" y="4700327"/>
              <a:ext cx="1333064" cy="1859147"/>
              <a:chOff x="3587432" y="4700327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510423" y="5149401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161621" y="4700327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619806" y="5451659"/>
              <a:ext cx="38635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Hình</a:t>
              </a:r>
              <a:r>
                <a:rPr lang="en-US" sz="36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hộp</a:t>
              </a:r>
              <a:r>
                <a:rPr lang="en-US" sz="36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chữ</a:t>
              </a:r>
              <a:r>
                <a:rPr lang="en-US" sz="3600" dirty="0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nhật</a:t>
              </a:r>
              <a:endPara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398175" y="3633790"/>
            <a:ext cx="3502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Hình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lập</a:t>
            </a:r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 </a:t>
            </a:r>
            <a:r>
              <a:rPr lang="en-US" sz="36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phương</a:t>
            </a:r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74430" y="5098534"/>
            <a:ext cx="4731064" cy="1422439"/>
            <a:chOff x="7901609" y="5098534"/>
            <a:chExt cx="4501553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5970" y="5098534"/>
              <a:ext cx="4186030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7901609" y="5122264"/>
              <a:ext cx="45015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Hình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lập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 smtClean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phương</a:t>
              </a:r>
              <a:endPara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  <a:p>
              <a:pPr algn="ctr"/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và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hình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hộp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chữ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36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nhật</a:t>
              </a:r>
              <a:r>
                <a:rPr lang="en-US" sz="36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endPara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854575" y="4425631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2742106" y="416382"/>
            <a:ext cx="793065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Khối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rubik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bể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dưới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lần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lượt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36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endParaRPr lang="zh-CN" altLang="en-US" sz="3600" b="1" dirty="0"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ổng hợp Khối Rubik giá rẻ, bán chạy tháng 8/2022 - BeeCos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604" y="1214544"/>
            <a:ext cx="2229185" cy="17797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2 Bể cá cảnh đẹp giá rẻ nhất định phải có trong nhà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14" y="1159320"/>
            <a:ext cx="3206452" cy="19236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4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5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hộp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chữ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nhật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lập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đều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có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8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đỉnh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6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mặt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12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cạnh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nhau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Đúng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hay </a:t>
            </a:r>
            <a:r>
              <a:rPr lang="en-US" altLang="zh-CN" sz="3000" b="1" dirty="0" err="1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Sai</a:t>
            </a:r>
            <a:r>
              <a:rPr lang="en-US" altLang="zh-CN" sz="3000" b="1" dirty="0" smtClean="0">
                <a:latin typeface="UTM Isador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?</a:t>
            </a:r>
            <a:endParaRPr lang="zh-CN" altLang="en-US" sz="3000" b="1" dirty="0">
              <a:latin typeface="UTM Isadora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21913" y="3384038"/>
            <a:ext cx="4198931" cy="2121987"/>
            <a:chOff x="6780706" y="5066213"/>
            <a:chExt cx="4198931" cy="2121987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9900" y="5249208"/>
              <a:ext cx="122982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</a:t>
              </a:r>
              <a:endParaRPr lang="en-US" sz="60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iCiel Cadena" panose="02000503000000020004" pitchFamily="2" charset="0"/>
              </a:endParaRPr>
            </a:p>
            <a:p>
              <a:endParaRPr lang="en-US" sz="60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29" name="TextBox 28">
            <a:hlinkClick r:id="rId10" action="ppaction://hlinksldjump"/>
          </p:cNvPr>
          <p:cNvSpPr txBox="1"/>
          <p:nvPr/>
        </p:nvSpPr>
        <p:spPr>
          <a:xfrm>
            <a:off x="6574194" y="3081215"/>
            <a:ext cx="561372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latin typeface="iCiel Cadena" panose="02000503000000020004" charset="0"/>
              </a:rPr>
              <a:t>B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53314" y="298888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60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69338" y="3441739"/>
              <a:ext cx="19639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err="1" smtClean="0">
                  <a:ln>
                    <a:solidFill>
                      <a:schemeClr val="tx1"/>
                    </a:solidFill>
                  </a:ln>
                  <a:solidFill>
                    <a:schemeClr val="bg2"/>
                  </a:solidFill>
                  <a:latin typeface="iCiel Cadena" panose="02000503000000020004" charset="0"/>
                </a:rPr>
                <a:t>Đúng</a:t>
              </a:r>
              <a:endParaRPr lang="en-US" sz="6000" dirty="0">
                <a:ln>
                  <a:solidFill>
                    <a:schemeClr val="tx1"/>
                  </a:solidFill>
                </a:ln>
                <a:solidFill>
                  <a:schemeClr val="bg2"/>
                </a:solidFill>
                <a:latin typeface="iCiel 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37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9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0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467</TotalTime>
  <Words>841</Words>
  <Application>Microsoft Office PowerPoint</Application>
  <PresentationFormat>Widescreen</PresentationFormat>
  <Paragraphs>157</Paragraphs>
  <Slides>28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微软雅黑</vt:lpstr>
      <vt:lpstr>宋体</vt:lpstr>
      <vt:lpstr>Arial</vt:lpstr>
      <vt:lpstr>Calibri</vt:lpstr>
      <vt:lpstr>Calibri Light</vt:lpstr>
      <vt:lpstr>Cambria Math</vt:lpstr>
      <vt:lpstr>HappyZcool</vt:lpstr>
      <vt:lpstr>iCiel Cadena</vt:lpstr>
      <vt:lpstr>SVN-Motion Picture</vt:lpstr>
      <vt:lpstr>Tahoma</vt:lpstr>
      <vt:lpstr>Times New Roman</vt:lpstr>
      <vt:lpstr>UTM Arruba KT</vt:lpstr>
      <vt:lpstr>UTM Isadora</vt:lpstr>
      <vt:lpstr>UTM Tam Le</vt:lpstr>
      <vt:lpstr>UTM ViceroyJF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WIN10</cp:lastModifiedBy>
  <cp:revision>302</cp:revision>
  <dcterms:created xsi:type="dcterms:W3CDTF">2017-08-18T03:02:00Z</dcterms:created>
  <dcterms:modified xsi:type="dcterms:W3CDTF">2022-08-17T15:16:40Z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