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2.wav" ContentType="audio/x-wav"/>
  <Override PartName="/ppt/media/audio3.wav" ContentType="audio/x-wav"/>
  <Override PartName="/ppt/media/audio4.wav" ContentType="audio/x-wav"/>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3" r:id="rId2"/>
    <p:sldId id="264" r:id="rId3"/>
    <p:sldId id="294" r:id="rId4"/>
    <p:sldId id="314" r:id="rId5"/>
    <p:sldId id="265" r:id="rId6"/>
    <p:sldId id="295" r:id="rId7"/>
    <p:sldId id="266" r:id="rId8"/>
    <p:sldId id="267" r:id="rId9"/>
    <p:sldId id="269" r:id="rId10"/>
    <p:sldId id="306" r:id="rId11"/>
    <p:sldId id="307" r:id="rId12"/>
    <p:sldId id="301" r:id="rId13"/>
    <p:sldId id="308" r:id="rId14"/>
    <p:sldId id="302" r:id="rId15"/>
    <p:sldId id="305" r:id="rId16"/>
    <p:sldId id="272" r:id="rId17"/>
    <p:sldId id="273" r:id="rId18"/>
    <p:sldId id="274" r:id="rId19"/>
    <p:sldId id="275" r:id="rId20"/>
    <p:sldId id="309" r:id="rId21"/>
    <p:sldId id="280" r:id="rId22"/>
    <p:sldId id="281" r:id="rId23"/>
    <p:sldId id="284" r:id="rId24"/>
    <p:sldId id="310" r:id="rId25"/>
    <p:sldId id="311" r:id="rId26"/>
    <p:sldId id="312" r:id="rId27"/>
    <p:sldId id="288" r:id="rId28"/>
    <p:sldId id="289" r:id="rId29"/>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5D"/>
    <a:srgbClr val="FFE285"/>
    <a:srgbClr val="D3FFA7"/>
    <a:srgbClr val="FFD5EA"/>
    <a:srgbClr val="FF99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7544" autoAdjust="0"/>
  </p:normalViewPr>
  <p:slideViewPr>
    <p:cSldViewPr>
      <p:cViewPr varScale="1">
        <p:scale>
          <a:sx n="64" d="100"/>
          <a:sy n="64" d="100"/>
        </p:scale>
        <p:origin x="-450" y="-102"/>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840E9-B831-496B-844E-7CEEBD0F32BA}" type="datetimeFigureOut">
              <a:rPr lang="en-US" smtClean="0"/>
              <a:t>10/8/2021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C9995-E298-4780-AFD5-FE18EB59DEAA}" type="slidenum">
              <a:rPr lang="en-US" smtClean="0"/>
              <a:t>‹#›</a:t>
            </a:fld>
            <a:endParaRPr lang="en-US"/>
          </a:p>
        </p:txBody>
      </p:sp>
    </p:spTree>
    <p:extLst>
      <p:ext uri="{BB962C8B-B14F-4D97-AF65-F5344CB8AC3E}">
        <p14:creationId xmlns:p14="http://schemas.microsoft.com/office/powerpoint/2010/main" val="3184749794"/>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a:t>
            </a:r>
            <a:r>
              <a:rPr lang="en-US" baseline="0" smtClean="0"/>
              <a:t> in phiếu phát cho các nhóm trang trí</a:t>
            </a:r>
          </a:p>
          <a:p>
            <a:r>
              <a:rPr lang="en-US" baseline="0" smtClean="0"/>
              <a:t>Phiếu người soạn đã làm sẵn bên file word, thầy cô in ra nhé</a:t>
            </a:r>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3</a:t>
            </a:fld>
            <a:endParaRPr lang="en-US"/>
          </a:p>
        </p:txBody>
      </p:sp>
    </p:spTree>
    <p:extLst>
      <p:ext uri="{BB962C8B-B14F-4D97-AF65-F5344CB8AC3E}">
        <p14:creationId xmlns:p14="http://schemas.microsoft.com/office/powerpoint/2010/main" val="393159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muốn nghỉ tiết 1 ở đâu thì kéo slide này lên nhé. </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16</a:t>
            </a:fld>
            <a:endParaRPr lang="en-US"/>
          </a:p>
        </p:txBody>
      </p:sp>
    </p:spTree>
    <p:extLst>
      <p:ext uri="{BB962C8B-B14F-4D97-AF65-F5344CB8AC3E}">
        <p14:creationId xmlns:p14="http://schemas.microsoft.com/office/powerpoint/2010/main" val="80819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Enter để</a:t>
            </a:r>
            <a:r>
              <a:rPr lang="en-US" baseline="0" smtClean="0"/>
              <a:t> ra các dấu gạch chân</a:t>
            </a:r>
          </a:p>
          <a:p>
            <a:r>
              <a:rPr lang="en-US" baseline="0" smtClean="0"/>
              <a:t>Click vào abcd để nó di chuyển về vị trí</a:t>
            </a:r>
          </a:p>
          <a:p>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17</a:t>
            </a:fld>
            <a:endParaRPr lang="en-US"/>
          </a:p>
        </p:txBody>
      </p:sp>
    </p:spTree>
    <p:extLst>
      <p:ext uri="{BB962C8B-B14F-4D97-AF65-F5344CB8AC3E}">
        <p14:creationId xmlns:p14="http://schemas.microsoft.com/office/powerpoint/2010/main" val="150021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yêu</a:t>
            </a:r>
            <a:r>
              <a:rPr lang="en-US" baseline="0" smtClean="0"/>
              <a:t> cầu HS đọc 10 dòng thơ đầu</a:t>
            </a:r>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18</a:t>
            </a:fld>
            <a:endParaRPr lang="en-US"/>
          </a:p>
        </p:txBody>
      </p:sp>
    </p:spTree>
    <p:extLst>
      <p:ext uri="{BB962C8B-B14F-4D97-AF65-F5344CB8AC3E}">
        <p14:creationId xmlns:p14="http://schemas.microsoft.com/office/powerpoint/2010/main" val="310952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chia nhóm cho HS hoạt động</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21</a:t>
            </a:fld>
            <a:endParaRPr lang="en-US"/>
          </a:p>
        </p:txBody>
      </p:sp>
    </p:spTree>
    <p:extLst>
      <p:ext uri="{BB962C8B-B14F-4D97-AF65-F5344CB8AC3E}">
        <p14:creationId xmlns:p14="http://schemas.microsoft.com/office/powerpoint/2010/main" val="289633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22</a:t>
            </a:fld>
            <a:endParaRPr lang="en-US"/>
          </a:p>
        </p:txBody>
      </p:sp>
    </p:spTree>
    <p:extLst>
      <p:ext uri="{BB962C8B-B14F-4D97-AF65-F5344CB8AC3E}">
        <p14:creationId xmlns:p14="http://schemas.microsoft.com/office/powerpoint/2010/main" val="289633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a:t>
            </a:r>
            <a:r>
              <a:rPr lang="en-US" baseline="0" smtClean="0"/>
              <a:t> vật nào cũng tự nhận mình là thông minh, đều đưa ra câu tl đúng. Chúng mình hay giúp các con vật nhé! </a:t>
            </a:r>
          </a:p>
          <a:p>
            <a:r>
              <a:rPr lang="en-US" baseline="0" smtClean="0"/>
              <a:t>Click vào con vật để ra đáp án</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24</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25</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26</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Một</a:t>
            </a:r>
            <a:r>
              <a:rPr lang="en-US" baseline="0" smtClean="0"/>
              <a:t> số thầy cô yêu cầu làm slide thứ ngày nên em xơ cua ở đây. Thầy cô nào k dùng thì xoá slide này đi nhé</a:t>
            </a:r>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6</a:t>
            </a:fld>
            <a:endParaRPr lang="en-US"/>
          </a:p>
        </p:txBody>
      </p:sp>
    </p:spTree>
    <p:extLst>
      <p:ext uri="{BB962C8B-B14F-4D97-AF65-F5344CB8AC3E}">
        <p14:creationId xmlns:p14="http://schemas.microsoft.com/office/powerpoint/2010/main" val="388436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7</a:t>
            </a:fld>
            <a:endParaRPr lang="en-US"/>
          </a:p>
        </p:txBody>
      </p:sp>
    </p:spTree>
    <p:extLst>
      <p:ext uri="{BB962C8B-B14F-4D97-AF65-F5344CB8AC3E}">
        <p14:creationId xmlns:p14="http://schemas.microsoft.com/office/powerpoint/2010/main" val="187623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 </a:t>
            </a:r>
          </a:p>
          <a:p>
            <a:r>
              <a:rPr lang="en-US" baseline="0" smtClean="0"/>
              <a:t>GV chú ý HDHS đọc đúng giọng điệu, ngắt nghỉ, nhấn giọng…</a:t>
            </a:r>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8</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Tìm từ khó đọc.</a:t>
            </a:r>
          </a:p>
          <a:p>
            <a:r>
              <a:rPr lang="en-US" baseline="0" smtClean="0"/>
              <a:t>GV linh động tìm từ khó tuỳ theo địa phương nhé. </a:t>
            </a:r>
          </a:p>
        </p:txBody>
      </p:sp>
      <p:sp>
        <p:nvSpPr>
          <p:cNvPr id="4" name="Slide Number Placeholder 3"/>
          <p:cNvSpPr>
            <a:spLocks noGrp="1"/>
          </p:cNvSpPr>
          <p:nvPr>
            <p:ph type="sldNum" sz="quarter" idx="10"/>
          </p:nvPr>
        </p:nvSpPr>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Tìm từ khó đọc.</a:t>
            </a:r>
          </a:p>
          <a:p>
            <a:r>
              <a:rPr lang="en-US" baseline="0" smtClean="0"/>
              <a:t>GV linh động tìm từ khó tuỳ theo địa phương nhé. </a:t>
            </a:r>
          </a:p>
        </p:txBody>
      </p:sp>
      <p:sp>
        <p:nvSpPr>
          <p:cNvPr id="4" name="Slide Number Placeholder 3"/>
          <p:cNvSpPr>
            <a:spLocks noGrp="1"/>
          </p:cNvSpPr>
          <p:nvPr>
            <p:ph type="sldNum" sz="quarter" idx="10"/>
          </p:nvPr>
        </p:nvSpPr>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Đọc nối tiếp</a:t>
            </a:r>
          </a:p>
        </p:txBody>
      </p:sp>
      <p:sp>
        <p:nvSpPr>
          <p:cNvPr id="4" name="Slide Number Placeholder 3"/>
          <p:cNvSpPr>
            <a:spLocks noGrp="1"/>
          </p:cNvSpPr>
          <p:nvPr>
            <p:ph type="sldNum" sz="quarter" idx="10"/>
          </p:nvPr>
        </p:nvSpPr>
        <p:spPr/>
        <p:txBody>
          <a:bodyPr/>
          <a:lstStyle/>
          <a:p>
            <a:fld id="{61EDDC2B-84F9-49EC-8469-3DF7D2942154}" type="slidenum">
              <a:rPr lang="en-US" smtClean="0"/>
              <a:t>11</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13</a:t>
            </a:fld>
            <a:endParaRPr lang="en-US"/>
          </a:p>
        </p:txBody>
      </p:sp>
    </p:spTree>
    <p:extLst>
      <p:ext uri="{BB962C8B-B14F-4D97-AF65-F5344CB8AC3E}">
        <p14:creationId xmlns:p14="http://schemas.microsoft.com/office/powerpoint/2010/main" val="332244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nhóm, </a:t>
            </a:r>
          </a:p>
          <a:p>
            <a:r>
              <a:rPr lang="en-US" baseline="0" smtClean="0"/>
              <a:t>đọc toàn bài</a:t>
            </a:r>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15</a:t>
            </a:fld>
            <a:endParaRPr lang="en-US"/>
          </a:p>
        </p:txBody>
      </p:sp>
    </p:spTree>
    <p:extLst>
      <p:ext uri="{BB962C8B-B14F-4D97-AF65-F5344CB8AC3E}">
        <p14:creationId xmlns:p14="http://schemas.microsoft.com/office/powerpoint/2010/main" val="351864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38E80B-084D-4A7A-9F88-BB3E4EABE714}"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6834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8E80B-084D-4A7A-9F88-BB3E4EABE714}"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5955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06375"/>
            <a:ext cx="2736414"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06375"/>
            <a:ext cx="8006543"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8E80B-084D-4A7A-9F88-BB3E4EABE714}"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236972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24928" y="4896633"/>
            <a:ext cx="7102951"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2"/>
          <p:cNvSpPr/>
          <p:nvPr/>
        </p:nvSpPr>
        <p:spPr>
          <a:xfrm>
            <a:off x="11734981" y="41679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193140" y="38413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39624" y="317106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3" name="Google Shape;283;p22"/>
          <p:cNvSpPr/>
          <p:nvPr/>
        </p:nvSpPr>
        <p:spPr>
          <a:xfrm rot="7641468">
            <a:off x="1455909" y="46442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4" name="Google Shape;284;p22"/>
          <p:cNvSpPr/>
          <p:nvPr/>
        </p:nvSpPr>
        <p:spPr>
          <a:xfrm>
            <a:off x="149214" y="53873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2626" y="50607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4753" y="9701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3395" y="501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8" name="Google Shape;288;p22"/>
          <p:cNvSpPr/>
          <p:nvPr/>
        </p:nvSpPr>
        <p:spPr>
          <a:xfrm>
            <a:off x="1424351" y="1294400"/>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9" name="Google Shape;289;p22"/>
          <p:cNvSpPr txBox="1">
            <a:spLocks noGrp="1"/>
          </p:cNvSpPr>
          <p:nvPr>
            <p:ph type="subTitle" idx="1"/>
          </p:nvPr>
        </p:nvSpPr>
        <p:spPr>
          <a:xfrm flipH="1">
            <a:off x="6519265" y="5422000"/>
            <a:ext cx="4126167"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60964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8E80B-084D-4A7A-9F88-BB3E4EABE714}"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81568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54954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8E80B-084D-4A7A-9F88-BB3E4EABE714}"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60248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38E80B-084D-4A7A-9F88-BB3E4EABE714}"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7107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8E80B-084D-4A7A-9F88-BB3E4EABE714}"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75284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13294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81181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55796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4138E80B-084D-4A7A-9F88-BB3E4EABE714}" type="datetimeFigureOut">
              <a:rPr lang="en-US" smtClean="0"/>
              <a:t>10/8/2021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5197D2AD-FA6F-4A0B-9285-9B0CD075C97E}" type="slidenum">
              <a:rPr lang="en-US" smtClean="0"/>
              <a:t>‹#›</a:t>
            </a:fld>
            <a:endParaRPr lang="en-US"/>
          </a:p>
        </p:txBody>
      </p:sp>
    </p:spTree>
    <p:extLst>
      <p:ext uri="{BB962C8B-B14F-4D97-AF65-F5344CB8AC3E}">
        <p14:creationId xmlns:p14="http://schemas.microsoft.com/office/powerpoint/2010/main" val="29809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rive.google.com/drive/folders/1BlxZt9nNlQRlSdG4tanXJ_e0T9WDO0fY?usp=sharin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audio" Target="../media/audio4.wav"/><Relationship Id="rId10"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4.wav"/><Relationship Id="rId10" Type="http://schemas.openxmlformats.org/officeDocument/2006/relationships/image" Target="../media/image24.png"/><Relationship Id="rId4" Type="http://schemas.openxmlformats.org/officeDocument/2006/relationships/audio" Target="../media/audio3.wav"/><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audio" Target="../media/audio3.wav"/><Relationship Id="rId10" Type="http://schemas.microsoft.com/office/2007/relationships/hdphoto" Target="../media/hdphoto1.wdp"/><Relationship Id="rId4" Type="http://schemas.openxmlformats.org/officeDocument/2006/relationships/audio" Target="../media/audio4.wav"/><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9689" y="609600"/>
            <a:ext cx="11986260" cy="5016758"/>
          </a:xfrm>
          <a:prstGeom prst="rect">
            <a:avLst/>
          </a:prstGeom>
          <a:solidFill>
            <a:schemeClr val="accent2"/>
          </a:solidFill>
        </p:spPr>
        <p:txBody>
          <a:bodyPr wrap="square" rtlCol="0">
            <a:spAutoFit/>
          </a:bodyPr>
          <a:lstStyle/>
          <a:p>
            <a:r>
              <a:rPr lang="en-US" sz="4000" smtClean="0">
                <a:solidFill>
                  <a:schemeClr val="bg1"/>
                </a:solidFill>
                <a:latin typeface="Arial" pitchFamily="34" charset="0"/>
                <a:cs typeface="Arial" pitchFamily="34" charset="0"/>
              </a:rPr>
              <a:t>Nếu tải ppt này về mà thầy cô chưa cài fonts chữ thì thầy cô cần phải cài font đã nhé. Bắt buộc cài fonts rồi mới mở ppt ra ạ. </a:t>
            </a:r>
          </a:p>
          <a:p>
            <a:r>
              <a:rPr lang="en-US" sz="4000" smtClean="0">
                <a:solidFill>
                  <a:schemeClr val="bg1"/>
                </a:solidFill>
                <a:latin typeface="Arial" pitchFamily="34" charset="0"/>
                <a:cs typeface="Arial" pitchFamily="34" charset="0"/>
              </a:rPr>
              <a:t>Link </a:t>
            </a:r>
            <a:r>
              <a:rPr lang="en-US" sz="4000">
                <a:solidFill>
                  <a:schemeClr val="bg1"/>
                </a:solidFill>
                <a:latin typeface="Arial" pitchFamily="34" charset="0"/>
                <a:cs typeface="Arial" pitchFamily="34" charset="0"/>
              </a:rPr>
              <a:t>tải fonts: </a:t>
            </a:r>
            <a:r>
              <a:rPr lang="en-US" sz="4000">
                <a:solidFill>
                  <a:schemeClr val="bg1"/>
                </a:solidFill>
                <a:latin typeface="Arial" pitchFamily="34" charset="0"/>
                <a:cs typeface="Arial" pitchFamily="34" charset="0"/>
                <a:hlinkClick r:id="rId2"/>
              </a:rPr>
              <a:t>https://</a:t>
            </a:r>
            <a:r>
              <a:rPr lang="en-US" sz="4000" smtClean="0">
                <a:solidFill>
                  <a:schemeClr val="bg1"/>
                </a:solidFill>
                <a:latin typeface="Arial" pitchFamily="34" charset="0"/>
                <a:cs typeface="Arial" pitchFamily="34" charset="0"/>
                <a:hlinkClick r:id="rId2"/>
              </a:rPr>
              <a:t>drive.google.com/drive/folders/1BlxZt9nNlQRlSdG4tanXJ_e0T9WDO0fY?usp=sharing</a:t>
            </a:r>
            <a:endParaRPr lang="en-US" sz="4000" smtClean="0">
              <a:solidFill>
                <a:schemeClr val="bg1"/>
              </a:solidFill>
              <a:latin typeface="Arial" pitchFamily="34" charset="0"/>
              <a:cs typeface="Arial" pitchFamily="34" charset="0"/>
            </a:endParaRPr>
          </a:p>
          <a:p>
            <a:r>
              <a:rPr lang="en-US" sz="4000" smtClean="0">
                <a:solidFill>
                  <a:schemeClr val="bg1"/>
                </a:solidFill>
                <a:latin typeface="Arial" pitchFamily="34" charset="0"/>
                <a:cs typeface="Arial" pitchFamily="34" charset="0"/>
              </a:rPr>
              <a:t>Cài xong font, thầy cô tắt ppt rồi mở lại nhé!</a:t>
            </a:r>
          </a:p>
          <a:p>
            <a:r>
              <a:rPr lang="en-US" sz="4000" smtClean="0">
                <a:solidFill>
                  <a:schemeClr val="bg1"/>
                </a:solidFill>
                <a:latin typeface="Arial" pitchFamily="34" charset="0"/>
                <a:cs typeface="Arial" pitchFamily="34" charset="0"/>
              </a:rPr>
              <a:t>* Đọc xong thầy cô nhớ xoá slide này đi nhé!</a:t>
            </a:r>
            <a:endParaRPr lang="en-US" sz="40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5652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C1E3D26-0FBF-489D-9BF9-77F94C02DE90}"/>
              </a:ext>
            </a:extLst>
          </p:cNvPr>
          <p:cNvSpPr txBox="1"/>
          <p:nvPr/>
        </p:nvSpPr>
        <p:spPr>
          <a:xfrm>
            <a:off x="3900518" y="493455"/>
            <a:ext cx="3936970" cy="646331"/>
          </a:xfrm>
          <a:prstGeom prst="rect">
            <a:avLst/>
          </a:prstGeom>
          <a:solidFill>
            <a:schemeClr val="bg1"/>
          </a:solidFill>
        </p:spPr>
        <p:txBody>
          <a:bodyPr wrap="square" rtlCol="0">
            <a:spAutoFit/>
          </a:bodyPr>
          <a:lstStyle/>
          <a:p>
            <a:pPr algn="ctr"/>
            <a:r>
              <a:rPr lang="en-US" sz="3600" b="1" smtClean="0">
                <a:solidFill>
                  <a:schemeClr val="accent6"/>
                </a:solidFill>
                <a:latin typeface="Arial-Rounded" pitchFamily="34" charset="0"/>
                <a:ea typeface="Arial-Rounded" pitchFamily="34" charset="0"/>
                <a:cs typeface="Arial-Rounded" pitchFamily="34" charset="0"/>
              </a:rPr>
              <a:t>GỌI BẠN</a:t>
            </a:r>
            <a:endParaRPr lang="en-US" sz="3600" b="1" dirty="0">
              <a:solidFill>
                <a:schemeClr val="accent6"/>
              </a:solidFill>
              <a:latin typeface="Arial-Rounded" pitchFamily="34" charset="0"/>
              <a:ea typeface="Arial-Rounded" pitchFamily="34" charset="0"/>
              <a:cs typeface="Arial-Rounded" pitchFamily="34" charset="0"/>
            </a:endParaRPr>
          </a:p>
        </p:txBody>
      </p:sp>
      <p:sp>
        <p:nvSpPr>
          <p:cNvPr id="10" name="TextBox 9"/>
          <p:cNvSpPr txBox="1"/>
          <p:nvPr/>
        </p:nvSpPr>
        <p:spPr>
          <a:xfrm>
            <a:off x="1450229" y="1243904"/>
            <a:ext cx="5849890" cy="304698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Tự </a:t>
            </a:r>
            <a:r>
              <a:rPr lang="en-US" sz="3200" smtClean="0">
                <a:solidFill>
                  <a:srgbClr val="FF0000"/>
                </a:solidFill>
                <a:latin typeface="Arial-Rounded" pitchFamily="34" charset="0"/>
                <a:ea typeface="Arial-Rounded" pitchFamily="34" charset="0"/>
                <a:cs typeface="Arial-Rounded" pitchFamily="34" charset="0"/>
              </a:rPr>
              <a:t>xa xưa</a:t>
            </a:r>
            <a:r>
              <a:rPr lang="en-US" sz="3200" smtClean="0">
                <a:solidFill>
                  <a:srgbClr val="002060"/>
                </a:solidFill>
                <a:latin typeface="Arial-Rounded" pitchFamily="34" charset="0"/>
                <a:ea typeface="Arial-Rounded" pitchFamily="34" charset="0"/>
                <a:cs typeface="Arial-Rounded" pitchFamily="34" charset="0"/>
              </a:rPr>
              <a:t> </a:t>
            </a:r>
            <a:r>
              <a:rPr lang="en-US" sz="3200" smtClean="0">
                <a:solidFill>
                  <a:srgbClr val="FF0000"/>
                </a:solidFill>
                <a:latin typeface="Arial-Rounded" pitchFamily="34" charset="0"/>
                <a:ea typeface="Arial-Rounded" pitchFamily="34" charset="0"/>
                <a:cs typeface="Arial-Rounded" pitchFamily="34" charset="0"/>
              </a:rPr>
              <a:t>thuở</a:t>
            </a:r>
            <a:r>
              <a:rPr lang="en-US" sz="3200" smtClean="0">
                <a:solidFill>
                  <a:srgbClr val="002060"/>
                </a:solidFill>
                <a:latin typeface="Arial-Rounded" pitchFamily="34" charset="0"/>
                <a:ea typeface="Arial-Rounded" pitchFamily="34" charset="0"/>
                <a:cs typeface="Arial-Rounded" pitchFamily="34" charset="0"/>
              </a:rPr>
              <a:t> nào</a:t>
            </a:r>
          </a:p>
          <a:p>
            <a:pPr algn="just"/>
            <a:r>
              <a:rPr lang="en-US" sz="3200" smtClean="0">
                <a:solidFill>
                  <a:srgbClr val="002060"/>
                </a:solidFill>
                <a:latin typeface="Arial-Rounded" pitchFamily="34" charset="0"/>
                <a:ea typeface="Arial-Rounded" pitchFamily="34" charset="0"/>
                <a:cs typeface="Arial-Rounded" pitchFamily="34" charset="0"/>
              </a:rPr>
              <a:t>Trong rừng xanh </a:t>
            </a:r>
            <a:r>
              <a:rPr lang="en-US" sz="3200" smtClean="0">
                <a:solidFill>
                  <a:srgbClr val="FF0000"/>
                </a:solidFill>
                <a:latin typeface="Arial-Rounded" pitchFamily="34" charset="0"/>
                <a:ea typeface="Arial-Rounded" pitchFamily="34" charset="0"/>
                <a:cs typeface="Arial-Rounded" pitchFamily="34" charset="0"/>
              </a:rPr>
              <a:t>sâu thẳm</a:t>
            </a:r>
          </a:p>
          <a:p>
            <a:pPr algn="just"/>
            <a:r>
              <a:rPr lang="en-US" sz="3200" smtClean="0">
                <a:solidFill>
                  <a:srgbClr val="002060"/>
                </a:solidFill>
                <a:latin typeface="Arial-Rounded" pitchFamily="34" charset="0"/>
                <a:ea typeface="Arial-Rounded" pitchFamily="34" charset="0"/>
                <a:cs typeface="Arial-Rounded" pitchFamily="34" charset="0"/>
              </a:rPr>
              <a:t>Đôi bạn sống bên nhau</a:t>
            </a:r>
          </a:p>
          <a:p>
            <a:pPr algn="just"/>
            <a:r>
              <a:rPr lang="en-US" sz="3200" smtClean="0">
                <a:solidFill>
                  <a:srgbClr val="002060"/>
                </a:solidFill>
                <a:latin typeface="Arial-Rounded" pitchFamily="34" charset="0"/>
                <a:ea typeface="Arial-Rounded" pitchFamily="34" charset="0"/>
                <a:cs typeface="Arial-Rounded" pitchFamily="34" charset="0"/>
              </a:rPr>
              <a:t>Bê vàng và dễ trắng.</a:t>
            </a:r>
          </a:p>
          <a:p>
            <a:pPr algn="just"/>
            <a:endParaRPr lang="en-US" sz="3200" smtClean="0">
              <a:solidFill>
                <a:srgbClr val="002060"/>
              </a:solidFill>
              <a:latin typeface="Arial-Rounded" pitchFamily="34" charset="0"/>
              <a:ea typeface="Arial-Rounded" pitchFamily="34" charset="0"/>
              <a:cs typeface="Arial-Rounded" pitchFamily="34" charset="0"/>
            </a:endParaRPr>
          </a:p>
          <a:p>
            <a:pPr algn="just"/>
            <a:endParaRPr lang="en-US" sz="3200">
              <a:solidFill>
                <a:srgbClr val="002060"/>
              </a:solidFill>
              <a:latin typeface="Arial-Rounded" pitchFamily="34" charset="0"/>
              <a:ea typeface="Arial-Rounded" pitchFamily="34" charset="0"/>
              <a:cs typeface="Arial-Rounded" pitchFamily="34" charset="0"/>
            </a:endParaRPr>
          </a:p>
        </p:txBody>
      </p:sp>
      <p:sp>
        <p:nvSpPr>
          <p:cNvPr id="11" name="TextBox 10"/>
          <p:cNvSpPr txBox="1"/>
          <p:nvPr/>
        </p:nvSpPr>
        <p:spPr>
          <a:xfrm>
            <a:off x="6690519" y="1243904"/>
            <a:ext cx="4834620" cy="3539430"/>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Bê vàng đi tìm cỏ</a:t>
            </a:r>
          </a:p>
          <a:p>
            <a:pPr algn="just"/>
            <a:r>
              <a:rPr lang="en-US" sz="3200" smtClean="0">
                <a:solidFill>
                  <a:srgbClr val="FF0000"/>
                </a:solidFill>
                <a:latin typeface="Arial-Rounded" pitchFamily="34" charset="0"/>
                <a:ea typeface="Arial-Rounded" pitchFamily="34" charset="0"/>
                <a:cs typeface="Arial-Rounded" pitchFamily="34" charset="0"/>
              </a:rPr>
              <a:t>Lang thang</a:t>
            </a:r>
            <a:r>
              <a:rPr lang="en-US" sz="3200" smtClean="0">
                <a:solidFill>
                  <a:srgbClr val="002060"/>
                </a:solidFill>
                <a:latin typeface="Arial-Rounded" pitchFamily="34" charset="0"/>
                <a:ea typeface="Arial-Rounded" pitchFamily="34" charset="0"/>
                <a:cs typeface="Arial-Rounded" pitchFamily="34" charset="0"/>
              </a:rPr>
              <a:t> quên </a:t>
            </a:r>
            <a:r>
              <a:rPr lang="en-US" sz="3200" smtClean="0">
                <a:solidFill>
                  <a:srgbClr val="FF0000"/>
                </a:solidFill>
                <a:latin typeface="Arial-Rounded" pitchFamily="34" charset="0"/>
                <a:ea typeface="Arial-Rounded" pitchFamily="34" charset="0"/>
                <a:cs typeface="Arial-Rounded" pitchFamily="34" charset="0"/>
              </a:rPr>
              <a:t>đường</a:t>
            </a:r>
            <a:r>
              <a:rPr lang="en-US" sz="3200" smtClean="0">
                <a:solidFill>
                  <a:srgbClr val="002060"/>
                </a:solidFill>
                <a:latin typeface="Arial-Rounded" pitchFamily="34" charset="0"/>
                <a:ea typeface="Arial-Rounded" pitchFamily="34" charset="0"/>
                <a:cs typeface="Arial-Rounded" pitchFamily="34" charset="0"/>
              </a:rPr>
              <a:t> về</a:t>
            </a:r>
          </a:p>
          <a:p>
            <a:pPr algn="just"/>
            <a:r>
              <a:rPr lang="en-US" sz="3200" smtClean="0">
                <a:solidFill>
                  <a:srgbClr val="002060"/>
                </a:solidFill>
                <a:latin typeface="Arial-Rounded" pitchFamily="34" charset="0"/>
                <a:ea typeface="Arial-Rounded" pitchFamily="34" charset="0"/>
                <a:cs typeface="Arial-Rounded" pitchFamily="34" charset="0"/>
              </a:rPr>
              <a:t>Dê trắng </a:t>
            </a:r>
            <a:r>
              <a:rPr lang="en-US" sz="3200" smtClean="0">
                <a:solidFill>
                  <a:srgbClr val="FF0000"/>
                </a:solidFill>
                <a:latin typeface="Arial-Rounded" pitchFamily="34" charset="0"/>
                <a:ea typeface="Arial-Rounded" pitchFamily="34" charset="0"/>
                <a:cs typeface="Arial-Rounded" pitchFamily="34" charset="0"/>
              </a:rPr>
              <a:t>thương</a:t>
            </a:r>
            <a:r>
              <a:rPr lang="en-US" sz="3200" smtClean="0">
                <a:solidFill>
                  <a:srgbClr val="002060"/>
                </a:solidFill>
                <a:latin typeface="Arial-Rounded" pitchFamily="34" charset="0"/>
                <a:ea typeface="Arial-Rounded" pitchFamily="34" charset="0"/>
                <a:cs typeface="Arial-Rounded" pitchFamily="34" charset="0"/>
              </a:rPr>
              <a:t> bạn quá</a:t>
            </a:r>
          </a:p>
          <a:p>
            <a:pPr algn="just"/>
            <a:r>
              <a:rPr lang="en-US" sz="3200" smtClean="0">
                <a:solidFill>
                  <a:srgbClr val="002060"/>
                </a:solidFill>
                <a:latin typeface="Arial-Rounded" pitchFamily="34" charset="0"/>
                <a:ea typeface="Arial-Rounded" pitchFamily="34" charset="0"/>
                <a:cs typeface="Arial-Rounded" pitchFamily="34" charset="0"/>
              </a:rPr>
              <a:t>Chạy khắp nẻo tìm bê</a:t>
            </a:r>
          </a:p>
          <a:p>
            <a:pPr algn="just"/>
            <a:r>
              <a:rPr lang="en-US" sz="3200" smtClean="0">
                <a:solidFill>
                  <a:srgbClr val="002060"/>
                </a:solidFill>
                <a:latin typeface="Arial-Rounded" pitchFamily="34" charset="0"/>
                <a:ea typeface="Arial-Rounded" pitchFamily="34" charset="0"/>
                <a:cs typeface="Arial-Rounded" pitchFamily="34" charset="0"/>
              </a:rPr>
              <a:t>Đến bây giờ dê trắng</a:t>
            </a:r>
          </a:p>
          <a:p>
            <a:pPr algn="just"/>
            <a:r>
              <a:rPr lang="en-US" sz="3200" smtClean="0">
                <a:solidFill>
                  <a:srgbClr val="002060"/>
                </a:solidFill>
                <a:latin typeface="Arial-Rounded" pitchFamily="34" charset="0"/>
                <a:ea typeface="Arial-Rounded" pitchFamily="34" charset="0"/>
                <a:cs typeface="Arial-Rounded" pitchFamily="34" charset="0"/>
              </a:rPr>
              <a:t>Vẫn gọi hoài: “Bê! Bê!”.</a:t>
            </a:r>
          </a:p>
          <a:p>
            <a:pPr algn="r"/>
            <a:r>
              <a:rPr lang="en-US" sz="3200" smtClean="0">
                <a:solidFill>
                  <a:srgbClr val="002060"/>
                </a:solidFill>
                <a:latin typeface="Arial-Rounded" pitchFamily="34" charset="0"/>
                <a:ea typeface="Arial-Rounded" pitchFamily="34" charset="0"/>
                <a:cs typeface="Arial-Rounded" pitchFamily="34" charset="0"/>
              </a:rPr>
              <a:t>Định Hải</a:t>
            </a:r>
          </a:p>
        </p:txBody>
      </p:sp>
      <p:sp>
        <p:nvSpPr>
          <p:cNvPr id="12" name="TextBox 11"/>
          <p:cNvSpPr txBox="1"/>
          <p:nvPr/>
        </p:nvSpPr>
        <p:spPr>
          <a:xfrm>
            <a:off x="1450229" y="3541455"/>
            <a:ext cx="5849890" cy="255454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Một năm trời </a:t>
            </a:r>
            <a:r>
              <a:rPr lang="en-US" sz="3200" smtClean="0">
                <a:solidFill>
                  <a:srgbClr val="FF0000"/>
                </a:solidFill>
                <a:latin typeface="Arial-Rounded" pitchFamily="34" charset="0"/>
                <a:ea typeface="Arial-Rounded" pitchFamily="34" charset="0"/>
                <a:cs typeface="Arial-Rounded" pitchFamily="34" charset="0"/>
              </a:rPr>
              <a:t>hạn hán</a:t>
            </a:r>
          </a:p>
          <a:p>
            <a:pPr algn="just"/>
            <a:r>
              <a:rPr lang="en-US" sz="3200" smtClean="0">
                <a:solidFill>
                  <a:srgbClr val="002060"/>
                </a:solidFill>
                <a:latin typeface="Arial-Rounded" pitchFamily="34" charset="0"/>
                <a:ea typeface="Arial-Rounded" pitchFamily="34" charset="0"/>
                <a:cs typeface="Arial-Rounded" pitchFamily="34" charset="0"/>
              </a:rPr>
              <a:t>Suối cạn, cỏ héo khô</a:t>
            </a:r>
          </a:p>
          <a:p>
            <a:pPr algn="just"/>
            <a:r>
              <a:rPr lang="en-US" sz="3200" smtClean="0">
                <a:solidFill>
                  <a:srgbClr val="002060"/>
                </a:solidFill>
                <a:latin typeface="Arial-Rounded" pitchFamily="34" charset="0"/>
                <a:ea typeface="Arial-Rounded" pitchFamily="34" charset="0"/>
                <a:cs typeface="Arial-Rounded" pitchFamily="34" charset="0"/>
              </a:rPr>
              <a:t>Lấy gì </a:t>
            </a:r>
            <a:r>
              <a:rPr lang="en-US" sz="3200" smtClean="0">
                <a:solidFill>
                  <a:srgbClr val="FF0000"/>
                </a:solidFill>
                <a:latin typeface="Arial-Rounded" pitchFamily="34" charset="0"/>
                <a:ea typeface="Arial-Rounded" pitchFamily="34" charset="0"/>
                <a:cs typeface="Arial-Rounded" pitchFamily="34" charset="0"/>
              </a:rPr>
              <a:t>nuôi</a:t>
            </a:r>
            <a:r>
              <a:rPr lang="en-US" sz="3200" smtClean="0">
                <a:solidFill>
                  <a:srgbClr val="002060"/>
                </a:solidFill>
                <a:latin typeface="Arial-Rounded" pitchFamily="34" charset="0"/>
                <a:ea typeface="Arial-Rounded" pitchFamily="34" charset="0"/>
                <a:cs typeface="Arial-Rounded" pitchFamily="34" charset="0"/>
              </a:rPr>
              <a:t> đôi bạn</a:t>
            </a:r>
          </a:p>
          <a:p>
            <a:pPr algn="just"/>
            <a:r>
              <a:rPr lang="en-US" sz="3200" smtClean="0">
                <a:solidFill>
                  <a:srgbClr val="002060"/>
                </a:solidFill>
                <a:latin typeface="Arial-Rounded" pitchFamily="34" charset="0"/>
                <a:ea typeface="Arial-Rounded" pitchFamily="34" charset="0"/>
                <a:cs typeface="Arial-Rounded" pitchFamily="34" charset="0"/>
              </a:rPr>
              <a:t>Chờ mưa đến bao giờ?</a:t>
            </a:r>
          </a:p>
          <a:p>
            <a:pPr algn="just"/>
            <a:endParaRPr lang="en-US" sz="32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23216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13519" y="2121067"/>
            <a:ext cx="990600" cy="646331"/>
          </a:xfrm>
          <a:prstGeom prst="rect">
            <a:avLst/>
          </a:prstGeom>
          <a:noFill/>
        </p:spPr>
        <p:txBody>
          <a:bodyPr wrap="square" rtlCol="0">
            <a:spAutoFit/>
          </a:bodyPr>
          <a:lstStyle/>
          <a:p>
            <a:r>
              <a:rPr lang="en-US" sz="3600" b="1">
                <a:latin typeface="Arial" pitchFamily="34" charset="0"/>
                <a:cs typeface="Arial" pitchFamily="34" charset="0"/>
              </a:rPr>
              <a:t>(</a:t>
            </a:r>
            <a:r>
              <a:rPr lang="en-US" sz="3600" b="1" smtClean="0">
                <a:latin typeface="Arial" pitchFamily="34" charset="0"/>
                <a:cs typeface="Arial" pitchFamily="34" charset="0"/>
              </a:rPr>
              <a:t>1)</a:t>
            </a:r>
            <a:endParaRPr lang="en-US" sz="3600" b="1">
              <a:latin typeface="Arial" pitchFamily="34" charset="0"/>
              <a:cs typeface="Arial" pitchFamily="34" charset="0"/>
            </a:endParaRPr>
          </a:p>
        </p:txBody>
      </p:sp>
      <p:sp>
        <p:nvSpPr>
          <p:cNvPr id="6" name="TextBox 5"/>
          <p:cNvSpPr txBox="1"/>
          <p:nvPr/>
        </p:nvSpPr>
        <p:spPr>
          <a:xfrm>
            <a:off x="289719" y="4266724"/>
            <a:ext cx="990600" cy="646331"/>
          </a:xfrm>
          <a:prstGeom prst="rect">
            <a:avLst/>
          </a:prstGeom>
          <a:noFill/>
        </p:spPr>
        <p:txBody>
          <a:bodyPr wrap="square" rtlCol="0">
            <a:spAutoFit/>
          </a:bodyPr>
          <a:lstStyle/>
          <a:p>
            <a:r>
              <a:rPr lang="en-US" sz="3600" b="1" smtClean="0">
                <a:latin typeface="Arial" pitchFamily="34" charset="0"/>
                <a:cs typeface="Arial" pitchFamily="34" charset="0"/>
              </a:rPr>
              <a:t>(2)</a:t>
            </a:r>
            <a:endParaRPr lang="en-US" sz="3600" b="1">
              <a:latin typeface="Arial" pitchFamily="34" charset="0"/>
              <a:cs typeface="Arial" pitchFamily="34" charset="0"/>
            </a:endParaRPr>
          </a:p>
        </p:txBody>
      </p:sp>
      <p:sp>
        <p:nvSpPr>
          <p:cNvPr id="7" name="TextBox 6"/>
          <p:cNvSpPr txBox="1"/>
          <p:nvPr/>
        </p:nvSpPr>
        <p:spPr>
          <a:xfrm>
            <a:off x="11236485" y="2496234"/>
            <a:ext cx="990600" cy="646331"/>
          </a:xfrm>
          <a:prstGeom prst="rect">
            <a:avLst/>
          </a:prstGeom>
          <a:noFill/>
        </p:spPr>
        <p:txBody>
          <a:bodyPr wrap="square" rtlCol="0">
            <a:spAutoFit/>
          </a:bodyPr>
          <a:lstStyle/>
          <a:p>
            <a:r>
              <a:rPr lang="en-US" sz="3600" b="1" smtClean="0">
                <a:latin typeface="Arial" pitchFamily="34" charset="0"/>
                <a:cs typeface="Arial" pitchFamily="34" charset="0"/>
              </a:rPr>
              <a:t>(3)</a:t>
            </a:r>
            <a:endParaRPr lang="en-US" sz="3600" b="1">
              <a:latin typeface="Arial" pitchFamily="34" charset="0"/>
              <a:cs typeface="Arial" pitchFamily="34" charset="0"/>
            </a:endParaRPr>
          </a:p>
        </p:txBody>
      </p:sp>
      <p:sp>
        <p:nvSpPr>
          <p:cNvPr id="9" name="TextBox 8">
            <a:extLst>
              <a:ext uri="{FF2B5EF4-FFF2-40B4-BE49-F238E27FC236}">
                <a16:creationId xmlns="" xmlns:a16="http://schemas.microsoft.com/office/drawing/2014/main" id="{EC1E3D26-0FBF-489D-9BF9-77F94C02DE90}"/>
              </a:ext>
            </a:extLst>
          </p:cNvPr>
          <p:cNvSpPr txBox="1"/>
          <p:nvPr/>
        </p:nvSpPr>
        <p:spPr>
          <a:xfrm>
            <a:off x="3900518" y="493455"/>
            <a:ext cx="3936970" cy="646331"/>
          </a:xfrm>
          <a:prstGeom prst="rect">
            <a:avLst/>
          </a:prstGeom>
          <a:solidFill>
            <a:schemeClr val="bg1"/>
          </a:solidFill>
        </p:spPr>
        <p:txBody>
          <a:bodyPr wrap="square" rtlCol="0">
            <a:spAutoFit/>
          </a:bodyPr>
          <a:lstStyle/>
          <a:p>
            <a:pPr algn="ctr"/>
            <a:r>
              <a:rPr lang="en-US" sz="3600" b="1" smtClean="0">
                <a:solidFill>
                  <a:schemeClr val="accent6"/>
                </a:solidFill>
                <a:latin typeface="Arial-Rounded" pitchFamily="34" charset="0"/>
                <a:ea typeface="Arial-Rounded" pitchFamily="34" charset="0"/>
                <a:cs typeface="Arial-Rounded" pitchFamily="34" charset="0"/>
              </a:rPr>
              <a:t>GỌI BẠN</a:t>
            </a:r>
            <a:endParaRPr lang="en-US" sz="3600" b="1" dirty="0">
              <a:solidFill>
                <a:schemeClr val="accent6"/>
              </a:solidFill>
              <a:latin typeface="Arial-Rounded" pitchFamily="34" charset="0"/>
              <a:ea typeface="Arial-Rounded" pitchFamily="34" charset="0"/>
              <a:cs typeface="Arial-Rounded" pitchFamily="34" charset="0"/>
            </a:endParaRPr>
          </a:p>
        </p:txBody>
      </p:sp>
      <p:sp>
        <p:nvSpPr>
          <p:cNvPr id="10" name="TextBox 9"/>
          <p:cNvSpPr txBox="1"/>
          <p:nvPr/>
        </p:nvSpPr>
        <p:spPr>
          <a:xfrm>
            <a:off x="1450229" y="1243904"/>
            <a:ext cx="5849890" cy="304698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Tự xa xưa thuở nào</a:t>
            </a:r>
          </a:p>
          <a:p>
            <a:pPr algn="just"/>
            <a:r>
              <a:rPr lang="en-US" sz="3200" smtClean="0">
                <a:solidFill>
                  <a:srgbClr val="002060"/>
                </a:solidFill>
                <a:latin typeface="Arial-Rounded" pitchFamily="34" charset="0"/>
                <a:ea typeface="Arial-Rounded" pitchFamily="34" charset="0"/>
                <a:cs typeface="Arial-Rounded" pitchFamily="34" charset="0"/>
              </a:rPr>
              <a:t>Trong rừng xanh sâu thẳm</a:t>
            </a:r>
          </a:p>
          <a:p>
            <a:pPr algn="just"/>
            <a:r>
              <a:rPr lang="en-US" sz="3200" smtClean="0">
                <a:solidFill>
                  <a:srgbClr val="002060"/>
                </a:solidFill>
                <a:latin typeface="Arial-Rounded" pitchFamily="34" charset="0"/>
                <a:ea typeface="Arial-Rounded" pitchFamily="34" charset="0"/>
                <a:cs typeface="Arial-Rounded" pitchFamily="34" charset="0"/>
              </a:rPr>
              <a:t>Đôi bạn sống bên nhau</a:t>
            </a:r>
          </a:p>
          <a:p>
            <a:pPr algn="just"/>
            <a:r>
              <a:rPr lang="en-US" sz="3200" smtClean="0">
                <a:solidFill>
                  <a:srgbClr val="002060"/>
                </a:solidFill>
                <a:latin typeface="Arial-Rounded" pitchFamily="34" charset="0"/>
                <a:ea typeface="Arial-Rounded" pitchFamily="34" charset="0"/>
                <a:cs typeface="Arial-Rounded" pitchFamily="34" charset="0"/>
              </a:rPr>
              <a:t>Bê vàng và dễ trắng.</a:t>
            </a:r>
          </a:p>
          <a:p>
            <a:pPr algn="just"/>
            <a:endParaRPr lang="en-US" sz="3200" smtClean="0">
              <a:solidFill>
                <a:srgbClr val="002060"/>
              </a:solidFill>
              <a:latin typeface="Arial-Rounded" pitchFamily="34" charset="0"/>
              <a:ea typeface="Arial-Rounded" pitchFamily="34" charset="0"/>
              <a:cs typeface="Arial-Rounded" pitchFamily="34" charset="0"/>
            </a:endParaRPr>
          </a:p>
          <a:p>
            <a:pPr algn="just"/>
            <a:endParaRPr lang="en-US" sz="3200">
              <a:solidFill>
                <a:srgbClr val="002060"/>
              </a:solidFill>
              <a:latin typeface="Arial-Rounded" pitchFamily="34" charset="0"/>
              <a:ea typeface="Arial-Rounded" pitchFamily="34" charset="0"/>
              <a:cs typeface="Arial-Rounded" pitchFamily="34" charset="0"/>
            </a:endParaRPr>
          </a:p>
        </p:txBody>
      </p:sp>
      <p:sp>
        <p:nvSpPr>
          <p:cNvPr id="11" name="TextBox 10"/>
          <p:cNvSpPr txBox="1"/>
          <p:nvPr/>
        </p:nvSpPr>
        <p:spPr>
          <a:xfrm>
            <a:off x="6690519" y="1243904"/>
            <a:ext cx="4834620" cy="3539430"/>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Bê vàng đi tìm cỏ</a:t>
            </a:r>
          </a:p>
          <a:p>
            <a:pPr algn="just"/>
            <a:r>
              <a:rPr lang="en-US" sz="3200" smtClean="0">
                <a:solidFill>
                  <a:srgbClr val="002060"/>
                </a:solidFill>
                <a:latin typeface="Arial-Rounded" pitchFamily="34" charset="0"/>
                <a:ea typeface="Arial-Rounded" pitchFamily="34" charset="0"/>
                <a:cs typeface="Arial-Rounded" pitchFamily="34" charset="0"/>
              </a:rPr>
              <a:t>Lang thang quên đường về</a:t>
            </a:r>
          </a:p>
          <a:p>
            <a:pPr algn="just"/>
            <a:r>
              <a:rPr lang="en-US" sz="3200" smtClean="0">
                <a:solidFill>
                  <a:srgbClr val="002060"/>
                </a:solidFill>
                <a:latin typeface="Arial-Rounded" pitchFamily="34" charset="0"/>
                <a:ea typeface="Arial-Rounded" pitchFamily="34" charset="0"/>
                <a:cs typeface="Arial-Rounded" pitchFamily="34" charset="0"/>
              </a:rPr>
              <a:t>Dê trắng thương bạn quá</a:t>
            </a:r>
          </a:p>
          <a:p>
            <a:pPr algn="just"/>
            <a:r>
              <a:rPr lang="en-US" sz="3200" smtClean="0">
                <a:solidFill>
                  <a:srgbClr val="002060"/>
                </a:solidFill>
                <a:latin typeface="Arial-Rounded" pitchFamily="34" charset="0"/>
                <a:ea typeface="Arial-Rounded" pitchFamily="34" charset="0"/>
                <a:cs typeface="Arial-Rounded" pitchFamily="34" charset="0"/>
              </a:rPr>
              <a:t>Chạy khắp nẻo tìm bê</a:t>
            </a:r>
          </a:p>
          <a:p>
            <a:pPr algn="just"/>
            <a:r>
              <a:rPr lang="en-US" sz="3200" smtClean="0">
                <a:solidFill>
                  <a:srgbClr val="002060"/>
                </a:solidFill>
                <a:latin typeface="Arial-Rounded" pitchFamily="34" charset="0"/>
                <a:ea typeface="Arial-Rounded" pitchFamily="34" charset="0"/>
                <a:cs typeface="Arial-Rounded" pitchFamily="34" charset="0"/>
              </a:rPr>
              <a:t>Đến bây giờ dê trắng</a:t>
            </a:r>
          </a:p>
          <a:p>
            <a:pPr algn="just"/>
            <a:r>
              <a:rPr lang="en-US" sz="3200" smtClean="0">
                <a:solidFill>
                  <a:srgbClr val="002060"/>
                </a:solidFill>
                <a:latin typeface="Arial-Rounded" pitchFamily="34" charset="0"/>
                <a:ea typeface="Arial-Rounded" pitchFamily="34" charset="0"/>
                <a:cs typeface="Arial-Rounded" pitchFamily="34" charset="0"/>
              </a:rPr>
              <a:t>Vẫn gọi hoài: “Bê! Bê!”.</a:t>
            </a:r>
          </a:p>
          <a:p>
            <a:pPr algn="r"/>
            <a:r>
              <a:rPr lang="en-US" sz="3200" smtClean="0">
                <a:solidFill>
                  <a:srgbClr val="002060"/>
                </a:solidFill>
                <a:latin typeface="Arial-Rounded" pitchFamily="34" charset="0"/>
                <a:ea typeface="Arial-Rounded" pitchFamily="34" charset="0"/>
                <a:cs typeface="Arial-Rounded" pitchFamily="34" charset="0"/>
              </a:rPr>
              <a:t>Định Hải</a:t>
            </a:r>
          </a:p>
        </p:txBody>
      </p:sp>
      <p:sp>
        <p:nvSpPr>
          <p:cNvPr id="12" name="TextBox 11"/>
          <p:cNvSpPr txBox="1"/>
          <p:nvPr/>
        </p:nvSpPr>
        <p:spPr>
          <a:xfrm>
            <a:off x="1450229" y="3541455"/>
            <a:ext cx="5849890" cy="255454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Một năm trời hạn hán</a:t>
            </a:r>
          </a:p>
          <a:p>
            <a:pPr algn="just"/>
            <a:r>
              <a:rPr lang="en-US" sz="3200" smtClean="0">
                <a:solidFill>
                  <a:srgbClr val="002060"/>
                </a:solidFill>
                <a:latin typeface="Arial-Rounded" pitchFamily="34" charset="0"/>
                <a:ea typeface="Arial-Rounded" pitchFamily="34" charset="0"/>
                <a:cs typeface="Arial-Rounded" pitchFamily="34" charset="0"/>
              </a:rPr>
              <a:t>Suối cạn, cỏ héo khô</a:t>
            </a:r>
          </a:p>
          <a:p>
            <a:pPr algn="just"/>
            <a:r>
              <a:rPr lang="en-US" sz="3200" smtClean="0">
                <a:solidFill>
                  <a:srgbClr val="002060"/>
                </a:solidFill>
                <a:latin typeface="Arial-Rounded" pitchFamily="34" charset="0"/>
                <a:ea typeface="Arial-Rounded" pitchFamily="34" charset="0"/>
                <a:cs typeface="Arial-Rounded" pitchFamily="34" charset="0"/>
              </a:rPr>
              <a:t>Lấy gì nuôi đôi bạn</a:t>
            </a:r>
          </a:p>
          <a:p>
            <a:pPr algn="just"/>
            <a:r>
              <a:rPr lang="en-US" sz="3200" smtClean="0">
                <a:solidFill>
                  <a:srgbClr val="002060"/>
                </a:solidFill>
                <a:latin typeface="Arial-Rounded" pitchFamily="34" charset="0"/>
                <a:ea typeface="Arial-Rounded" pitchFamily="34" charset="0"/>
                <a:cs typeface="Arial-Rounded" pitchFamily="34" charset="0"/>
              </a:rPr>
              <a:t>Chờ mưa đến bao giờ?</a:t>
            </a:r>
          </a:p>
          <a:p>
            <a:pPr algn="just"/>
            <a:endParaRPr lang="en-US" sz="32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8924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747;p69"/>
          <p:cNvSpPr/>
          <p:nvPr/>
        </p:nvSpPr>
        <p:spPr>
          <a:xfrm>
            <a:off x="1920409" y="1590826"/>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6" name="TextBox 5"/>
          <p:cNvSpPr txBox="1"/>
          <p:nvPr/>
        </p:nvSpPr>
        <p:spPr>
          <a:xfrm>
            <a:off x="2521718" y="1538283"/>
            <a:ext cx="5189890"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Dê trắng:</a:t>
            </a:r>
            <a:endParaRPr lang="en-US" sz="4000">
              <a:latin typeface="Arial-Rounded" pitchFamily="34" charset="0"/>
              <a:ea typeface="Arial-Rounded" pitchFamily="34" charset="0"/>
              <a:cs typeface="Arial-Rounded" pitchFamily="34" charset="0"/>
            </a:endParaRPr>
          </a:p>
        </p:txBody>
      </p:sp>
      <p:sp>
        <p:nvSpPr>
          <p:cNvPr id="7" name="TextBox 6"/>
          <p:cNvSpPr txBox="1"/>
          <p:nvPr/>
        </p:nvSpPr>
        <p:spPr>
          <a:xfrm>
            <a:off x="3852159" y="4572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pic>
        <p:nvPicPr>
          <p:cNvPr id="3" name="Picture 4" descr="Dê trắng Nga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5407" y="2734466"/>
            <a:ext cx="2595512" cy="34662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gắm đàn dê trắng tuyệt đẹp, lớn nhất Việt Nam - Báo Người lao độ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407" y="2734466"/>
            <a:ext cx="4959162" cy="348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747;p69"/>
          <p:cNvSpPr/>
          <p:nvPr/>
        </p:nvSpPr>
        <p:spPr>
          <a:xfrm>
            <a:off x="1920409" y="1590826"/>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6" name="TextBox 5"/>
          <p:cNvSpPr txBox="1"/>
          <p:nvPr/>
        </p:nvSpPr>
        <p:spPr>
          <a:xfrm>
            <a:off x="2521718" y="1538283"/>
            <a:ext cx="5189890"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Bê vàng:</a:t>
            </a:r>
            <a:endParaRPr lang="en-US" sz="4000">
              <a:latin typeface="Arial-Rounded" pitchFamily="34" charset="0"/>
              <a:ea typeface="Arial-Rounded" pitchFamily="34" charset="0"/>
              <a:cs typeface="Arial-Rounded" pitchFamily="34" charset="0"/>
            </a:endParaRPr>
          </a:p>
        </p:txBody>
      </p:sp>
      <p:sp>
        <p:nvSpPr>
          <p:cNvPr id="7" name="TextBox 6"/>
          <p:cNvSpPr txBox="1"/>
          <p:nvPr/>
        </p:nvSpPr>
        <p:spPr>
          <a:xfrm>
            <a:off x="3852159" y="4572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pic>
        <p:nvPicPr>
          <p:cNvPr id="6146" name="Picture 2" descr="Đồng dao Con bê vàng: Bê là bê và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119" y="2634342"/>
            <a:ext cx="6677340"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1344763" y="3739242"/>
            <a:ext cx="17526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823130" y="388257"/>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sp>
        <p:nvSpPr>
          <p:cNvPr id="5" name="Google Shape;747;p69"/>
          <p:cNvSpPr/>
          <p:nvPr/>
        </p:nvSpPr>
        <p:spPr>
          <a:xfrm>
            <a:off x="1127919" y="1683426"/>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6" name="TextBox 5"/>
          <p:cNvSpPr txBox="1"/>
          <p:nvPr/>
        </p:nvSpPr>
        <p:spPr>
          <a:xfrm>
            <a:off x="1729228" y="1630883"/>
            <a:ext cx="5189890"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Sâu thẳm:</a:t>
            </a:r>
            <a:endParaRPr lang="en-US" sz="4000">
              <a:latin typeface="Arial-Rounded" pitchFamily="34" charset="0"/>
              <a:ea typeface="Arial-Rounded" pitchFamily="34" charset="0"/>
              <a:cs typeface="Arial-Rounded" pitchFamily="34" charset="0"/>
            </a:endParaRPr>
          </a:p>
        </p:txBody>
      </p:sp>
      <p:sp>
        <p:nvSpPr>
          <p:cNvPr id="7" name="Google Shape;874;p79"/>
          <p:cNvSpPr txBox="1"/>
          <p:nvPr/>
        </p:nvSpPr>
        <p:spPr>
          <a:xfrm>
            <a:off x="3947319" y="1386232"/>
            <a:ext cx="10134600" cy="906000"/>
          </a:xfrm>
          <a:prstGeom prst="rect">
            <a:avLst/>
          </a:prstGeom>
          <a:noFill/>
          <a:ln>
            <a:noFill/>
          </a:ln>
        </p:spPr>
        <p:txBody>
          <a:bodyPr spcFirstLastPara="1" wrap="square" lIns="121705" tIns="121705" rIns="121705" bIns="121705" anchor="t" anchorCtr="0">
            <a:noAutofit/>
          </a:bodyPr>
          <a:lstStyle/>
          <a:p>
            <a:pPr algn="just">
              <a:lnSpc>
                <a:spcPct val="150000"/>
              </a:lnSpc>
            </a:pPr>
            <a:r>
              <a:rPr lang="en-US" sz="4000" smtClean="0">
                <a:solidFill>
                  <a:srgbClr val="002060"/>
                </a:solidFill>
                <a:latin typeface="Arial-Rounded" pitchFamily="34" charset="0"/>
                <a:ea typeface="Arial-Rounded" pitchFamily="34" charset="0"/>
                <a:cs typeface="Arial-Rounded" pitchFamily="34" charset="0"/>
              </a:rPr>
              <a:t>rất sâu</a:t>
            </a:r>
            <a:endParaRPr lang="vi-VN" sz="4000" dirty="0">
              <a:latin typeface="Arial-Rounded" pitchFamily="34" charset="0"/>
              <a:ea typeface="Arial-Rounded" pitchFamily="34" charset="0"/>
              <a:cs typeface="Arial-Rounded" pitchFamily="34" charset="0"/>
            </a:endParaRPr>
          </a:p>
        </p:txBody>
      </p:sp>
      <p:sp>
        <p:nvSpPr>
          <p:cNvPr id="8" name="Google Shape;747;p69"/>
          <p:cNvSpPr/>
          <p:nvPr/>
        </p:nvSpPr>
        <p:spPr>
          <a:xfrm>
            <a:off x="1127919" y="2727437"/>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9" name="TextBox 8"/>
          <p:cNvSpPr txBox="1"/>
          <p:nvPr/>
        </p:nvSpPr>
        <p:spPr>
          <a:xfrm>
            <a:off x="1729228" y="2674894"/>
            <a:ext cx="5189890"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Hạn hán:</a:t>
            </a:r>
            <a:endParaRPr lang="en-US" sz="4000">
              <a:latin typeface="Arial-Rounded" pitchFamily="34" charset="0"/>
              <a:ea typeface="Arial-Rounded" pitchFamily="34" charset="0"/>
              <a:cs typeface="Arial-Rounded" pitchFamily="34" charset="0"/>
            </a:endParaRPr>
          </a:p>
        </p:txBody>
      </p:sp>
      <p:sp>
        <p:nvSpPr>
          <p:cNvPr id="10" name="Google Shape;874;p79"/>
          <p:cNvSpPr txBox="1"/>
          <p:nvPr/>
        </p:nvSpPr>
        <p:spPr>
          <a:xfrm>
            <a:off x="3917723" y="2418724"/>
            <a:ext cx="7801996" cy="906000"/>
          </a:xfrm>
          <a:prstGeom prst="rect">
            <a:avLst/>
          </a:prstGeom>
          <a:noFill/>
          <a:ln>
            <a:noFill/>
          </a:ln>
        </p:spPr>
        <p:txBody>
          <a:bodyPr spcFirstLastPara="1" wrap="square" lIns="121705" tIns="121705" rIns="121705" bIns="121705" anchor="t" anchorCtr="0">
            <a:noAutofit/>
          </a:bodyPr>
          <a:lstStyle/>
          <a:p>
            <a:pPr algn="just">
              <a:lnSpc>
                <a:spcPct val="150000"/>
              </a:lnSpc>
            </a:pPr>
            <a:r>
              <a:rPr lang="en-US" sz="4000" smtClean="0">
                <a:solidFill>
                  <a:srgbClr val="002060"/>
                </a:solidFill>
                <a:latin typeface="Arial-Rounded" pitchFamily="34" charset="0"/>
                <a:ea typeface="Arial-Rounded" pitchFamily="34" charset="0"/>
                <a:cs typeface="Arial-Rounded" pitchFamily="34" charset="0"/>
              </a:rPr>
              <a:t>tình trạng thiếu nước do nắng lâu, không mưa gây ra.</a:t>
            </a:r>
            <a:endParaRPr lang="vi-VN" sz="4000" dirty="0">
              <a:latin typeface="Arial-Rounded" pitchFamily="34" charset="0"/>
              <a:ea typeface="Arial-Rounded" pitchFamily="34" charset="0"/>
              <a:cs typeface="Arial-Rounded" pitchFamily="34" charset="0"/>
            </a:endParaRPr>
          </a:p>
        </p:txBody>
      </p:sp>
      <p:sp>
        <p:nvSpPr>
          <p:cNvPr id="11" name="Google Shape;747;p69"/>
          <p:cNvSpPr/>
          <p:nvPr/>
        </p:nvSpPr>
        <p:spPr>
          <a:xfrm>
            <a:off x="1127919" y="4784837"/>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12" name="TextBox 11"/>
          <p:cNvSpPr txBox="1"/>
          <p:nvPr/>
        </p:nvSpPr>
        <p:spPr>
          <a:xfrm>
            <a:off x="1729228" y="4732294"/>
            <a:ext cx="5189890"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Lang thang: </a:t>
            </a:r>
            <a:endParaRPr lang="en-US" sz="4000">
              <a:latin typeface="Arial-Rounded" pitchFamily="34" charset="0"/>
              <a:ea typeface="Arial-Rounded" pitchFamily="34" charset="0"/>
              <a:cs typeface="Arial-Rounded" pitchFamily="34" charset="0"/>
            </a:endParaRPr>
          </a:p>
        </p:txBody>
      </p:sp>
      <p:sp>
        <p:nvSpPr>
          <p:cNvPr id="13" name="Google Shape;874;p79"/>
          <p:cNvSpPr txBox="1"/>
          <p:nvPr/>
        </p:nvSpPr>
        <p:spPr>
          <a:xfrm>
            <a:off x="4374923" y="4476124"/>
            <a:ext cx="7558315" cy="906000"/>
          </a:xfrm>
          <a:prstGeom prst="rect">
            <a:avLst/>
          </a:prstGeom>
          <a:noFill/>
          <a:ln>
            <a:noFill/>
          </a:ln>
        </p:spPr>
        <p:txBody>
          <a:bodyPr spcFirstLastPara="1" wrap="square" lIns="121705" tIns="121705" rIns="121705" bIns="121705" anchor="t" anchorCtr="0">
            <a:noAutofit/>
          </a:bodyPr>
          <a:lstStyle/>
          <a:p>
            <a:pPr algn="just">
              <a:lnSpc>
                <a:spcPct val="150000"/>
              </a:lnSpc>
            </a:pPr>
            <a:r>
              <a:rPr lang="en-US" sz="4000" smtClean="0">
                <a:solidFill>
                  <a:srgbClr val="002060"/>
                </a:solidFill>
                <a:latin typeface="Arial-Rounded" pitchFamily="34" charset="0"/>
                <a:ea typeface="Arial-Rounded" pitchFamily="34" charset="0"/>
                <a:cs typeface="Arial-Rounded" pitchFamily="34" charset="0"/>
              </a:rPr>
              <a:t>đi hết chỗ này đến chỗ khác, không dừng lại ở nơi nào.</a:t>
            </a:r>
            <a:endParaRPr lang="vi-VN" sz="40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861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213519" y="2121067"/>
            <a:ext cx="990600" cy="646331"/>
          </a:xfrm>
          <a:prstGeom prst="rect">
            <a:avLst/>
          </a:prstGeom>
          <a:noFill/>
        </p:spPr>
        <p:txBody>
          <a:bodyPr wrap="square" rtlCol="0">
            <a:spAutoFit/>
          </a:bodyPr>
          <a:lstStyle/>
          <a:p>
            <a:r>
              <a:rPr lang="en-US" sz="3600" b="1">
                <a:latin typeface="Arial" pitchFamily="34" charset="0"/>
                <a:cs typeface="Arial" pitchFamily="34" charset="0"/>
              </a:rPr>
              <a:t>(</a:t>
            </a:r>
            <a:r>
              <a:rPr lang="en-US" sz="3600" b="1" smtClean="0">
                <a:latin typeface="Arial" pitchFamily="34" charset="0"/>
                <a:cs typeface="Arial" pitchFamily="34" charset="0"/>
              </a:rPr>
              <a:t>1)</a:t>
            </a:r>
            <a:endParaRPr lang="en-US" sz="3600" b="1">
              <a:latin typeface="Arial" pitchFamily="34" charset="0"/>
              <a:cs typeface="Arial" pitchFamily="34" charset="0"/>
            </a:endParaRPr>
          </a:p>
        </p:txBody>
      </p:sp>
      <p:sp>
        <p:nvSpPr>
          <p:cNvPr id="17" name="TextBox 16"/>
          <p:cNvSpPr txBox="1"/>
          <p:nvPr/>
        </p:nvSpPr>
        <p:spPr>
          <a:xfrm>
            <a:off x="289719" y="4266724"/>
            <a:ext cx="990600" cy="646331"/>
          </a:xfrm>
          <a:prstGeom prst="rect">
            <a:avLst/>
          </a:prstGeom>
          <a:noFill/>
        </p:spPr>
        <p:txBody>
          <a:bodyPr wrap="square" rtlCol="0">
            <a:spAutoFit/>
          </a:bodyPr>
          <a:lstStyle/>
          <a:p>
            <a:r>
              <a:rPr lang="en-US" sz="3600" b="1" smtClean="0">
                <a:latin typeface="Arial" pitchFamily="34" charset="0"/>
                <a:cs typeface="Arial" pitchFamily="34" charset="0"/>
              </a:rPr>
              <a:t>(2)</a:t>
            </a:r>
            <a:endParaRPr lang="en-US" sz="3600" b="1">
              <a:latin typeface="Arial" pitchFamily="34" charset="0"/>
              <a:cs typeface="Arial" pitchFamily="34" charset="0"/>
            </a:endParaRPr>
          </a:p>
        </p:txBody>
      </p:sp>
      <p:sp>
        <p:nvSpPr>
          <p:cNvPr id="18" name="TextBox 17"/>
          <p:cNvSpPr txBox="1"/>
          <p:nvPr/>
        </p:nvSpPr>
        <p:spPr>
          <a:xfrm>
            <a:off x="11236485" y="2496234"/>
            <a:ext cx="990600" cy="646331"/>
          </a:xfrm>
          <a:prstGeom prst="rect">
            <a:avLst/>
          </a:prstGeom>
          <a:noFill/>
        </p:spPr>
        <p:txBody>
          <a:bodyPr wrap="square" rtlCol="0">
            <a:spAutoFit/>
          </a:bodyPr>
          <a:lstStyle/>
          <a:p>
            <a:r>
              <a:rPr lang="en-US" sz="3600" b="1" smtClean="0">
                <a:latin typeface="Arial" pitchFamily="34" charset="0"/>
                <a:cs typeface="Arial" pitchFamily="34" charset="0"/>
              </a:rPr>
              <a:t>(3)</a:t>
            </a:r>
            <a:endParaRPr lang="en-US" sz="3600" b="1">
              <a:latin typeface="Arial" pitchFamily="34" charset="0"/>
              <a:cs typeface="Arial" pitchFamily="34" charset="0"/>
            </a:endParaRPr>
          </a:p>
        </p:txBody>
      </p:sp>
      <p:sp>
        <p:nvSpPr>
          <p:cNvPr id="19" name="TextBox 18">
            <a:extLst>
              <a:ext uri="{FF2B5EF4-FFF2-40B4-BE49-F238E27FC236}">
                <a16:creationId xmlns="" xmlns:a16="http://schemas.microsoft.com/office/drawing/2014/main" id="{EC1E3D26-0FBF-489D-9BF9-77F94C02DE90}"/>
              </a:ext>
            </a:extLst>
          </p:cNvPr>
          <p:cNvSpPr txBox="1"/>
          <p:nvPr/>
        </p:nvSpPr>
        <p:spPr>
          <a:xfrm>
            <a:off x="3900518" y="493455"/>
            <a:ext cx="3936970" cy="646331"/>
          </a:xfrm>
          <a:prstGeom prst="rect">
            <a:avLst/>
          </a:prstGeom>
          <a:solidFill>
            <a:schemeClr val="bg1"/>
          </a:solidFill>
        </p:spPr>
        <p:txBody>
          <a:bodyPr wrap="square" rtlCol="0">
            <a:spAutoFit/>
          </a:bodyPr>
          <a:lstStyle/>
          <a:p>
            <a:pPr algn="ctr"/>
            <a:r>
              <a:rPr lang="en-US" sz="3600" b="1" smtClean="0">
                <a:solidFill>
                  <a:schemeClr val="accent6"/>
                </a:solidFill>
                <a:latin typeface="Arial-Rounded" pitchFamily="34" charset="0"/>
                <a:ea typeface="Arial-Rounded" pitchFamily="34" charset="0"/>
                <a:cs typeface="Arial-Rounded" pitchFamily="34" charset="0"/>
              </a:rPr>
              <a:t>GỌI BẠN</a:t>
            </a:r>
            <a:endParaRPr lang="en-US" sz="3600" b="1" dirty="0">
              <a:solidFill>
                <a:schemeClr val="accent6"/>
              </a:solidFill>
              <a:latin typeface="Arial-Rounded" pitchFamily="34" charset="0"/>
              <a:ea typeface="Arial-Rounded" pitchFamily="34" charset="0"/>
              <a:cs typeface="Arial-Rounded" pitchFamily="34" charset="0"/>
            </a:endParaRPr>
          </a:p>
        </p:txBody>
      </p:sp>
      <p:sp>
        <p:nvSpPr>
          <p:cNvPr id="20" name="TextBox 19"/>
          <p:cNvSpPr txBox="1"/>
          <p:nvPr/>
        </p:nvSpPr>
        <p:spPr>
          <a:xfrm>
            <a:off x="1450229" y="1243904"/>
            <a:ext cx="5849890" cy="304698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Tự xa xưa thuở nào</a:t>
            </a:r>
          </a:p>
          <a:p>
            <a:pPr algn="just"/>
            <a:r>
              <a:rPr lang="en-US" sz="3200" smtClean="0">
                <a:solidFill>
                  <a:srgbClr val="002060"/>
                </a:solidFill>
                <a:latin typeface="Arial-Rounded" pitchFamily="34" charset="0"/>
                <a:ea typeface="Arial-Rounded" pitchFamily="34" charset="0"/>
                <a:cs typeface="Arial-Rounded" pitchFamily="34" charset="0"/>
              </a:rPr>
              <a:t>Trong rừng xanh sâu thẳm</a:t>
            </a:r>
          </a:p>
          <a:p>
            <a:pPr algn="just"/>
            <a:r>
              <a:rPr lang="en-US" sz="3200" smtClean="0">
                <a:solidFill>
                  <a:srgbClr val="002060"/>
                </a:solidFill>
                <a:latin typeface="Arial-Rounded" pitchFamily="34" charset="0"/>
                <a:ea typeface="Arial-Rounded" pitchFamily="34" charset="0"/>
                <a:cs typeface="Arial-Rounded" pitchFamily="34" charset="0"/>
              </a:rPr>
              <a:t>Đôi bạn sống bên nhau</a:t>
            </a:r>
          </a:p>
          <a:p>
            <a:pPr algn="just"/>
            <a:r>
              <a:rPr lang="en-US" sz="3200" smtClean="0">
                <a:solidFill>
                  <a:srgbClr val="002060"/>
                </a:solidFill>
                <a:latin typeface="Arial-Rounded" pitchFamily="34" charset="0"/>
                <a:ea typeface="Arial-Rounded" pitchFamily="34" charset="0"/>
                <a:cs typeface="Arial-Rounded" pitchFamily="34" charset="0"/>
              </a:rPr>
              <a:t>Bê vàng và dễ trắng.</a:t>
            </a:r>
          </a:p>
          <a:p>
            <a:pPr algn="just"/>
            <a:endParaRPr lang="en-US" sz="3200" smtClean="0">
              <a:solidFill>
                <a:srgbClr val="002060"/>
              </a:solidFill>
              <a:latin typeface="Arial-Rounded" pitchFamily="34" charset="0"/>
              <a:ea typeface="Arial-Rounded" pitchFamily="34" charset="0"/>
              <a:cs typeface="Arial-Rounded" pitchFamily="34" charset="0"/>
            </a:endParaRPr>
          </a:p>
          <a:p>
            <a:pPr algn="just"/>
            <a:endParaRPr lang="en-US" sz="3200">
              <a:solidFill>
                <a:srgbClr val="002060"/>
              </a:solidFill>
              <a:latin typeface="Arial-Rounded" pitchFamily="34" charset="0"/>
              <a:ea typeface="Arial-Rounded" pitchFamily="34" charset="0"/>
              <a:cs typeface="Arial-Rounded" pitchFamily="34" charset="0"/>
            </a:endParaRPr>
          </a:p>
        </p:txBody>
      </p:sp>
      <p:sp>
        <p:nvSpPr>
          <p:cNvPr id="21" name="TextBox 20"/>
          <p:cNvSpPr txBox="1"/>
          <p:nvPr/>
        </p:nvSpPr>
        <p:spPr>
          <a:xfrm>
            <a:off x="6690519" y="1243904"/>
            <a:ext cx="4834620" cy="3539430"/>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Bê vàng đi tìm cỏ</a:t>
            </a:r>
          </a:p>
          <a:p>
            <a:pPr algn="just"/>
            <a:r>
              <a:rPr lang="en-US" sz="3200" smtClean="0">
                <a:solidFill>
                  <a:srgbClr val="002060"/>
                </a:solidFill>
                <a:latin typeface="Arial-Rounded" pitchFamily="34" charset="0"/>
                <a:ea typeface="Arial-Rounded" pitchFamily="34" charset="0"/>
                <a:cs typeface="Arial-Rounded" pitchFamily="34" charset="0"/>
              </a:rPr>
              <a:t>Lang thang quên đường về</a:t>
            </a:r>
          </a:p>
          <a:p>
            <a:pPr algn="just"/>
            <a:r>
              <a:rPr lang="en-US" sz="3200" smtClean="0">
                <a:solidFill>
                  <a:srgbClr val="002060"/>
                </a:solidFill>
                <a:latin typeface="Arial-Rounded" pitchFamily="34" charset="0"/>
                <a:ea typeface="Arial-Rounded" pitchFamily="34" charset="0"/>
                <a:cs typeface="Arial-Rounded" pitchFamily="34" charset="0"/>
              </a:rPr>
              <a:t>Dê trắng thương bạn quá</a:t>
            </a:r>
          </a:p>
          <a:p>
            <a:pPr algn="just"/>
            <a:r>
              <a:rPr lang="en-US" sz="3200" smtClean="0">
                <a:solidFill>
                  <a:srgbClr val="002060"/>
                </a:solidFill>
                <a:latin typeface="Arial-Rounded" pitchFamily="34" charset="0"/>
                <a:ea typeface="Arial-Rounded" pitchFamily="34" charset="0"/>
                <a:cs typeface="Arial-Rounded" pitchFamily="34" charset="0"/>
              </a:rPr>
              <a:t>Chạy khắp nẻo tìm bê</a:t>
            </a:r>
          </a:p>
          <a:p>
            <a:pPr algn="just"/>
            <a:r>
              <a:rPr lang="en-US" sz="3200" smtClean="0">
                <a:solidFill>
                  <a:srgbClr val="002060"/>
                </a:solidFill>
                <a:latin typeface="Arial-Rounded" pitchFamily="34" charset="0"/>
                <a:ea typeface="Arial-Rounded" pitchFamily="34" charset="0"/>
                <a:cs typeface="Arial-Rounded" pitchFamily="34" charset="0"/>
              </a:rPr>
              <a:t>Đến bây giờ dê trắng</a:t>
            </a:r>
          </a:p>
          <a:p>
            <a:pPr algn="just"/>
            <a:r>
              <a:rPr lang="en-US" sz="3200" smtClean="0">
                <a:solidFill>
                  <a:srgbClr val="002060"/>
                </a:solidFill>
                <a:latin typeface="Arial-Rounded" pitchFamily="34" charset="0"/>
                <a:ea typeface="Arial-Rounded" pitchFamily="34" charset="0"/>
                <a:cs typeface="Arial-Rounded" pitchFamily="34" charset="0"/>
              </a:rPr>
              <a:t>Vẫn gọi hoài: “Bê! Bê!”.</a:t>
            </a:r>
          </a:p>
          <a:p>
            <a:pPr algn="r"/>
            <a:r>
              <a:rPr lang="en-US" sz="3200" smtClean="0">
                <a:solidFill>
                  <a:srgbClr val="002060"/>
                </a:solidFill>
                <a:latin typeface="Arial-Rounded" pitchFamily="34" charset="0"/>
                <a:ea typeface="Arial-Rounded" pitchFamily="34" charset="0"/>
                <a:cs typeface="Arial-Rounded" pitchFamily="34" charset="0"/>
              </a:rPr>
              <a:t>Định Hải</a:t>
            </a:r>
          </a:p>
        </p:txBody>
      </p:sp>
      <p:sp>
        <p:nvSpPr>
          <p:cNvPr id="22" name="TextBox 21"/>
          <p:cNvSpPr txBox="1"/>
          <p:nvPr/>
        </p:nvSpPr>
        <p:spPr>
          <a:xfrm>
            <a:off x="1450229" y="3541455"/>
            <a:ext cx="5849890" cy="255454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Một năm trời hạn hán</a:t>
            </a:r>
          </a:p>
          <a:p>
            <a:pPr algn="just"/>
            <a:r>
              <a:rPr lang="en-US" sz="3200" smtClean="0">
                <a:solidFill>
                  <a:srgbClr val="002060"/>
                </a:solidFill>
                <a:latin typeface="Arial-Rounded" pitchFamily="34" charset="0"/>
                <a:ea typeface="Arial-Rounded" pitchFamily="34" charset="0"/>
                <a:cs typeface="Arial-Rounded" pitchFamily="34" charset="0"/>
              </a:rPr>
              <a:t>Suối cạn, cỏ héo khô</a:t>
            </a:r>
          </a:p>
          <a:p>
            <a:pPr algn="just"/>
            <a:r>
              <a:rPr lang="en-US" sz="3200" smtClean="0">
                <a:solidFill>
                  <a:srgbClr val="002060"/>
                </a:solidFill>
                <a:latin typeface="Arial-Rounded" pitchFamily="34" charset="0"/>
                <a:ea typeface="Arial-Rounded" pitchFamily="34" charset="0"/>
                <a:cs typeface="Arial-Rounded" pitchFamily="34" charset="0"/>
              </a:rPr>
              <a:t>Lấy gì nuôi đôi bạn</a:t>
            </a:r>
          </a:p>
          <a:p>
            <a:pPr algn="just"/>
            <a:r>
              <a:rPr lang="en-US" sz="3200" smtClean="0">
                <a:solidFill>
                  <a:srgbClr val="002060"/>
                </a:solidFill>
                <a:latin typeface="Arial-Rounded" pitchFamily="34" charset="0"/>
                <a:ea typeface="Arial-Rounded" pitchFamily="34" charset="0"/>
                <a:cs typeface="Arial-Rounded" pitchFamily="34" charset="0"/>
              </a:rPr>
              <a:t>Chờ mưa đến bao giờ?</a:t>
            </a:r>
          </a:p>
          <a:p>
            <a:pPr algn="just"/>
            <a:endParaRPr lang="en-US" sz="3200">
              <a:solidFill>
                <a:srgbClr val="002060"/>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1111"/>
          <a:stretch/>
        </p:blipFill>
        <p:spPr>
          <a:xfrm>
            <a:off x="7452519" y="4954386"/>
            <a:ext cx="2420271" cy="1736141"/>
          </a:xfrm>
          <a:prstGeom prst="rect">
            <a:avLst/>
          </a:prstGeom>
        </p:spPr>
      </p:pic>
    </p:spTree>
    <p:extLst>
      <p:ext uri="{BB962C8B-B14F-4D97-AF65-F5344CB8AC3E}">
        <p14:creationId xmlns:p14="http://schemas.microsoft.com/office/powerpoint/2010/main" val="2665054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319" y="725758"/>
            <a:ext cx="5029200" cy="3422236"/>
          </a:xfrm>
          <a:prstGeom prst="rect">
            <a:avLst/>
          </a:prstGeom>
        </p:spPr>
      </p:pic>
      <p:sp>
        <p:nvSpPr>
          <p:cNvPr id="5" name="Subtitle 4"/>
          <p:cNvSpPr>
            <a:spLocks noGrp="1"/>
          </p:cNvSpPr>
          <p:nvPr>
            <p:ph type="subTitle" idx="1"/>
          </p:nvPr>
        </p:nvSpPr>
        <p:spPr>
          <a:xfrm flipH="1">
            <a:off x="6080919" y="5557800"/>
            <a:ext cx="5491928" cy="614400"/>
          </a:xfrm>
        </p:spPr>
        <p:txBody>
          <a:bodyPr/>
          <a:lstStyle/>
          <a:p>
            <a:pPr algn="ctr"/>
            <a:r>
              <a:rPr lang="en-US" sz="6600" smtClean="0">
                <a:solidFill>
                  <a:schemeClr val="tx1"/>
                </a:solidFill>
                <a:latin typeface="Arial-Rounded" pitchFamily="34" charset="0"/>
                <a:ea typeface="Arial-Rounded" pitchFamily="34" charset="0"/>
                <a:cs typeface="Arial-Rounded" pitchFamily="34" charset="0"/>
              </a:rPr>
              <a:t>Thư giãn nào!</a:t>
            </a:r>
            <a:endParaRPr lang="en-US" sz="6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42168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746919" y="298650"/>
            <a:ext cx="10744200" cy="1301550"/>
            <a:chOff x="294783" y="915918"/>
            <a:chExt cx="10744200" cy="1301550"/>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78050" y="1017139"/>
              <a:ext cx="10060933" cy="1200329"/>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Câu chuyện được kể trong bài thơ diễn ra khi nào? Ở đâu?</a:t>
              </a:r>
              <a:endParaRPr lang="en-US" sz="3600">
                <a:solidFill>
                  <a:srgbClr val="002060"/>
                </a:solidFill>
                <a:latin typeface="Arial-Rounded" pitchFamily="34" charset="0"/>
                <a:ea typeface="Arial-Rounded" pitchFamily="34" charset="0"/>
                <a:cs typeface="Arial-Rounded" pitchFamily="34" charset="0"/>
              </a:endParaRPr>
            </a:p>
          </p:txBody>
        </p:sp>
      </p:grpSp>
      <p:sp>
        <p:nvSpPr>
          <p:cNvPr id="18" name="TextBox 17"/>
          <p:cNvSpPr txBox="1"/>
          <p:nvPr/>
        </p:nvSpPr>
        <p:spPr>
          <a:xfrm>
            <a:off x="3185319" y="1905000"/>
            <a:ext cx="5849890" cy="3416320"/>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Tự xa xưa thuở nào</a:t>
            </a:r>
          </a:p>
          <a:p>
            <a:pPr algn="just"/>
            <a:r>
              <a:rPr lang="en-US" sz="3600" smtClean="0">
                <a:solidFill>
                  <a:srgbClr val="002060"/>
                </a:solidFill>
                <a:latin typeface="Arial-Rounded" pitchFamily="34" charset="0"/>
                <a:ea typeface="Arial-Rounded" pitchFamily="34" charset="0"/>
                <a:cs typeface="Arial-Rounded" pitchFamily="34" charset="0"/>
              </a:rPr>
              <a:t>Trong rừng xanh sâu thẳm</a:t>
            </a:r>
          </a:p>
          <a:p>
            <a:pPr algn="just"/>
            <a:r>
              <a:rPr lang="en-US" sz="3600" smtClean="0">
                <a:solidFill>
                  <a:srgbClr val="002060"/>
                </a:solidFill>
                <a:latin typeface="Arial-Rounded" pitchFamily="34" charset="0"/>
                <a:ea typeface="Arial-Rounded" pitchFamily="34" charset="0"/>
                <a:cs typeface="Arial-Rounded" pitchFamily="34" charset="0"/>
              </a:rPr>
              <a:t>Đôi bạn sống bên nhau</a:t>
            </a:r>
          </a:p>
          <a:p>
            <a:pPr algn="just"/>
            <a:r>
              <a:rPr lang="en-US" sz="3600" smtClean="0">
                <a:solidFill>
                  <a:srgbClr val="002060"/>
                </a:solidFill>
                <a:latin typeface="Arial-Rounded" pitchFamily="34" charset="0"/>
                <a:ea typeface="Arial-Rounded" pitchFamily="34" charset="0"/>
                <a:cs typeface="Arial-Rounded" pitchFamily="34" charset="0"/>
              </a:rPr>
              <a:t>Bê vàng và dễ trắng.</a:t>
            </a:r>
          </a:p>
          <a:p>
            <a:pPr algn="just"/>
            <a:endParaRPr lang="en-US" sz="3600" smtClean="0">
              <a:solidFill>
                <a:srgbClr val="002060"/>
              </a:solidFill>
              <a:latin typeface="Arial-Rounded" pitchFamily="34" charset="0"/>
              <a:ea typeface="Arial-Rounded" pitchFamily="34" charset="0"/>
              <a:cs typeface="Arial-Rounded" pitchFamily="34" charset="0"/>
            </a:endParaRPr>
          </a:p>
          <a:p>
            <a:pPr algn="just"/>
            <a:endParaRPr lang="en-US" sz="3600">
              <a:solidFill>
                <a:srgbClr val="002060"/>
              </a:solidFill>
              <a:latin typeface="Arial-Rounded" pitchFamily="34" charset="0"/>
              <a:ea typeface="Arial-Rounded" pitchFamily="34" charset="0"/>
              <a:cs typeface="Arial-Rounded" pitchFamily="34" charset="0"/>
            </a:endParaRPr>
          </a:p>
        </p:txBody>
      </p:sp>
      <p:cxnSp>
        <p:nvCxnSpPr>
          <p:cNvPr id="27" name="Straight Connector 26"/>
          <p:cNvCxnSpPr/>
          <p:nvPr/>
        </p:nvCxnSpPr>
        <p:spPr>
          <a:xfrm>
            <a:off x="3335143" y="2484620"/>
            <a:ext cx="17005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97454" y="3048000"/>
            <a:ext cx="4952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1"/>
          <p:cNvSpPr txBox="1"/>
          <p:nvPr/>
        </p:nvSpPr>
        <p:spPr>
          <a:xfrm>
            <a:off x="1519113" y="4721155"/>
            <a:ext cx="9603690" cy="1200329"/>
          </a:xfrm>
          <a:prstGeom prst="rect">
            <a:avLst/>
          </a:prstGeom>
          <a:solidFill>
            <a:srgbClr val="FFE285"/>
          </a:solidFill>
          <a:ln>
            <a:solidFill>
              <a:srgbClr val="FFC000"/>
            </a:solidFill>
          </a:ln>
        </p:spPr>
        <p:txBody>
          <a:bodyPr wrap="square" rtlCol="0">
            <a:spAutoFit/>
          </a:bodyPr>
          <a:lstStyle/>
          <a:p>
            <a:pPr algn="just">
              <a:spcBef>
                <a:spcPts val="600"/>
              </a:spcBef>
            </a:pPr>
            <a:r>
              <a:rPr lang="en-US" sz="3600" smtClean="0">
                <a:latin typeface="Arial-Rounded" pitchFamily="34" charset="0"/>
                <a:ea typeface="Arial-Rounded" pitchFamily="34" charset="0"/>
                <a:cs typeface="Arial-Rounded" pitchFamily="34" charset="0"/>
              </a:rPr>
              <a:t>Câu chuyện được kể trong bài thơ diễn ra từ thuở xa xưa, trong rừng xanh sâu thẳm. </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7908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788988" y="579568"/>
            <a:ext cx="10896600" cy="731520"/>
            <a:chOff x="294783" y="915918"/>
            <a:chExt cx="10896600" cy="731520"/>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78050" y="1037338"/>
              <a:ext cx="10213333" cy="58477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Chuyện gì xảy ra khiến bê vàng phải lang thang đi tìm cỏ?</a:t>
              </a:r>
              <a:endParaRPr lang="en-US" sz="3200">
                <a:solidFill>
                  <a:srgbClr val="002060"/>
                </a:solidFill>
                <a:latin typeface="Arial-Rounded" pitchFamily="34" charset="0"/>
                <a:ea typeface="Arial-Rounded" pitchFamily="34" charset="0"/>
                <a:cs typeface="Arial-Rounded" pitchFamily="34" charset="0"/>
              </a:endParaRPr>
            </a:p>
          </p:txBody>
        </p:sp>
      </p:grpSp>
      <p:sp>
        <p:nvSpPr>
          <p:cNvPr id="16" name="TextBox 15">
            <a:extLst>
              <a:ext uri="{FF2B5EF4-FFF2-40B4-BE49-F238E27FC236}">
                <a16:creationId xmlns="" xmlns:a16="http://schemas.microsoft.com/office/drawing/2014/main" id="{83DE1F8B-C43D-4B7A-8155-BEAC33AC1D49}"/>
              </a:ext>
            </a:extLst>
          </p:cNvPr>
          <p:cNvSpPr txBox="1"/>
          <p:nvPr/>
        </p:nvSpPr>
        <p:spPr>
          <a:xfrm>
            <a:off x="3794919" y="1676400"/>
            <a:ext cx="5286894" cy="2308324"/>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Một năm trời hạn hán</a:t>
            </a:r>
          </a:p>
          <a:p>
            <a:pPr algn="just"/>
            <a:r>
              <a:rPr lang="en-US" sz="3600">
                <a:solidFill>
                  <a:srgbClr val="002060"/>
                </a:solidFill>
                <a:latin typeface="Arial-Rounded" pitchFamily="34" charset="0"/>
                <a:ea typeface="Arial-Rounded" pitchFamily="34" charset="0"/>
                <a:cs typeface="Arial-Rounded" pitchFamily="34" charset="0"/>
              </a:rPr>
              <a:t>Suối cạn, cỏ héo khô</a:t>
            </a:r>
          </a:p>
          <a:p>
            <a:pPr algn="just"/>
            <a:r>
              <a:rPr lang="en-US" sz="3600">
                <a:solidFill>
                  <a:srgbClr val="002060"/>
                </a:solidFill>
                <a:latin typeface="Arial-Rounded" pitchFamily="34" charset="0"/>
                <a:ea typeface="Arial-Rounded" pitchFamily="34" charset="0"/>
                <a:cs typeface="Arial-Rounded" pitchFamily="34" charset="0"/>
              </a:rPr>
              <a:t>Lấy gì nuôi đôi bạn</a:t>
            </a:r>
          </a:p>
          <a:p>
            <a:pPr algn="just"/>
            <a:r>
              <a:rPr lang="en-US" sz="3600">
                <a:solidFill>
                  <a:srgbClr val="002060"/>
                </a:solidFill>
                <a:latin typeface="Arial-Rounded" pitchFamily="34" charset="0"/>
                <a:ea typeface="Arial-Rounded" pitchFamily="34" charset="0"/>
                <a:cs typeface="Arial-Rounded" pitchFamily="34" charset="0"/>
              </a:rPr>
              <a:t>Chờ mưa đến bao giờ</a:t>
            </a:r>
            <a:r>
              <a:rPr lang="en-US" sz="3600" smtClean="0">
                <a:solidFill>
                  <a:srgbClr val="002060"/>
                </a:solidFill>
                <a:latin typeface="Arial-Rounded" pitchFamily="34" charset="0"/>
                <a:ea typeface="Arial-Rounded" pitchFamily="34" charset="0"/>
                <a:cs typeface="Arial-Rounded" pitchFamily="34" charset="0"/>
              </a:rPr>
              <a:t>?</a:t>
            </a:r>
            <a:endParaRPr lang="en-US" sz="3600" dirty="0">
              <a:solidFill>
                <a:srgbClr val="002060"/>
              </a:solidFill>
              <a:latin typeface="Arial-Rounded" pitchFamily="34" charset="0"/>
              <a:ea typeface="Arial-Rounded" pitchFamily="34" charset="0"/>
              <a:cs typeface="Arial-Rounded" pitchFamily="34" charset="0"/>
            </a:endParaRPr>
          </a:p>
        </p:txBody>
      </p:sp>
      <p:cxnSp>
        <p:nvCxnSpPr>
          <p:cNvPr id="15" name="Straight Connector 14"/>
          <p:cNvCxnSpPr/>
          <p:nvPr/>
        </p:nvCxnSpPr>
        <p:spPr>
          <a:xfrm>
            <a:off x="3874899" y="2284750"/>
            <a:ext cx="40928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70996" y="2830562"/>
            <a:ext cx="37207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1"/>
          <p:cNvSpPr txBox="1"/>
          <p:nvPr/>
        </p:nvSpPr>
        <p:spPr>
          <a:xfrm>
            <a:off x="1506614" y="4570274"/>
            <a:ext cx="9603690" cy="1754326"/>
          </a:xfrm>
          <a:prstGeom prst="rect">
            <a:avLst/>
          </a:prstGeom>
          <a:solidFill>
            <a:srgbClr val="FFE285"/>
          </a:solidFill>
          <a:ln>
            <a:solidFill>
              <a:srgbClr val="FFC000"/>
            </a:solidFill>
          </a:ln>
        </p:spPr>
        <p:txBody>
          <a:bodyPr wrap="square" rtlCol="0">
            <a:spAutoFit/>
          </a:bodyPr>
          <a:lstStyle/>
          <a:p>
            <a:pPr algn="just">
              <a:spcBef>
                <a:spcPts val="600"/>
              </a:spcBef>
            </a:pPr>
            <a:r>
              <a:rPr lang="en-US" sz="3600" smtClean="0">
                <a:latin typeface="Arial-Rounded" pitchFamily="34" charset="0"/>
                <a:ea typeface="Arial-Rounded" pitchFamily="34" charset="0"/>
                <a:cs typeface="Arial-Rounded" pitchFamily="34" charset="0"/>
              </a:rPr>
              <a:t>Một năm trời hạn hán, suối cạn, cỏ héo khô, bê vàng không chờ được mưa để có cỏ ăn nên đã lang thang đi tìm cỏ.</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0403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746919" y="423047"/>
            <a:ext cx="11661908" cy="766576"/>
            <a:chOff x="294783" y="915918"/>
            <a:chExt cx="11661908" cy="76657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78050" y="1036163"/>
              <a:ext cx="10978641"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Khi bê vàng quên đường về, dê trắng đã làm gì?</a:t>
              </a:r>
              <a:endParaRPr lang="en-US" sz="3600">
                <a:solidFill>
                  <a:srgbClr val="002060"/>
                </a:solidFill>
                <a:latin typeface="Arial-Rounded" pitchFamily="34" charset="0"/>
                <a:ea typeface="Arial-Rounded" pitchFamily="34" charset="0"/>
                <a:cs typeface="Arial-Rounded" pitchFamily="34" charset="0"/>
              </a:endParaRPr>
            </a:p>
          </p:txBody>
        </p:sp>
      </p:grpSp>
      <p:sp>
        <p:nvSpPr>
          <p:cNvPr id="14" name="1"/>
          <p:cNvSpPr txBox="1"/>
          <p:nvPr/>
        </p:nvSpPr>
        <p:spPr>
          <a:xfrm>
            <a:off x="1521086" y="5057454"/>
            <a:ext cx="9603690" cy="1200329"/>
          </a:xfrm>
          <a:prstGeom prst="rect">
            <a:avLst/>
          </a:prstGeom>
          <a:solidFill>
            <a:srgbClr val="FFE285"/>
          </a:solidFill>
          <a:ln>
            <a:solidFill>
              <a:srgbClr val="FFC000"/>
            </a:solidFill>
          </a:ln>
        </p:spPr>
        <p:txBody>
          <a:bodyPr wrap="square" rtlCol="0">
            <a:spAutoFit/>
          </a:bodyPr>
          <a:lstStyle/>
          <a:p>
            <a:pPr algn="just">
              <a:spcBef>
                <a:spcPts val="600"/>
              </a:spcBef>
            </a:pPr>
            <a:r>
              <a:rPr lang="en-US" sz="3600">
                <a:solidFill>
                  <a:srgbClr val="002060"/>
                </a:solidFill>
                <a:latin typeface="Arial-Rounded" pitchFamily="34" charset="0"/>
                <a:ea typeface="Arial-Rounded" pitchFamily="34" charset="0"/>
                <a:cs typeface="Arial-Rounded" pitchFamily="34" charset="0"/>
              </a:rPr>
              <a:t>Khi bê vàng quên đường về, dê </a:t>
            </a:r>
            <a:r>
              <a:rPr lang="en-US" sz="3600" smtClean="0">
                <a:solidFill>
                  <a:srgbClr val="002060"/>
                </a:solidFill>
                <a:latin typeface="Arial-Rounded" pitchFamily="34" charset="0"/>
                <a:ea typeface="Arial-Rounded" pitchFamily="34" charset="0"/>
                <a:cs typeface="Arial-Rounded" pitchFamily="34" charset="0"/>
              </a:rPr>
              <a:t>trắng chạy khắp nẻo tìm bê và gọi bê.</a:t>
            </a:r>
            <a:endParaRPr lang="en-US" sz="3600">
              <a:latin typeface="Arial-Rounded" pitchFamily="34" charset="0"/>
              <a:ea typeface="Arial-Rounded" pitchFamily="34" charset="0"/>
              <a:cs typeface="Arial-Rounded" pitchFamily="34" charset="0"/>
            </a:endParaRPr>
          </a:p>
        </p:txBody>
      </p:sp>
      <p:sp>
        <p:nvSpPr>
          <p:cNvPr id="15" name="TextBox 14"/>
          <p:cNvSpPr txBox="1"/>
          <p:nvPr/>
        </p:nvSpPr>
        <p:spPr>
          <a:xfrm>
            <a:off x="3891149" y="1351065"/>
            <a:ext cx="4834620" cy="304698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Bê vàng đi tìm cỏ</a:t>
            </a:r>
          </a:p>
          <a:p>
            <a:pPr algn="just"/>
            <a:r>
              <a:rPr lang="en-US" sz="3200" smtClean="0">
                <a:solidFill>
                  <a:srgbClr val="002060"/>
                </a:solidFill>
                <a:latin typeface="Arial-Rounded" pitchFamily="34" charset="0"/>
                <a:ea typeface="Arial-Rounded" pitchFamily="34" charset="0"/>
                <a:cs typeface="Arial-Rounded" pitchFamily="34" charset="0"/>
              </a:rPr>
              <a:t>Lang thang quên đường về</a:t>
            </a:r>
          </a:p>
          <a:p>
            <a:pPr algn="just"/>
            <a:r>
              <a:rPr lang="en-US" sz="3200" smtClean="0">
                <a:solidFill>
                  <a:srgbClr val="002060"/>
                </a:solidFill>
                <a:latin typeface="Arial-Rounded" pitchFamily="34" charset="0"/>
                <a:ea typeface="Arial-Rounded" pitchFamily="34" charset="0"/>
                <a:cs typeface="Arial-Rounded" pitchFamily="34" charset="0"/>
              </a:rPr>
              <a:t>Dê trắng thương bạn quá</a:t>
            </a:r>
          </a:p>
          <a:p>
            <a:pPr algn="just"/>
            <a:r>
              <a:rPr lang="en-US" sz="3200" smtClean="0">
                <a:solidFill>
                  <a:srgbClr val="002060"/>
                </a:solidFill>
                <a:latin typeface="Arial-Rounded" pitchFamily="34" charset="0"/>
                <a:ea typeface="Arial-Rounded" pitchFamily="34" charset="0"/>
                <a:cs typeface="Arial-Rounded" pitchFamily="34" charset="0"/>
              </a:rPr>
              <a:t>Chạy khắp nẻo tìm bê</a:t>
            </a:r>
          </a:p>
          <a:p>
            <a:pPr algn="just"/>
            <a:r>
              <a:rPr lang="en-US" sz="3200" smtClean="0">
                <a:solidFill>
                  <a:srgbClr val="002060"/>
                </a:solidFill>
                <a:latin typeface="Arial-Rounded" pitchFamily="34" charset="0"/>
                <a:ea typeface="Arial-Rounded" pitchFamily="34" charset="0"/>
                <a:cs typeface="Arial-Rounded" pitchFamily="34" charset="0"/>
              </a:rPr>
              <a:t>Đến bây giờ dê trắng</a:t>
            </a:r>
          </a:p>
          <a:p>
            <a:pPr algn="just"/>
            <a:r>
              <a:rPr lang="en-US" sz="3200" smtClean="0">
                <a:solidFill>
                  <a:srgbClr val="002060"/>
                </a:solidFill>
                <a:latin typeface="Arial-Rounded" pitchFamily="34" charset="0"/>
                <a:ea typeface="Arial-Rounded" pitchFamily="34" charset="0"/>
                <a:cs typeface="Arial-Rounded" pitchFamily="34" charset="0"/>
              </a:rPr>
              <a:t>Vẫn gọi hoài: “Bê! Bê!”.</a:t>
            </a:r>
          </a:p>
        </p:txBody>
      </p:sp>
      <p:cxnSp>
        <p:nvCxnSpPr>
          <p:cNvPr id="16" name="Straight Connector 15"/>
          <p:cNvCxnSpPr/>
          <p:nvPr/>
        </p:nvCxnSpPr>
        <p:spPr>
          <a:xfrm>
            <a:off x="4032217" y="3352800"/>
            <a:ext cx="37207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91149" y="4343400"/>
            <a:ext cx="37207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0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7" name="Title 1"/>
          <p:cNvSpPr txBox="1">
            <a:spLocks/>
          </p:cNvSpPr>
          <p:nvPr/>
        </p:nvSpPr>
        <p:spPr>
          <a:xfrm>
            <a:off x="33498"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061746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075969" y="607509"/>
            <a:ext cx="11661908" cy="766576"/>
            <a:chOff x="294783" y="915918"/>
            <a:chExt cx="11661908" cy="76657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78050" y="1036163"/>
              <a:ext cx="10978641"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Nêu cảm nghỉ của em về bê vàng và dê trắng.</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14309"/>
          <a:stretch/>
        </p:blipFill>
        <p:spPr>
          <a:xfrm>
            <a:off x="6114806" y="2479113"/>
            <a:ext cx="6019804" cy="434391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9045"/>
            <a:ext cx="6079920" cy="3962400"/>
          </a:xfrm>
          <a:prstGeom prst="rect">
            <a:avLst/>
          </a:prstGeom>
        </p:spPr>
      </p:pic>
    </p:spTree>
    <p:extLst>
      <p:ext uri="{BB962C8B-B14F-4D97-AF65-F5344CB8AC3E}">
        <p14:creationId xmlns:p14="http://schemas.microsoft.com/office/powerpoint/2010/main" val="404961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6" t="33160" r="89898" b="54167"/>
          <a:stretch/>
        </p:blipFill>
        <p:spPr bwMode="auto">
          <a:xfrm>
            <a:off x="43258" y="292164"/>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21650" y="292164"/>
            <a:ext cx="10750470" cy="1255691"/>
            <a:chOff x="292250" y="915918"/>
            <a:chExt cx="10750470" cy="1255691"/>
          </a:xfrm>
        </p:grpSpPr>
        <p:grpSp>
          <p:nvGrpSpPr>
            <p:cNvPr id="4" name="Group 3"/>
            <p:cNvGrpSpPr/>
            <p:nvPr/>
          </p:nvGrpSpPr>
          <p:grpSpPr>
            <a:xfrm>
              <a:off x="292250" y="915918"/>
              <a:ext cx="731520" cy="731520"/>
              <a:chOff x="3061467" y="1727884"/>
              <a:chExt cx="1197000"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95274" y="971280"/>
              <a:ext cx="10047446" cy="1200329"/>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Tìm từ ngữ thể hiện tâm trạng của dê trắng khi không thấy bạn trở về.</a:t>
              </a:r>
              <a:endParaRPr lang="en-US" sz="3600">
                <a:solidFill>
                  <a:srgbClr val="002060"/>
                </a:solidFill>
                <a:latin typeface="Arial-Rounded" pitchFamily="34" charset="0"/>
                <a:ea typeface="Arial-Rounded" pitchFamily="34" charset="0"/>
                <a:cs typeface="Arial-Rounded" pitchFamily="34" charset="0"/>
              </a:endParaRPr>
            </a:p>
          </p:txBody>
        </p:sp>
      </p:grpSp>
      <p:sp>
        <p:nvSpPr>
          <p:cNvPr id="18" name="TextBox 17"/>
          <p:cNvSpPr txBox="1"/>
          <p:nvPr/>
        </p:nvSpPr>
        <p:spPr>
          <a:xfrm>
            <a:off x="3794919" y="1981200"/>
            <a:ext cx="4834620" cy="304698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Bê vàng đi tìm cỏ</a:t>
            </a:r>
          </a:p>
          <a:p>
            <a:pPr algn="just"/>
            <a:r>
              <a:rPr lang="en-US" sz="3200" smtClean="0">
                <a:solidFill>
                  <a:srgbClr val="002060"/>
                </a:solidFill>
                <a:latin typeface="Arial-Rounded" pitchFamily="34" charset="0"/>
                <a:ea typeface="Arial-Rounded" pitchFamily="34" charset="0"/>
                <a:cs typeface="Arial-Rounded" pitchFamily="34" charset="0"/>
              </a:rPr>
              <a:t>Lang thang quên đường về</a:t>
            </a:r>
          </a:p>
          <a:p>
            <a:pPr algn="just"/>
            <a:r>
              <a:rPr lang="en-US" sz="3200" smtClean="0">
                <a:solidFill>
                  <a:srgbClr val="002060"/>
                </a:solidFill>
                <a:latin typeface="Arial-Rounded" pitchFamily="34" charset="0"/>
                <a:ea typeface="Arial-Rounded" pitchFamily="34" charset="0"/>
                <a:cs typeface="Arial-Rounded" pitchFamily="34" charset="0"/>
              </a:rPr>
              <a:t>Dê trắng thương bạn quá</a:t>
            </a:r>
          </a:p>
          <a:p>
            <a:pPr algn="just"/>
            <a:r>
              <a:rPr lang="en-US" sz="3200" smtClean="0">
                <a:solidFill>
                  <a:srgbClr val="002060"/>
                </a:solidFill>
                <a:latin typeface="Arial-Rounded" pitchFamily="34" charset="0"/>
                <a:ea typeface="Arial-Rounded" pitchFamily="34" charset="0"/>
                <a:cs typeface="Arial-Rounded" pitchFamily="34" charset="0"/>
              </a:rPr>
              <a:t>Chạy khắp nẻo tìm bê</a:t>
            </a:r>
          </a:p>
          <a:p>
            <a:pPr algn="just"/>
            <a:r>
              <a:rPr lang="en-US" sz="3200" smtClean="0">
                <a:solidFill>
                  <a:srgbClr val="002060"/>
                </a:solidFill>
                <a:latin typeface="Arial-Rounded" pitchFamily="34" charset="0"/>
                <a:ea typeface="Arial-Rounded" pitchFamily="34" charset="0"/>
                <a:cs typeface="Arial-Rounded" pitchFamily="34" charset="0"/>
              </a:rPr>
              <a:t>Đến bây giờ dê trắng</a:t>
            </a:r>
          </a:p>
          <a:p>
            <a:pPr algn="just"/>
            <a:r>
              <a:rPr lang="en-US" sz="3200" smtClean="0">
                <a:solidFill>
                  <a:srgbClr val="002060"/>
                </a:solidFill>
                <a:latin typeface="Arial-Rounded" pitchFamily="34" charset="0"/>
                <a:ea typeface="Arial-Rounded" pitchFamily="34" charset="0"/>
                <a:cs typeface="Arial-Rounded" pitchFamily="34" charset="0"/>
              </a:rPr>
              <a:t>Vẫn gọi hoài: “Bê! Bê!”.</a:t>
            </a:r>
          </a:p>
        </p:txBody>
      </p:sp>
      <p:cxnSp>
        <p:nvCxnSpPr>
          <p:cNvPr id="21" name="Straight Connector 20"/>
          <p:cNvCxnSpPr/>
          <p:nvPr/>
        </p:nvCxnSpPr>
        <p:spPr>
          <a:xfrm>
            <a:off x="5417383" y="3473970"/>
            <a:ext cx="11614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9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998693" y="486303"/>
            <a:ext cx="10750470" cy="1378801"/>
            <a:chOff x="292250" y="915918"/>
            <a:chExt cx="10750470" cy="1378801"/>
          </a:xfrm>
        </p:grpSpPr>
        <p:grpSp>
          <p:nvGrpSpPr>
            <p:cNvPr id="4" name="Group 3"/>
            <p:cNvGrpSpPr/>
            <p:nvPr/>
          </p:nvGrpSpPr>
          <p:grpSpPr>
            <a:xfrm>
              <a:off x="292250" y="915918"/>
              <a:ext cx="731520" cy="731520"/>
              <a:chOff x="3061467" y="1727884"/>
              <a:chExt cx="1197000"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95274" y="971280"/>
              <a:ext cx="10047446"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Đóng vai một người bạn trong rừng, nói lời an ủi dê trắng.</a:t>
              </a:r>
              <a:endParaRPr lang="en-US" sz="4000">
                <a:solidFill>
                  <a:srgbClr val="002060"/>
                </a:solidFill>
                <a:latin typeface="Arial-Rounded" pitchFamily="34" charset="0"/>
                <a:ea typeface="Arial-Rounded" pitchFamily="34" charset="0"/>
                <a:cs typeface="Arial-Rounded" pitchFamily="34" charset="0"/>
              </a:endParaRPr>
            </a:p>
          </p:txBody>
        </p:sp>
      </p:gr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3686" r="40963"/>
          <a:stretch/>
        </p:blipFill>
        <p:spPr>
          <a:xfrm>
            <a:off x="1727684" y="2439158"/>
            <a:ext cx="6262420" cy="4349646"/>
          </a:xfrm>
          <a:prstGeom prst="rect">
            <a:avLst/>
          </a:prstGeom>
        </p:spPr>
      </p:pic>
      <p:grpSp>
        <p:nvGrpSpPr>
          <p:cNvPr id="9" name="Group 8"/>
          <p:cNvGrpSpPr/>
          <p:nvPr/>
        </p:nvGrpSpPr>
        <p:grpSpPr>
          <a:xfrm>
            <a:off x="8163790" y="2936822"/>
            <a:ext cx="3585373" cy="3762287"/>
            <a:chOff x="8163790" y="2936822"/>
            <a:chExt cx="3585373" cy="3762287"/>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2106" b="8514"/>
            <a:stretch/>
          </p:blipFill>
          <p:spPr>
            <a:xfrm>
              <a:off x="8163790" y="2936822"/>
              <a:ext cx="3585373" cy="3762287"/>
            </a:xfrm>
            <a:prstGeom prst="rect">
              <a:avLst/>
            </a:prstGeom>
          </p:spPr>
        </p:pic>
        <p:sp>
          <p:nvSpPr>
            <p:cNvPr id="8" name="TextBox 7"/>
            <p:cNvSpPr txBox="1"/>
            <p:nvPr/>
          </p:nvSpPr>
          <p:spPr>
            <a:xfrm>
              <a:off x="8807789" y="3409384"/>
              <a:ext cx="457200" cy="646331"/>
            </a:xfrm>
            <a:prstGeom prst="rect">
              <a:avLst/>
            </a:prstGeom>
            <a:noFill/>
          </p:spPr>
          <p:txBody>
            <a:bodyPr wrap="square" rtlCol="0">
              <a:spAutoFit/>
            </a:body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22322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Củng cố</a:t>
            </a:r>
            <a:endParaRPr lang="en-US" sz="600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5836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383769" y="3640524"/>
            <a:ext cx="7481455"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smtClean="0">
                <a:solidFill>
                  <a:schemeClr val="bg1"/>
                </a:solidFill>
                <a:latin typeface="Arial Rounded MT Bold" pitchFamily="34" charset="0"/>
                <a:ea typeface="Arial-Rounded" pitchFamily="34" charset="0"/>
                <a:cs typeface="Arial-Rounded" pitchFamily="34" charset="0"/>
              </a:rPr>
              <a:t> 			2</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2371279" y="5229703"/>
            <a:ext cx="7481455"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 Rounded MT Bold" pitchFamily="34" charset="0"/>
                <a:ea typeface="Arial-Rounded" pitchFamily="34" charset="0"/>
                <a:cs typeface="Arial-Rounded" pitchFamily="34" charset="0"/>
              </a:rPr>
              <a:t> 			3</a:t>
            </a:r>
            <a:endParaRPr lang="en-US" sz="4400" dirty="0">
              <a:solidFill>
                <a:schemeClr val="bg1"/>
              </a:solidFill>
              <a:latin typeface="Arial Rounded MT Bold" pitchFamily="34" charset="0"/>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9888" y="3862445"/>
            <a:ext cx="798097" cy="782741"/>
          </a:xfrm>
          <a:prstGeom prst="rect">
            <a:avLst/>
          </a:prstGeom>
          <a:solidFill>
            <a:schemeClr val="tx1">
              <a:lumMod val="50000"/>
              <a:lumOff val="50000"/>
            </a:schemeClr>
          </a:solid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6519" y="5486400"/>
            <a:ext cx="807556" cy="778352"/>
          </a:xfrm>
          <a:prstGeom prst="rect">
            <a:avLst/>
          </a:prstGeom>
          <a:solidFill>
            <a:schemeClr val="tx1">
              <a:lumMod val="50000"/>
              <a:lumOff val="50000"/>
            </a:schemeClr>
          </a:solidFill>
        </p:spPr>
      </p:pic>
      <p:sp>
        <p:nvSpPr>
          <p:cNvPr id="6" name="Rectangle 5"/>
          <p:cNvSpPr/>
          <p:nvPr/>
        </p:nvSpPr>
        <p:spPr>
          <a:xfrm>
            <a:off x="2383769" y="2075116"/>
            <a:ext cx="7481455"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 Rounded MT Bold" pitchFamily="34" charset="0"/>
                <a:ea typeface="Arial-Rounded" pitchFamily="34" charset="0"/>
                <a:cs typeface="Arial-Rounded" pitchFamily="34" charset="0"/>
              </a:rPr>
              <a:t> 			1</a:t>
            </a:r>
            <a:endParaRPr lang="en-US" sz="4400" dirty="0">
              <a:solidFill>
                <a:schemeClr val="bg1"/>
              </a:solidFill>
              <a:latin typeface="Arial Rounded MT Bold" pitchFamily="34" charset="0"/>
              <a:ea typeface="Arial-Rounded" pitchFamily="34" charset="0"/>
              <a:cs typeface="Arial-Rounded"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6519" y="2304103"/>
            <a:ext cx="807556" cy="778352"/>
          </a:xfrm>
          <a:prstGeom prst="rect">
            <a:avLst/>
          </a:prstGeom>
          <a:solidFill>
            <a:schemeClr val="tx1">
              <a:lumMod val="50000"/>
              <a:lumOff val="50000"/>
            </a:schemeClr>
          </a:solidFill>
        </p:spPr>
      </p:pic>
      <p:sp>
        <p:nvSpPr>
          <p:cNvPr id="8" name="Rectangle 7"/>
          <p:cNvSpPr/>
          <p:nvPr/>
        </p:nvSpPr>
        <p:spPr>
          <a:xfrm>
            <a:off x="1133098" y="685800"/>
            <a:ext cx="9957816" cy="738466"/>
          </a:xfrm>
          <a:prstGeom prst="rect">
            <a:avLst/>
          </a:prstGeom>
          <a:solidFill>
            <a:schemeClr val="tx1">
              <a:lumMod val="50000"/>
              <a:lumOff val="50000"/>
            </a:schemeClr>
          </a:solidFill>
        </p:spPr>
        <p:txBody>
          <a:bodyPr wrap="square" lIns="121725" tIns="60862" rIns="121725" bIns="60862">
            <a:spAutoFit/>
          </a:bodyPr>
          <a:lstStyle/>
          <a:p>
            <a:pPr algn="ctr"/>
            <a:r>
              <a:rPr lang="en-US" sz="4000" b="1" smtClean="0">
                <a:solidFill>
                  <a:schemeClr val="bg1"/>
                </a:solidFill>
                <a:latin typeface="Arial-Rounded" pitchFamily="34" charset="0"/>
                <a:ea typeface="Arial-Rounded" pitchFamily="34" charset="0"/>
                <a:cs typeface="Arial-Rounded" pitchFamily="34" charset="0"/>
              </a:rPr>
              <a:t>Có mấy loài vật được nhắc đến trong bài thơ?</a:t>
            </a:r>
            <a:endParaRPr lang="en-US" sz="4000" b="1" dirty="0">
              <a:solidFill>
                <a:schemeClr val="bg1"/>
              </a:solidFill>
              <a:latin typeface="Arial-Rounded" pitchFamily="34" charset="0"/>
              <a:ea typeface="Arial-Rounded" pitchFamily="34" charset="0"/>
              <a:cs typeface="Arial-Rounded" pitchFamily="34" charset="0"/>
            </a:endParaRPr>
          </a:p>
        </p:txBody>
      </p:sp>
      <p:pic>
        <p:nvPicPr>
          <p:cNvPr id="9" name="chuồ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6390" y="1905000"/>
            <a:ext cx="1554618" cy="1576557"/>
          </a:xfrm>
          <a:prstGeom prst="rect">
            <a:avLst/>
          </a:prstGeom>
        </p:spPr>
      </p:pic>
      <p:pic>
        <p:nvPicPr>
          <p:cNvPr id="3074" name="chuột" descr="Funny Animal - TV Trop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7206" y="4894928"/>
            <a:ext cx="990600" cy="16464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sóc" descr="Squirrel Animal Cartoon Transparent PNG &amp;amp; SVG Vec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2719" y="3231630"/>
            <a:ext cx="1665459" cy="166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6"/>
                                        </p:tgtEl>
                                        <p:attrNameLst>
                                          <p:attrName>fillcolor</p:attrName>
                                        </p:attrNameLst>
                                      </p:cBhvr>
                                      <p:to>
                                        <a:schemeClr val="accent1"/>
                                      </p:to>
                                    </p:animClr>
                                    <p:set>
                                      <p:cBhvr>
                                        <p:cTn id="37" dur="250" fill="hold"/>
                                        <p:tgtEl>
                                          <p:spTgt spid="6"/>
                                        </p:tgtEl>
                                        <p:attrNameLst>
                                          <p:attrName>fill.type</p:attrName>
                                        </p:attrNameLst>
                                      </p:cBhvr>
                                      <p:to>
                                        <p:strVal val="solid"/>
                                      </p:to>
                                    </p:set>
                                    <p:set>
                                      <p:cBhvr>
                                        <p:cTn id="38" dur="250" fill="hold"/>
                                        <p:tgtEl>
                                          <p:spTgt spid="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6"/>
                                        </p:tgtEl>
                                        <p:attrNameLst>
                                          <p:attrName>fillcolor</p:attrName>
                                        </p:attrNameLst>
                                      </p:cBhvr>
                                      <p:to>
                                        <a:schemeClr val="accent1"/>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par>
                                <p:cTn id="43" presetID="23" presetClass="entr" presetSubtype="32" fill="hold" nodeType="withEffect">
                                  <p:stCondLst>
                                    <p:cond delay="500"/>
                                  </p:stCondLst>
                                  <p:childTnLst>
                                    <p:set>
                                      <p:cBhvr>
                                        <p:cTn id="44" dur="1" fill="hold">
                                          <p:stCondLst>
                                            <p:cond delay="0"/>
                                          </p:stCondLst>
                                        </p:cTn>
                                        <p:tgtEl>
                                          <p:spTgt spid="7"/>
                                        </p:tgtEl>
                                        <p:attrNameLst>
                                          <p:attrName>style.visibility</p:attrName>
                                        </p:attrNameLst>
                                      </p:cBhvr>
                                      <p:to>
                                        <p:strVal val="visible"/>
                                      </p:to>
                                    </p:set>
                                    <p:anim calcmode="lin" valueType="num">
                                      <p:cBhvr>
                                        <p:cTn id="45" dur="250" fill="hold"/>
                                        <p:tgtEl>
                                          <p:spTgt spid="7"/>
                                        </p:tgtEl>
                                        <p:attrNameLst>
                                          <p:attrName>ppt_w</p:attrName>
                                        </p:attrNameLst>
                                      </p:cBhvr>
                                      <p:tavLst>
                                        <p:tav tm="0">
                                          <p:val>
                                            <p:strVal val="4*#ppt_w"/>
                                          </p:val>
                                        </p:tav>
                                        <p:tav tm="100000">
                                          <p:val>
                                            <p:strVal val="#ppt_w"/>
                                          </p:val>
                                        </p:tav>
                                      </p:tavLst>
                                    </p:anim>
                                    <p:anim calcmode="lin" valueType="num">
                                      <p:cBhvr>
                                        <p:cTn id="46"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307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withEffect">
                                  <p:stCondLst>
                                    <p:cond delay="0"/>
                                  </p:stCondLst>
                                  <p:childTnLst>
                                    <p:animClr clrSpc="rgb" dir="cw">
                                      <p:cBhvr>
                                        <p:cTn id="51" dur="250" fill="hold"/>
                                        <p:tgtEl>
                                          <p:spTgt spid="2"/>
                                        </p:tgtEl>
                                        <p:attrNameLst>
                                          <p:attrName>fillcolor</p:attrName>
                                        </p:attrNameLst>
                                      </p:cBhvr>
                                      <p:to>
                                        <a:schemeClr val="bg2"/>
                                      </p:to>
                                    </p:animClr>
                                    <p:set>
                                      <p:cBhvr>
                                        <p:cTn id="52" dur="250" fill="hold"/>
                                        <p:tgtEl>
                                          <p:spTgt spid="2"/>
                                        </p:tgtEl>
                                        <p:attrNameLst>
                                          <p:attrName>fill.type</p:attrName>
                                        </p:attrNameLst>
                                      </p:cBhvr>
                                      <p:to>
                                        <p:strVal val="solid"/>
                                      </p:to>
                                    </p:set>
                                    <p:set>
                                      <p:cBhvr>
                                        <p:cTn id="53" dur="250" fill="hold"/>
                                        <p:tgtEl>
                                          <p:spTgt spid="2"/>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par>
                                <p:cTn id="54" presetID="1" presetClass="emph" presetSubtype="2" fill="hold" nodeType="withEffect">
                                  <p:stCondLst>
                                    <p:cond delay="500"/>
                                  </p:stCondLst>
                                  <p:childTnLst>
                                    <p:animClr clrSpc="rgb" dir="cw">
                                      <p:cBhvr>
                                        <p:cTn id="55" dur="250" fill="hold"/>
                                        <p:tgtEl>
                                          <p:spTgt spid="2"/>
                                        </p:tgtEl>
                                        <p:attrNameLst>
                                          <p:attrName>fillcolor</p:attrName>
                                        </p:attrNameLst>
                                      </p:cBhvr>
                                      <p:to>
                                        <a:srgbClr val="7030A0"/>
                                      </p:to>
                                    </p:animClr>
                                    <p:set>
                                      <p:cBhvr>
                                        <p:cTn id="56" dur="250" fill="hold"/>
                                        <p:tgtEl>
                                          <p:spTgt spid="2"/>
                                        </p:tgtEl>
                                        <p:attrNameLst>
                                          <p:attrName>fill.type</p:attrName>
                                        </p:attrNameLst>
                                      </p:cBhvr>
                                      <p:to>
                                        <p:strVal val="solid"/>
                                      </p:to>
                                    </p:set>
                                    <p:set>
                                      <p:cBhvr>
                                        <p:cTn id="57" dur="250" fill="hold"/>
                                        <p:tgtEl>
                                          <p:spTgt spid="2"/>
                                        </p:tgtEl>
                                        <p:attrNameLst>
                                          <p:attrName>fill.on</p:attrName>
                                        </p:attrNameLst>
                                      </p:cBhvr>
                                      <p:to>
                                        <p:strVal val="true"/>
                                      </p:to>
                                    </p:set>
                                  </p:childTnLst>
                                </p:cTn>
                              </p:par>
                              <p:par>
                                <p:cTn id="58" presetID="23" presetClass="entr" presetSubtype="32" fill="hold" nodeType="withEffect">
                                  <p:stCondLst>
                                    <p:cond delay="500"/>
                                  </p:stCondLst>
                                  <p:childTnLst>
                                    <p:set>
                                      <p:cBhvr>
                                        <p:cTn id="59" dur="1" fill="hold">
                                          <p:stCondLst>
                                            <p:cond delay="0"/>
                                          </p:stCondLst>
                                        </p:cTn>
                                        <p:tgtEl>
                                          <p:spTgt spid="4"/>
                                        </p:tgtEl>
                                        <p:attrNameLst>
                                          <p:attrName>style.visibility</p:attrName>
                                        </p:attrNameLst>
                                      </p:cBhvr>
                                      <p:to>
                                        <p:strVal val="visible"/>
                                      </p:to>
                                    </p:set>
                                    <p:anim calcmode="lin" valueType="num">
                                      <p:cBhvr>
                                        <p:cTn id="60" dur="250" fill="hold"/>
                                        <p:tgtEl>
                                          <p:spTgt spid="4"/>
                                        </p:tgtEl>
                                        <p:attrNameLst>
                                          <p:attrName>ppt_w</p:attrName>
                                        </p:attrNameLst>
                                      </p:cBhvr>
                                      <p:tavLst>
                                        <p:tav tm="0">
                                          <p:val>
                                            <p:strVal val="4*#ppt_w"/>
                                          </p:val>
                                        </p:tav>
                                        <p:tav tm="100000">
                                          <p:val>
                                            <p:strVal val="#ppt_w"/>
                                          </p:val>
                                        </p:tav>
                                      </p:tavLst>
                                    </p:anim>
                                    <p:anim calcmode="lin" valueType="num">
                                      <p:cBhvr>
                                        <p:cTn id="61"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3076"/>
                  </p:tgtEl>
                </p:cond>
              </p:nextCondLst>
            </p:seq>
            <p:seq concurrent="1" nextAc="seek">
              <p:cTn id="62" restart="whenNotActive" fill="hold" evtFilter="cancelBubble" nodeType="interactiveSeq">
                <p:stCondLst>
                  <p:cond evt="onClick" delay="0">
                    <p:tgtEl>
                      <p:spTgt spid="307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50" fill="hold"/>
                                        <p:tgtEl>
                                          <p:spTgt spid="3"/>
                                        </p:tgtEl>
                                        <p:attrNameLst>
                                          <p:attrName>fillcolor</p:attrName>
                                        </p:attrNameLst>
                                      </p:cBhvr>
                                      <p:to>
                                        <a:schemeClr val="accent1"/>
                                      </p:to>
                                    </p:animClr>
                                    <p:set>
                                      <p:cBhvr>
                                        <p:cTn id="67" dur="250" fill="hold"/>
                                        <p:tgtEl>
                                          <p:spTgt spid="3"/>
                                        </p:tgtEl>
                                        <p:attrNameLst>
                                          <p:attrName>fill.type</p:attrName>
                                        </p:attrNameLst>
                                      </p:cBhvr>
                                      <p:to>
                                        <p:strVal val="solid"/>
                                      </p:to>
                                    </p:set>
                                    <p:set>
                                      <p:cBhvr>
                                        <p:cTn id="68" dur="250" fill="hold"/>
                                        <p:tgtEl>
                                          <p:spTgt spid="3"/>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par>
                                <p:cTn id="69" presetID="1" presetClass="emph" presetSubtype="2" fill="hold" nodeType="withEffect">
                                  <p:stCondLst>
                                    <p:cond delay="500"/>
                                  </p:stCondLst>
                                  <p:childTnLst>
                                    <p:animClr clrSpc="rgb" dir="cw">
                                      <p:cBhvr>
                                        <p:cTn id="70" dur="250" fill="hold"/>
                                        <p:tgtEl>
                                          <p:spTgt spid="3"/>
                                        </p:tgtEl>
                                        <p:attrNameLst>
                                          <p:attrName>fillcolor</p:attrName>
                                        </p:attrNameLst>
                                      </p:cBhvr>
                                      <p:to>
                                        <a:schemeClr val="accent1"/>
                                      </p:to>
                                    </p:animClr>
                                    <p:set>
                                      <p:cBhvr>
                                        <p:cTn id="71" dur="250" fill="hold"/>
                                        <p:tgtEl>
                                          <p:spTgt spid="3"/>
                                        </p:tgtEl>
                                        <p:attrNameLst>
                                          <p:attrName>fill.type</p:attrName>
                                        </p:attrNameLst>
                                      </p:cBhvr>
                                      <p:to>
                                        <p:strVal val="solid"/>
                                      </p:to>
                                    </p:set>
                                    <p:set>
                                      <p:cBhvr>
                                        <p:cTn id="72" dur="250" fill="hold"/>
                                        <p:tgtEl>
                                          <p:spTgt spid="3"/>
                                        </p:tgtEl>
                                        <p:attrNameLst>
                                          <p:attrName>fill.on</p:attrName>
                                        </p:attrNameLst>
                                      </p:cBhvr>
                                      <p:to>
                                        <p:strVal val="true"/>
                                      </p:to>
                                    </p:set>
                                  </p:childTnLst>
                                </p:cTn>
                              </p:par>
                              <p:par>
                                <p:cTn id="73" presetID="23" presetClass="entr" presetSubtype="32" fill="hold" nodeType="withEffect">
                                  <p:stCondLst>
                                    <p:cond delay="500"/>
                                  </p:stCondLst>
                                  <p:childTnLst>
                                    <p:set>
                                      <p:cBhvr>
                                        <p:cTn id="74" dur="1" fill="hold">
                                          <p:stCondLst>
                                            <p:cond delay="0"/>
                                          </p:stCondLst>
                                        </p:cTn>
                                        <p:tgtEl>
                                          <p:spTgt spid="5"/>
                                        </p:tgtEl>
                                        <p:attrNameLst>
                                          <p:attrName>style.visibility</p:attrName>
                                        </p:attrNameLst>
                                      </p:cBhvr>
                                      <p:to>
                                        <p:strVal val="visible"/>
                                      </p:to>
                                    </p:set>
                                    <p:anim calcmode="lin" valueType="num">
                                      <p:cBhvr>
                                        <p:cTn id="75" dur="250" fill="hold"/>
                                        <p:tgtEl>
                                          <p:spTgt spid="5"/>
                                        </p:tgtEl>
                                        <p:attrNameLst>
                                          <p:attrName>ppt_w</p:attrName>
                                        </p:attrNameLst>
                                      </p:cBhvr>
                                      <p:tavLst>
                                        <p:tav tm="0">
                                          <p:val>
                                            <p:strVal val="4*#ppt_w"/>
                                          </p:val>
                                        </p:tav>
                                        <p:tav tm="100000">
                                          <p:val>
                                            <p:strVal val="#ppt_w"/>
                                          </p:val>
                                        </p:tav>
                                      </p:tavLst>
                                    </p:anim>
                                    <p:anim calcmode="lin" valueType="num">
                                      <p:cBhvr>
                                        <p:cTn id="76"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074"/>
                  </p:tgtEl>
                </p:cond>
              </p:nextCondLst>
            </p:seq>
          </p:childTnLst>
        </p:cTn>
      </p:par>
    </p:tnLst>
    <p:bldLst>
      <p:bldP spid="2" grpId="0" animBg="1"/>
      <p:bldP spid="3"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696707" y="1983428"/>
            <a:ext cx="8651412"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solidFill>
                  <a:schemeClr val="bg1"/>
                </a:solidFill>
                <a:latin typeface="Arial-Rounded" pitchFamily="34" charset="0"/>
                <a:ea typeface="Arial-Rounded" pitchFamily="34" charset="0"/>
                <a:cs typeface="Arial-Rounded" pitchFamily="34" charset="0"/>
              </a:rPr>
              <a:t> </a:t>
            </a:r>
            <a:r>
              <a:rPr lang="en-US" sz="4400" smtClean="0">
                <a:solidFill>
                  <a:schemeClr val="bg1"/>
                </a:solidFill>
                <a:latin typeface="Arial-Rounded" pitchFamily="34" charset="0"/>
                <a:ea typeface="Arial-Rounded" pitchFamily="34" charset="0"/>
                <a:cs typeface="Arial-Rounded" pitchFamily="34" charset="0"/>
              </a:rPr>
              <a:t>      </a:t>
            </a:r>
            <a:r>
              <a:rPr lang="en-US" sz="4400">
                <a:solidFill>
                  <a:schemeClr val="bg1"/>
                </a:solidFill>
                <a:latin typeface="Arial-Rounded" pitchFamily="34" charset="0"/>
                <a:ea typeface="Arial-Rounded" pitchFamily="34" charset="0"/>
                <a:cs typeface="Arial-Rounded" pitchFamily="34" charset="0"/>
              </a:rPr>
              <a:t>Tình cảm bạn </a:t>
            </a:r>
            <a:r>
              <a:rPr lang="en-US" sz="4400" smtClean="0">
                <a:solidFill>
                  <a:schemeClr val="bg1"/>
                </a:solidFill>
                <a:latin typeface="Arial-Rounded" pitchFamily="34" charset="0"/>
                <a:ea typeface="Arial-Rounded" pitchFamily="34" charset="0"/>
                <a:cs typeface="Arial-Rounded" pitchFamily="34" charset="0"/>
              </a:rPr>
              <a:t>bè</a:t>
            </a:r>
            <a:endParaRPr lang="en-US" sz="4400">
              <a:solidFill>
                <a:schemeClr val="bg1"/>
              </a:solidFill>
              <a:latin typeface="Arial-Rounded" pitchFamily="34" charset="0"/>
              <a:ea typeface="Arial-Rounded" pitchFamily="34" charset="0"/>
              <a:cs typeface="Arial-Rounded" pitchFamily="34" charset="0"/>
            </a:endParaRPr>
          </a:p>
        </p:txBody>
      </p:sp>
      <p:sp>
        <p:nvSpPr>
          <p:cNvPr id="2" name="Rectangle 1"/>
          <p:cNvSpPr/>
          <p:nvPr/>
        </p:nvSpPr>
        <p:spPr>
          <a:xfrm>
            <a:off x="1696707" y="5479015"/>
            <a:ext cx="8651412"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smtClean="0">
                <a:solidFill>
                  <a:schemeClr val="bg1"/>
                </a:solidFill>
                <a:latin typeface="Arial-Rounded" pitchFamily="34" charset="0"/>
                <a:ea typeface="Arial-Rounded" pitchFamily="34" charset="0"/>
                <a:cs typeface="Arial-Rounded" pitchFamily="34" charset="0"/>
              </a:rPr>
              <a:t>       Tình cảm thầy trò</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1696707" y="3731427"/>
            <a:ext cx="8651412"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       Tình </a:t>
            </a:r>
            <a:r>
              <a:rPr lang="en-US" sz="4400">
                <a:solidFill>
                  <a:schemeClr val="bg1"/>
                </a:solidFill>
                <a:latin typeface="Arial-Rounded" pitchFamily="34" charset="0"/>
                <a:ea typeface="Arial-Rounded" pitchFamily="34" charset="0"/>
                <a:cs typeface="Arial-Rounded" pitchFamily="34" charset="0"/>
              </a:rPr>
              <a:t>cảm người thân</a:t>
            </a:r>
            <a:endParaRPr lang="en-US" sz="4400" dirty="0">
              <a:solidFill>
                <a:schemeClr val="bg1"/>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7343" y="4116500"/>
            <a:ext cx="650721" cy="584787"/>
          </a:xfrm>
          <a:prstGeom prst="rect">
            <a:avLst/>
          </a:prstGeom>
          <a:solidFill>
            <a:schemeClr val="tx1">
              <a:lumMod val="50000"/>
              <a:lumOff val="50000"/>
            </a:schemeClr>
          </a:solidFill>
        </p:spPr>
      </p:pic>
      <p:sp>
        <p:nvSpPr>
          <p:cNvPr id="8" name="Rectangle 7"/>
          <p:cNvSpPr/>
          <p:nvPr/>
        </p:nvSpPr>
        <p:spPr>
          <a:xfrm>
            <a:off x="1086463" y="46220"/>
            <a:ext cx="9957816" cy="1477130"/>
          </a:xfrm>
          <a:prstGeom prst="rect">
            <a:avLst/>
          </a:prstGeom>
          <a:solidFill>
            <a:schemeClr val="tx1">
              <a:lumMod val="50000"/>
              <a:lumOff val="50000"/>
            </a:schemeClr>
          </a:solidFill>
        </p:spPr>
        <p:txBody>
          <a:bodyPr wrap="square" lIns="121725" tIns="60862" rIns="121725" bIns="60862">
            <a:spAutoFit/>
          </a:bodyPr>
          <a:lstStyle/>
          <a:p>
            <a:pPr algn="ctr"/>
            <a:r>
              <a:rPr lang="en-US" sz="4400" b="1" smtClean="0">
                <a:solidFill>
                  <a:schemeClr val="bg1"/>
                </a:solidFill>
                <a:latin typeface="Arial-Rounded" pitchFamily="34" charset="0"/>
                <a:ea typeface="Arial-Rounded" pitchFamily="34" charset="0"/>
                <a:cs typeface="Arial-Rounded" pitchFamily="34" charset="0"/>
              </a:rPr>
              <a:t>Câu chuyện ca ngợi tình cảm nào </a:t>
            </a:r>
          </a:p>
          <a:p>
            <a:pPr algn="ctr"/>
            <a:r>
              <a:rPr lang="en-US" sz="4400" b="1" smtClean="0">
                <a:solidFill>
                  <a:schemeClr val="bg1"/>
                </a:solidFill>
                <a:latin typeface="Arial-Rounded" pitchFamily="34" charset="0"/>
                <a:ea typeface="Arial-Rounded" pitchFamily="34" charset="0"/>
                <a:cs typeface="Arial-Rounded" pitchFamily="34" charset="0"/>
              </a:rPr>
              <a:t>sau đây?</a:t>
            </a:r>
            <a:endParaRPr lang="en-US" sz="4400" b="1" dirty="0">
              <a:solidFill>
                <a:schemeClr val="bg1"/>
              </a:solidFill>
              <a:latin typeface="Arial-Rounded" pitchFamily="34" charset="0"/>
              <a:ea typeface="Arial-Rounded" pitchFamily="34" charset="0"/>
              <a:cs typeface="Arial-Rounded" pitchFamily="34" charset="0"/>
            </a:endParaRPr>
          </a:p>
        </p:txBody>
      </p:sp>
      <p:pic>
        <p:nvPicPr>
          <p:cNvPr id="3074" name="chuột" descr="Funny Animal - TV Trop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6877" y="1769013"/>
            <a:ext cx="1062425" cy="16464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sóc" descr="Squirrel Animal Cartoon Transparent PNG &amp;amp; SVG Vec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385" y="5003633"/>
            <a:ext cx="1786215" cy="16654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7343" y="2371270"/>
            <a:ext cx="643098" cy="588085"/>
          </a:xfrm>
          <a:prstGeom prst="rect">
            <a:avLst/>
          </a:prstGeom>
          <a:solidFill>
            <a:schemeClr val="tx1">
              <a:lumMod val="50000"/>
              <a:lumOff val="50000"/>
            </a:schemeClr>
          </a:solidFill>
        </p:spPr>
      </p:pic>
      <p:pic>
        <p:nvPicPr>
          <p:cNvPr id="4098" name="sư tủ" descr="Lion Animal Cartoon - Free image on Pixaba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19219" y="3554430"/>
            <a:ext cx="1497739" cy="14977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8977" y="5836362"/>
            <a:ext cx="650721" cy="584787"/>
          </a:xfrm>
          <a:prstGeom prst="rect">
            <a:avLst/>
          </a:prstGeom>
          <a:solidFill>
            <a:schemeClr val="tx1">
              <a:lumMod val="50000"/>
              <a:lumOff val="50000"/>
            </a:schemeClr>
          </a:solidFill>
        </p:spPr>
      </p:pic>
    </p:spTree>
    <p:extLst>
      <p:ext uri="{BB962C8B-B14F-4D97-AF65-F5344CB8AC3E}">
        <p14:creationId xmlns:p14="http://schemas.microsoft.com/office/powerpoint/2010/main" val="35731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0.70"/>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3076"/>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withEffect">
                                  <p:stCondLst>
                                    <p:cond delay="0"/>
                                  </p:stCondLst>
                                  <p:childTnLst>
                                    <p:animClr clrSpc="rgb" dir="cw">
                                      <p:cBhvr>
                                        <p:cTn id="33" dur="250" fill="hold"/>
                                        <p:tgtEl>
                                          <p:spTgt spid="2"/>
                                        </p:tgtEl>
                                        <p:attrNameLst>
                                          <p:attrName>fillcolor</p:attrName>
                                        </p:attrNameLst>
                                      </p:cBhvr>
                                      <p:to>
                                        <a:schemeClr val="bg2"/>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par>
                                <p:cTn id="36" presetID="1" presetClass="emph" presetSubtype="2" fill="hold" nodeType="withEffect">
                                  <p:stCondLst>
                                    <p:cond delay="500"/>
                                  </p:stCondLst>
                                  <p:childTnLst>
                                    <p:animClr clrSpc="rgb" dir="cw">
                                      <p:cBhvr>
                                        <p:cTn id="37" dur="250" fill="hold"/>
                                        <p:tgtEl>
                                          <p:spTgt spid="2"/>
                                        </p:tgtEl>
                                        <p:attrNameLst>
                                          <p:attrName>fillcolor</p:attrName>
                                        </p:attrNameLst>
                                      </p:cBhvr>
                                      <p:to>
                                        <a:srgbClr val="953734"/>
                                      </p:to>
                                    </p:animClr>
                                    <p:set>
                                      <p:cBhvr>
                                        <p:cTn id="38" dur="250" fill="hold"/>
                                        <p:tgtEl>
                                          <p:spTgt spid="2"/>
                                        </p:tgtEl>
                                        <p:attrNameLst>
                                          <p:attrName>fill.type</p:attrName>
                                        </p:attrNameLst>
                                      </p:cBhvr>
                                      <p:to>
                                        <p:strVal val="solid"/>
                                      </p:to>
                                    </p:set>
                                    <p:set>
                                      <p:cBhvr>
                                        <p:cTn id="39" dur="250" fill="hold"/>
                                        <p:tgtEl>
                                          <p:spTgt spid="2"/>
                                        </p:tgtEl>
                                        <p:attrNameLst>
                                          <p:attrName>fill.on</p:attrName>
                                        </p:attrNameLst>
                                      </p:cBhvr>
                                      <p:to>
                                        <p:strVal val="true"/>
                                      </p:to>
                                    </p:set>
                                  </p:childTnLst>
                                </p:cTn>
                              </p:par>
                              <p:par>
                                <p:cTn id="40" presetID="23" presetClass="entr" presetSubtype="32"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250" fill="hold"/>
                                        <p:tgtEl>
                                          <p:spTgt spid="13"/>
                                        </p:tgtEl>
                                        <p:attrNameLst>
                                          <p:attrName>ppt_w</p:attrName>
                                        </p:attrNameLst>
                                      </p:cBhvr>
                                      <p:tavLst>
                                        <p:tav tm="0">
                                          <p:val>
                                            <p:strVal val="4*#ppt_w"/>
                                          </p:val>
                                        </p:tav>
                                        <p:tav tm="100000">
                                          <p:val>
                                            <p:strVal val="#ppt_w"/>
                                          </p:val>
                                        </p:tav>
                                      </p:tavLst>
                                    </p:anim>
                                    <p:anim calcmode="lin" valueType="num">
                                      <p:cBhvr>
                                        <p:cTn id="4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076"/>
                  </p:tgtEl>
                </p:cond>
              </p:nextCondLst>
            </p:seq>
            <p:seq concurrent="1" nextAc="seek">
              <p:cTn id="44" restart="whenNotActive" fill="hold" evtFilter="cancelBubble" nodeType="interactiveSeq">
                <p:stCondLst>
                  <p:cond evt="onClick" delay="0">
                    <p:tgtEl>
                      <p:spTgt spid="409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1" presetClass="emph" presetSubtype="2" fill="hold" nodeType="withEffect">
                                  <p:stCondLst>
                                    <p:cond delay="500"/>
                                  </p:stCondLst>
                                  <p:childTnLst>
                                    <p:animClr clrSpc="rgb" dir="cw">
                                      <p:cBhvr>
                                        <p:cTn id="52" dur="250" fill="hold"/>
                                        <p:tgtEl>
                                          <p:spTgt spid="3"/>
                                        </p:tgtEl>
                                        <p:attrNameLst>
                                          <p:attrName>fillcolor</p:attrName>
                                        </p:attrNameLst>
                                      </p:cBhvr>
                                      <p:to>
                                        <a:srgbClr val="953734"/>
                                      </p:to>
                                    </p:animClr>
                                    <p:set>
                                      <p:cBhvr>
                                        <p:cTn id="53" dur="250" fill="hold"/>
                                        <p:tgtEl>
                                          <p:spTgt spid="3"/>
                                        </p:tgtEl>
                                        <p:attrNameLst>
                                          <p:attrName>fill.type</p:attrName>
                                        </p:attrNameLst>
                                      </p:cBhvr>
                                      <p:to>
                                        <p:strVal val="solid"/>
                                      </p:to>
                                    </p:set>
                                    <p:set>
                                      <p:cBhvr>
                                        <p:cTn id="54" dur="250" fill="hold"/>
                                        <p:tgtEl>
                                          <p:spTgt spid="3"/>
                                        </p:tgtEl>
                                        <p:attrNameLst>
                                          <p:attrName>fill.on</p:attrName>
                                        </p:attrNameLst>
                                      </p:cBhvr>
                                      <p:to>
                                        <p:strVal val="true"/>
                                      </p:to>
                                    </p:set>
                                  </p:childTnLst>
                                </p:cTn>
                              </p:par>
                              <p:par>
                                <p:cTn id="55" presetID="23" presetClass="entr" presetSubtype="32" fill="hold" nodeType="withEffect">
                                  <p:stCondLst>
                                    <p:cond delay="500"/>
                                  </p:stCondLst>
                                  <p:childTnLst>
                                    <p:set>
                                      <p:cBhvr>
                                        <p:cTn id="56" dur="1" fill="hold">
                                          <p:stCondLst>
                                            <p:cond delay="0"/>
                                          </p:stCondLst>
                                        </p:cTn>
                                        <p:tgtEl>
                                          <p:spTgt spid="5"/>
                                        </p:tgtEl>
                                        <p:attrNameLst>
                                          <p:attrName>style.visibility</p:attrName>
                                        </p:attrNameLst>
                                      </p:cBhvr>
                                      <p:to>
                                        <p:strVal val="visible"/>
                                      </p:to>
                                    </p:set>
                                    <p:anim calcmode="lin" valueType="num">
                                      <p:cBhvr>
                                        <p:cTn id="57" dur="250" fill="hold"/>
                                        <p:tgtEl>
                                          <p:spTgt spid="5"/>
                                        </p:tgtEl>
                                        <p:attrNameLst>
                                          <p:attrName>ppt_w</p:attrName>
                                        </p:attrNameLst>
                                      </p:cBhvr>
                                      <p:tavLst>
                                        <p:tav tm="0">
                                          <p:val>
                                            <p:strVal val="4*#ppt_w"/>
                                          </p:val>
                                        </p:tav>
                                        <p:tav tm="100000">
                                          <p:val>
                                            <p:strVal val="#ppt_w"/>
                                          </p:val>
                                        </p:tav>
                                      </p:tavLst>
                                    </p:anim>
                                    <p:anim calcmode="lin" valueType="num">
                                      <p:cBhvr>
                                        <p:cTn id="58"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098"/>
                  </p:tgtEl>
                </p:cond>
              </p:nextCondLst>
            </p:seq>
            <p:seq concurrent="1" nextAc="seek">
              <p:cTn id="59" restart="whenNotActive" fill="hold" evtFilter="cancelBubble" nodeType="interactiveSeq">
                <p:stCondLst>
                  <p:cond evt="onClick" delay="0">
                    <p:tgtEl>
                      <p:spTgt spid="3074"/>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withEffect">
                                  <p:stCondLst>
                                    <p:cond delay="0"/>
                                  </p:stCondLst>
                                  <p:childTnLst>
                                    <p:animClr clrSpc="rgb" dir="cw">
                                      <p:cBhvr>
                                        <p:cTn id="63" dur="250" fill="hold"/>
                                        <p:tgtEl>
                                          <p:spTgt spid="12"/>
                                        </p:tgtEl>
                                        <p:attrNameLst>
                                          <p:attrName>fillcolor</p:attrName>
                                        </p:attrNameLst>
                                      </p:cBhvr>
                                      <p:to>
                                        <a:schemeClr val="accent1"/>
                                      </p:to>
                                    </p:animClr>
                                    <p:set>
                                      <p:cBhvr>
                                        <p:cTn id="64" dur="250" fill="hold"/>
                                        <p:tgtEl>
                                          <p:spTgt spid="12"/>
                                        </p:tgtEl>
                                        <p:attrNameLst>
                                          <p:attrName>fill.type</p:attrName>
                                        </p:attrNameLst>
                                      </p:cBhvr>
                                      <p:to>
                                        <p:strVal val="solid"/>
                                      </p:to>
                                    </p:set>
                                    <p:set>
                                      <p:cBhvr>
                                        <p:cTn id="65" dur="250" fill="hold"/>
                                        <p:tgtEl>
                                          <p:spTgt spid="1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1" presetClass="emph" presetSubtype="2" fill="hold" nodeType="withEffect">
                                  <p:stCondLst>
                                    <p:cond delay="500"/>
                                  </p:stCondLst>
                                  <p:childTnLst>
                                    <p:animClr clrSpc="rgb" dir="cw">
                                      <p:cBhvr>
                                        <p:cTn id="67" dur="250" fill="hold"/>
                                        <p:tgtEl>
                                          <p:spTgt spid="12"/>
                                        </p:tgtEl>
                                        <p:attrNameLst>
                                          <p:attrName>fillcolor</p:attrName>
                                        </p:attrNameLst>
                                      </p:cBhvr>
                                      <p:to>
                                        <a:srgbClr val="FF9933"/>
                                      </p:to>
                                    </p:animClr>
                                    <p:set>
                                      <p:cBhvr>
                                        <p:cTn id="68" dur="250" fill="hold"/>
                                        <p:tgtEl>
                                          <p:spTgt spid="12"/>
                                        </p:tgtEl>
                                        <p:attrNameLst>
                                          <p:attrName>fill.type</p:attrName>
                                        </p:attrNameLst>
                                      </p:cBhvr>
                                      <p:to>
                                        <p:strVal val="solid"/>
                                      </p:to>
                                    </p:set>
                                    <p:set>
                                      <p:cBhvr>
                                        <p:cTn id="69" dur="250" fill="hold"/>
                                        <p:tgtEl>
                                          <p:spTgt spid="12"/>
                                        </p:tgtEl>
                                        <p:attrNameLst>
                                          <p:attrName>fill.on</p:attrName>
                                        </p:attrNameLst>
                                      </p:cBhvr>
                                      <p:to>
                                        <p:strVal val="true"/>
                                      </p:to>
                                    </p:set>
                                  </p:childTnLst>
                                </p:cTn>
                              </p:par>
                              <p:par>
                                <p:cTn id="70" presetID="23" presetClass="entr" presetSubtype="32" fill="hold" nodeType="withEffect">
                                  <p:stCondLst>
                                    <p:cond delay="500"/>
                                  </p:stCondLst>
                                  <p:childTnLst>
                                    <p:set>
                                      <p:cBhvr>
                                        <p:cTn id="71" dur="1" fill="hold">
                                          <p:stCondLst>
                                            <p:cond delay="0"/>
                                          </p:stCondLst>
                                        </p:cTn>
                                        <p:tgtEl>
                                          <p:spTgt spid="14"/>
                                        </p:tgtEl>
                                        <p:attrNameLst>
                                          <p:attrName>style.visibility</p:attrName>
                                        </p:attrNameLst>
                                      </p:cBhvr>
                                      <p:to>
                                        <p:strVal val="visible"/>
                                      </p:to>
                                    </p:set>
                                    <p:anim calcmode="lin" valueType="num">
                                      <p:cBhvr>
                                        <p:cTn id="72" dur="250" fill="hold"/>
                                        <p:tgtEl>
                                          <p:spTgt spid="14"/>
                                        </p:tgtEl>
                                        <p:attrNameLst>
                                          <p:attrName>ppt_w</p:attrName>
                                        </p:attrNameLst>
                                      </p:cBhvr>
                                      <p:tavLst>
                                        <p:tav tm="0">
                                          <p:val>
                                            <p:strVal val="4*#ppt_w"/>
                                          </p:val>
                                        </p:tav>
                                        <p:tav tm="100000">
                                          <p:val>
                                            <p:strVal val="#ppt_w"/>
                                          </p:val>
                                        </p:tav>
                                      </p:tavLst>
                                    </p:anim>
                                    <p:anim calcmode="lin" valueType="num">
                                      <p:cBhvr>
                                        <p:cTn id="7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3074"/>
                  </p:tgtEl>
                </p:cond>
              </p:nextCondLst>
            </p:seq>
          </p:childTnLst>
        </p:cTn>
      </p:par>
    </p:tnLst>
    <p:bldLst>
      <p:bldP spid="12" grpId="0" animBg="1"/>
      <p:bldP spid="2" grpId="0" animBg="1"/>
      <p:bldP spid="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696707" y="1752600"/>
            <a:ext cx="8651412"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solidFill>
                  <a:schemeClr val="bg1"/>
                </a:solidFill>
                <a:latin typeface="Arial-Rounded" pitchFamily="34" charset="0"/>
                <a:ea typeface="Arial-Rounded" pitchFamily="34" charset="0"/>
                <a:cs typeface="Arial-Rounded" pitchFamily="34" charset="0"/>
              </a:rPr>
              <a:t> </a:t>
            </a:r>
            <a:r>
              <a:rPr lang="en-US" sz="4400" smtClean="0">
                <a:solidFill>
                  <a:schemeClr val="bg1"/>
                </a:solidFill>
                <a:latin typeface="Arial-Rounded" pitchFamily="34" charset="0"/>
                <a:ea typeface="Arial-Rounded" pitchFamily="34" charset="0"/>
                <a:cs typeface="Arial-Rounded" pitchFamily="34" charset="0"/>
              </a:rPr>
              <a:t>      		yêu thương</a:t>
            </a:r>
            <a:endParaRPr lang="en-US" sz="4400" dirty="0">
              <a:solidFill>
                <a:schemeClr val="bg1"/>
              </a:solidFill>
              <a:latin typeface="Arial-Rounded" pitchFamily="34" charset="0"/>
              <a:ea typeface="Arial-Rounded" pitchFamily="34" charset="0"/>
              <a:cs typeface="Arial-Rounded" pitchFamily="34" charset="0"/>
            </a:endParaRPr>
          </a:p>
        </p:txBody>
      </p:sp>
      <p:sp>
        <p:nvSpPr>
          <p:cNvPr id="2" name="Rectangle 1"/>
          <p:cNvSpPr/>
          <p:nvPr/>
        </p:nvSpPr>
        <p:spPr>
          <a:xfrm>
            <a:off x="1696707" y="5248187"/>
            <a:ext cx="8651412"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smtClean="0">
                <a:solidFill>
                  <a:schemeClr val="bg1"/>
                </a:solidFill>
                <a:latin typeface="Arial-Rounded" pitchFamily="34" charset="0"/>
                <a:ea typeface="Arial-Rounded" pitchFamily="34" charset="0"/>
                <a:cs typeface="Arial-Rounded" pitchFamily="34" charset="0"/>
              </a:rPr>
              <a:t>       		quý mến</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1696707" y="3500599"/>
            <a:ext cx="8651412"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       		đi tìm</a:t>
            </a:r>
            <a:endParaRPr lang="en-US" sz="4400" dirty="0">
              <a:solidFill>
                <a:schemeClr val="bg1"/>
              </a:solidFill>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3719" y="5614276"/>
            <a:ext cx="643098" cy="588085"/>
          </a:xfrm>
          <a:prstGeom prst="rect">
            <a:avLst/>
          </a:prstGeom>
          <a:solidFill>
            <a:schemeClr val="tx1">
              <a:lumMod val="50000"/>
              <a:lumOff val="50000"/>
            </a:schemeClr>
          </a:solid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7343" y="3885672"/>
            <a:ext cx="650721" cy="584787"/>
          </a:xfrm>
          <a:prstGeom prst="rect">
            <a:avLst/>
          </a:prstGeom>
          <a:solidFill>
            <a:schemeClr val="tx1">
              <a:lumMod val="50000"/>
              <a:lumOff val="50000"/>
            </a:schemeClr>
          </a:solidFill>
        </p:spPr>
      </p:pic>
      <p:sp>
        <p:nvSpPr>
          <p:cNvPr id="8" name="Rectangle 7"/>
          <p:cNvSpPr/>
          <p:nvPr/>
        </p:nvSpPr>
        <p:spPr>
          <a:xfrm>
            <a:off x="900569" y="609600"/>
            <a:ext cx="10227182" cy="800021"/>
          </a:xfrm>
          <a:prstGeom prst="rect">
            <a:avLst/>
          </a:prstGeom>
          <a:solidFill>
            <a:schemeClr val="tx1">
              <a:lumMod val="50000"/>
              <a:lumOff val="50000"/>
            </a:schemeClr>
          </a:solidFill>
        </p:spPr>
        <p:txBody>
          <a:bodyPr wrap="square" lIns="121725" tIns="60862" rIns="121725" bIns="60862">
            <a:spAutoFit/>
          </a:bodyPr>
          <a:lstStyle/>
          <a:p>
            <a:pPr algn="ctr"/>
            <a:r>
              <a:rPr lang="en-US" sz="4400" b="1" smtClean="0">
                <a:solidFill>
                  <a:schemeClr val="bg1"/>
                </a:solidFill>
                <a:latin typeface="Arial-Rounded" pitchFamily="34" charset="0"/>
                <a:ea typeface="Arial-Rounded" pitchFamily="34" charset="0"/>
                <a:cs typeface="Arial-Rounded" pitchFamily="34" charset="0"/>
              </a:rPr>
              <a:t>Những từ ngữ nào nói về tình cảm bạn bè?</a:t>
            </a:r>
            <a:endParaRPr lang="en-US" sz="4400" b="1" dirty="0">
              <a:solidFill>
                <a:schemeClr val="bg1"/>
              </a:solidFill>
              <a:latin typeface="Arial-Rounded" pitchFamily="34" charset="0"/>
              <a:ea typeface="Arial-Rounded" pitchFamily="34" charset="0"/>
              <a:cs typeface="Arial-Rounded" pitchFamily="34" charset="0"/>
            </a:endParaRPr>
          </a:p>
        </p:txBody>
      </p:sp>
      <p:pic>
        <p:nvPicPr>
          <p:cNvPr id="3074" name="chuột"/>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219219" y="1736917"/>
            <a:ext cx="1766159" cy="13761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sóc"/>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7949" l="9653" r="96139">
                        <a14:foregroundMark x1="75290" y1="25641" x2="54826" y2="40000"/>
                        <a14:foregroundMark x1="70270" y1="6667" x2="67568" y2="18974"/>
                        <a14:foregroundMark x1="58301" y1="9744" x2="58301" y2="29744"/>
                        <a14:foregroundMark x1="75290" y1="6667" x2="75290" y2="4103"/>
                        <a14:foregroundMark x1="62548" y1="70256" x2="53282" y2="91282"/>
                      </a14:backgroundRemoval>
                    </a14:imgEffect>
                  </a14:imgLayer>
                </a14:imgProps>
              </a:ext>
              <a:ext uri="{28A0092B-C50C-407E-A947-70E740481C1C}">
                <a14:useLocalDpi xmlns:a14="http://schemas.microsoft.com/office/drawing/2010/main" val="0"/>
              </a:ext>
            </a:extLst>
          </a:blip>
          <a:stretch>
            <a:fillRect/>
          </a:stretch>
        </p:blipFill>
        <p:spPr bwMode="auto">
          <a:xfrm>
            <a:off x="1219219" y="5129939"/>
            <a:ext cx="1786215" cy="13448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7343" y="2140442"/>
            <a:ext cx="643098" cy="588085"/>
          </a:xfrm>
          <a:prstGeom prst="rect">
            <a:avLst/>
          </a:prstGeom>
          <a:solidFill>
            <a:schemeClr val="tx1">
              <a:lumMod val="50000"/>
              <a:lumOff val="50000"/>
            </a:schemeClr>
          </a:solidFill>
        </p:spPr>
      </p:pic>
      <p:pic>
        <p:nvPicPr>
          <p:cNvPr id="4098" name="sư tủ"/>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313795" y="3329655"/>
            <a:ext cx="1577005" cy="170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3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0.70"/>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3076"/>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withEffect">
                                  <p:stCondLst>
                                    <p:cond delay="0"/>
                                  </p:stCondLst>
                                  <p:childTnLst>
                                    <p:animClr clrSpc="rgb" dir="cw">
                                      <p:cBhvr>
                                        <p:cTn id="33" dur="250" fill="hold"/>
                                        <p:tgtEl>
                                          <p:spTgt spid="2"/>
                                        </p:tgtEl>
                                        <p:attrNameLst>
                                          <p:attrName>fillcolor</p:attrName>
                                        </p:attrNameLst>
                                      </p:cBhvr>
                                      <p:to>
                                        <a:schemeClr val="bg2"/>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par>
                                <p:cTn id="36" presetID="1" presetClass="emph" presetSubtype="2" fill="hold" nodeType="withEffect">
                                  <p:stCondLst>
                                    <p:cond delay="500"/>
                                  </p:stCondLst>
                                  <p:childTnLst>
                                    <p:animClr clrSpc="rgb" dir="cw">
                                      <p:cBhvr>
                                        <p:cTn id="37" dur="250" fill="hold"/>
                                        <p:tgtEl>
                                          <p:spTgt spid="2"/>
                                        </p:tgtEl>
                                        <p:attrNameLst>
                                          <p:attrName>fillcolor</p:attrName>
                                        </p:attrNameLst>
                                      </p:cBhvr>
                                      <p:to>
                                        <a:srgbClr val="FFC000"/>
                                      </p:to>
                                    </p:animClr>
                                    <p:set>
                                      <p:cBhvr>
                                        <p:cTn id="38" dur="250" fill="hold"/>
                                        <p:tgtEl>
                                          <p:spTgt spid="2"/>
                                        </p:tgtEl>
                                        <p:attrNameLst>
                                          <p:attrName>fill.type</p:attrName>
                                        </p:attrNameLst>
                                      </p:cBhvr>
                                      <p:to>
                                        <p:strVal val="solid"/>
                                      </p:to>
                                    </p:set>
                                    <p:set>
                                      <p:cBhvr>
                                        <p:cTn id="39" dur="250" fill="hold"/>
                                        <p:tgtEl>
                                          <p:spTgt spid="2"/>
                                        </p:tgtEl>
                                        <p:attrNameLst>
                                          <p:attrName>fill.on</p:attrName>
                                        </p:attrNameLst>
                                      </p:cBhvr>
                                      <p:to>
                                        <p:strVal val="true"/>
                                      </p:to>
                                    </p:set>
                                  </p:childTnLst>
                                </p:cTn>
                              </p:par>
                              <p:par>
                                <p:cTn id="40" presetID="23" presetClass="entr" presetSubtype="32" fill="hold" nodeType="withEffect">
                                  <p:stCondLst>
                                    <p:cond delay="500"/>
                                  </p:stCondLst>
                                  <p:childTnLst>
                                    <p:set>
                                      <p:cBhvr>
                                        <p:cTn id="41" dur="1" fill="hold">
                                          <p:stCondLst>
                                            <p:cond delay="0"/>
                                          </p:stCondLst>
                                        </p:cTn>
                                        <p:tgtEl>
                                          <p:spTgt spid="4"/>
                                        </p:tgtEl>
                                        <p:attrNameLst>
                                          <p:attrName>style.visibility</p:attrName>
                                        </p:attrNameLst>
                                      </p:cBhvr>
                                      <p:to>
                                        <p:strVal val="visible"/>
                                      </p:to>
                                    </p:set>
                                    <p:anim calcmode="lin" valueType="num">
                                      <p:cBhvr>
                                        <p:cTn id="42" dur="250" fill="hold"/>
                                        <p:tgtEl>
                                          <p:spTgt spid="4"/>
                                        </p:tgtEl>
                                        <p:attrNameLst>
                                          <p:attrName>ppt_w</p:attrName>
                                        </p:attrNameLst>
                                      </p:cBhvr>
                                      <p:tavLst>
                                        <p:tav tm="0">
                                          <p:val>
                                            <p:strVal val="4*#ppt_w"/>
                                          </p:val>
                                        </p:tav>
                                        <p:tav tm="100000">
                                          <p:val>
                                            <p:strVal val="#ppt_w"/>
                                          </p:val>
                                        </p:tav>
                                      </p:tavLst>
                                    </p:anim>
                                    <p:anim calcmode="lin" valueType="num">
                                      <p:cBhvr>
                                        <p:cTn id="43"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076"/>
                  </p:tgtEl>
                </p:cond>
              </p:nextCondLst>
            </p:seq>
            <p:seq concurrent="1" nextAc="seek">
              <p:cTn id="44" restart="whenNotActive" fill="hold" evtFilter="cancelBubble" nodeType="interactiveSeq">
                <p:stCondLst>
                  <p:cond evt="onClick" delay="0">
                    <p:tgtEl>
                      <p:spTgt spid="409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1" presetClass="emph" presetSubtype="2" fill="hold" nodeType="withEffect">
                                  <p:stCondLst>
                                    <p:cond delay="500"/>
                                  </p:stCondLst>
                                  <p:childTnLst>
                                    <p:animClr clrSpc="rgb" dir="cw">
                                      <p:cBhvr>
                                        <p:cTn id="52" dur="250" fill="hold"/>
                                        <p:tgtEl>
                                          <p:spTgt spid="3"/>
                                        </p:tgtEl>
                                        <p:attrNameLst>
                                          <p:attrName>fillcolor</p:attrName>
                                        </p:attrNameLst>
                                      </p:cBhvr>
                                      <p:to>
                                        <a:schemeClr val="accent1"/>
                                      </p:to>
                                    </p:animClr>
                                    <p:set>
                                      <p:cBhvr>
                                        <p:cTn id="53" dur="250" fill="hold"/>
                                        <p:tgtEl>
                                          <p:spTgt spid="3"/>
                                        </p:tgtEl>
                                        <p:attrNameLst>
                                          <p:attrName>fill.type</p:attrName>
                                        </p:attrNameLst>
                                      </p:cBhvr>
                                      <p:to>
                                        <p:strVal val="solid"/>
                                      </p:to>
                                    </p:set>
                                    <p:set>
                                      <p:cBhvr>
                                        <p:cTn id="54" dur="250" fill="hold"/>
                                        <p:tgtEl>
                                          <p:spTgt spid="3"/>
                                        </p:tgtEl>
                                        <p:attrNameLst>
                                          <p:attrName>fill.on</p:attrName>
                                        </p:attrNameLst>
                                      </p:cBhvr>
                                      <p:to>
                                        <p:strVal val="true"/>
                                      </p:to>
                                    </p:set>
                                  </p:childTnLst>
                                </p:cTn>
                              </p:par>
                              <p:par>
                                <p:cTn id="55" presetID="23" presetClass="entr" presetSubtype="32" fill="hold" nodeType="withEffect">
                                  <p:stCondLst>
                                    <p:cond delay="500"/>
                                  </p:stCondLst>
                                  <p:childTnLst>
                                    <p:set>
                                      <p:cBhvr>
                                        <p:cTn id="56" dur="1" fill="hold">
                                          <p:stCondLst>
                                            <p:cond delay="0"/>
                                          </p:stCondLst>
                                        </p:cTn>
                                        <p:tgtEl>
                                          <p:spTgt spid="5"/>
                                        </p:tgtEl>
                                        <p:attrNameLst>
                                          <p:attrName>style.visibility</p:attrName>
                                        </p:attrNameLst>
                                      </p:cBhvr>
                                      <p:to>
                                        <p:strVal val="visible"/>
                                      </p:to>
                                    </p:set>
                                    <p:anim calcmode="lin" valueType="num">
                                      <p:cBhvr>
                                        <p:cTn id="57" dur="250" fill="hold"/>
                                        <p:tgtEl>
                                          <p:spTgt spid="5"/>
                                        </p:tgtEl>
                                        <p:attrNameLst>
                                          <p:attrName>ppt_w</p:attrName>
                                        </p:attrNameLst>
                                      </p:cBhvr>
                                      <p:tavLst>
                                        <p:tav tm="0">
                                          <p:val>
                                            <p:strVal val="4*#ppt_w"/>
                                          </p:val>
                                        </p:tav>
                                        <p:tav tm="100000">
                                          <p:val>
                                            <p:strVal val="#ppt_w"/>
                                          </p:val>
                                        </p:tav>
                                      </p:tavLst>
                                    </p:anim>
                                    <p:anim calcmode="lin" valueType="num">
                                      <p:cBhvr>
                                        <p:cTn id="58"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098"/>
                  </p:tgtEl>
                </p:cond>
              </p:nextCondLst>
            </p:seq>
            <p:seq concurrent="1" nextAc="seek">
              <p:cTn id="59" restart="whenNotActive" fill="hold" evtFilter="cancelBubble" nodeType="interactiveSeq">
                <p:stCondLst>
                  <p:cond evt="onClick" delay="0">
                    <p:tgtEl>
                      <p:spTgt spid="3074"/>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withEffect">
                                  <p:stCondLst>
                                    <p:cond delay="0"/>
                                  </p:stCondLst>
                                  <p:childTnLst>
                                    <p:animClr clrSpc="rgb" dir="cw">
                                      <p:cBhvr>
                                        <p:cTn id="63" dur="250" fill="hold"/>
                                        <p:tgtEl>
                                          <p:spTgt spid="12"/>
                                        </p:tgtEl>
                                        <p:attrNameLst>
                                          <p:attrName>fillcolor</p:attrName>
                                        </p:attrNameLst>
                                      </p:cBhvr>
                                      <p:to>
                                        <a:schemeClr val="accent1"/>
                                      </p:to>
                                    </p:animClr>
                                    <p:set>
                                      <p:cBhvr>
                                        <p:cTn id="64" dur="250" fill="hold"/>
                                        <p:tgtEl>
                                          <p:spTgt spid="12"/>
                                        </p:tgtEl>
                                        <p:attrNameLst>
                                          <p:attrName>fill.type</p:attrName>
                                        </p:attrNameLst>
                                      </p:cBhvr>
                                      <p:to>
                                        <p:strVal val="solid"/>
                                      </p:to>
                                    </p:set>
                                    <p:set>
                                      <p:cBhvr>
                                        <p:cTn id="65" dur="250" fill="hold"/>
                                        <p:tgtEl>
                                          <p:spTgt spid="1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1" presetClass="emph" presetSubtype="2" fill="hold" nodeType="withEffect">
                                  <p:stCondLst>
                                    <p:cond delay="500"/>
                                  </p:stCondLst>
                                  <p:childTnLst>
                                    <p:animClr clrSpc="rgb" dir="cw">
                                      <p:cBhvr>
                                        <p:cTn id="67" dur="250" fill="hold"/>
                                        <p:tgtEl>
                                          <p:spTgt spid="12"/>
                                        </p:tgtEl>
                                        <p:attrNameLst>
                                          <p:attrName>fillcolor</p:attrName>
                                        </p:attrNameLst>
                                      </p:cBhvr>
                                      <p:to>
                                        <a:srgbClr val="FF9933"/>
                                      </p:to>
                                    </p:animClr>
                                    <p:set>
                                      <p:cBhvr>
                                        <p:cTn id="68" dur="250" fill="hold"/>
                                        <p:tgtEl>
                                          <p:spTgt spid="12"/>
                                        </p:tgtEl>
                                        <p:attrNameLst>
                                          <p:attrName>fill.type</p:attrName>
                                        </p:attrNameLst>
                                      </p:cBhvr>
                                      <p:to>
                                        <p:strVal val="solid"/>
                                      </p:to>
                                    </p:set>
                                    <p:set>
                                      <p:cBhvr>
                                        <p:cTn id="69" dur="250" fill="hold"/>
                                        <p:tgtEl>
                                          <p:spTgt spid="12"/>
                                        </p:tgtEl>
                                        <p:attrNameLst>
                                          <p:attrName>fill.on</p:attrName>
                                        </p:attrNameLst>
                                      </p:cBhvr>
                                      <p:to>
                                        <p:strVal val="true"/>
                                      </p:to>
                                    </p:set>
                                  </p:childTnLst>
                                </p:cTn>
                              </p:par>
                              <p:par>
                                <p:cTn id="70" presetID="23" presetClass="entr" presetSubtype="32" fill="hold" nodeType="withEffect">
                                  <p:stCondLst>
                                    <p:cond delay="500"/>
                                  </p:stCondLst>
                                  <p:childTnLst>
                                    <p:set>
                                      <p:cBhvr>
                                        <p:cTn id="71" dur="1" fill="hold">
                                          <p:stCondLst>
                                            <p:cond delay="0"/>
                                          </p:stCondLst>
                                        </p:cTn>
                                        <p:tgtEl>
                                          <p:spTgt spid="14"/>
                                        </p:tgtEl>
                                        <p:attrNameLst>
                                          <p:attrName>style.visibility</p:attrName>
                                        </p:attrNameLst>
                                      </p:cBhvr>
                                      <p:to>
                                        <p:strVal val="visible"/>
                                      </p:to>
                                    </p:set>
                                    <p:anim calcmode="lin" valueType="num">
                                      <p:cBhvr>
                                        <p:cTn id="72" dur="250" fill="hold"/>
                                        <p:tgtEl>
                                          <p:spTgt spid="14"/>
                                        </p:tgtEl>
                                        <p:attrNameLst>
                                          <p:attrName>ppt_w</p:attrName>
                                        </p:attrNameLst>
                                      </p:cBhvr>
                                      <p:tavLst>
                                        <p:tav tm="0">
                                          <p:val>
                                            <p:strVal val="4*#ppt_w"/>
                                          </p:val>
                                        </p:tav>
                                        <p:tav tm="100000">
                                          <p:val>
                                            <p:strVal val="#ppt_w"/>
                                          </p:val>
                                        </p:tav>
                                      </p:tavLst>
                                    </p:anim>
                                    <p:anim calcmode="lin" valueType="num">
                                      <p:cBhvr>
                                        <p:cTn id="7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074"/>
                  </p:tgtEl>
                </p:cond>
              </p:nextCondLst>
            </p:seq>
          </p:childTnLst>
        </p:cTn>
      </p:par>
    </p:tnLst>
    <p:bldLst>
      <p:bldP spid="12" grpId="0" animBg="1"/>
      <p:bldP spid="2" grpId="0" animBg="1"/>
      <p:bldP spid="3"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Rounded" pitchFamily="34" charset="0"/>
                <a:ea typeface="Arial-Rounded" pitchFamily="34" charset="0"/>
                <a:cs typeface="Arial-Rounded" pitchFamily="34" charset="0"/>
              </a:rPr>
              <a:t>Dặn dò</a:t>
            </a:r>
            <a:endParaRPr lang="en-US" sz="60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64376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533400"/>
            <a:ext cx="2114550" cy="2025556"/>
          </a:xfrm>
          <a:prstGeom prst="rect">
            <a:avLst/>
          </a:prstGeom>
        </p:spPr>
      </p:pic>
      <p:sp>
        <p:nvSpPr>
          <p:cNvPr id="3" name="TextBox 2"/>
          <p:cNvSpPr txBox="1"/>
          <p:nvPr/>
        </p:nvSpPr>
        <p:spPr>
          <a:xfrm>
            <a:off x="1432719" y="34290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249443"/>
            <a:ext cx="5105400" cy="1323439"/>
          </a:xfrm>
          <a:prstGeom prst="rect">
            <a:avLst/>
          </a:prstGeom>
          <a:noFill/>
        </p:spPr>
        <p:txBody>
          <a:bodyPr wrap="square" rtlCol="0">
            <a:spAutoFit/>
          </a:bodyPr>
          <a:lstStyle/>
          <a:p>
            <a:r>
              <a:rPr lang="en-US" sz="2000" smtClean="0">
                <a:solidFill>
                  <a:srgbClr val="0070C0"/>
                </a:solidFill>
                <a:latin typeface="Arial" pitchFamily="34" charset="0"/>
                <a:cs typeface="Arial" pitchFamily="34" charset="0"/>
              </a:rPr>
              <a:t>Người soạn	: Phan Thị Linh</a:t>
            </a:r>
          </a:p>
          <a:p>
            <a:r>
              <a:rPr lang="en-US" sz="2000" smtClean="0">
                <a:solidFill>
                  <a:srgbClr val="0070C0"/>
                </a:solidFill>
                <a:latin typeface="Arial" pitchFamily="34" charset="0"/>
                <a:cs typeface="Arial" pitchFamily="34" charset="0"/>
              </a:rPr>
              <a:t>Năm sinh		: 1990</a:t>
            </a:r>
          </a:p>
          <a:p>
            <a:r>
              <a:rPr lang="en-US" sz="2000" smtClean="0">
                <a:solidFill>
                  <a:srgbClr val="0070C0"/>
                </a:solidFill>
                <a:latin typeface="Arial" pitchFamily="34" charset="0"/>
                <a:cs typeface="Arial" pitchFamily="34" charset="0"/>
              </a:rPr>
              <a:t>Đơn vị công tác	: </a:t>
            </a:r>
          </a:p>
          <a:p>
            <a:r>
              <a:rPr lang="en-US" sz="2000" smtClean="0">
                <a:solidFill>
                  <a:srgbClr val="0070C0"/>
                </a:solidFill>
                <a:latin typeface="Arial" pitchFamily="34" charset="0"/>
                <a:cs typeface="Arial" pitchFamily="34" charset="0"/>
              </a:rPr>
              <a:t>LH		: 0916.604.268</a:t>
            </a:r>
            <a:endParaRPr lang="en-US" sz="20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560766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Oval 19"/>
          <p:cNvSpPr/>
          <p:nvPr/>
        </p:nvSpPr>
        <p:spPr>
          <a:xfrm>
            <a:off x="77359" y="1580892"/>
            <a:ext cx="3314171" cy="13809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69171309"/>
              </p:ext>
            </p:extLst>
          </p:nvPr>
        </p:nvGraphicFramePr>
        <p:xfrm>
          <a:off x="2423319" y="1792069"/>
          <a:ext cx="7315200" cy="274320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tblGrid>
              <a:tr h="914400">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r h="914400">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r h="914400">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endParaRPr lang="en-US" sz="3200">
                        <a:solidFill>
                          <a:srgbClr val="FF0000"/>
                        </a:solidFill>
                        <a:latin typeface="Arial-Rounded" pitchFamily="34" charset="0"/>
                        <a:ea typeface="Arial-Rounded" pitchFamily="34" charset="0"/>
                        <a:cs typeface="Arial-Rounded"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r>
            </a:tbl>
          </a:graphicData>
        </a:graphic>
      </p:graphicFrame>
      <p:sp>
        <p:nvSpPr>
          <p:cNvPr id="5" name="TextBox 4"/>
          <p:cNvSpPr txBox="1"/>
          <p:nvPr/>
        </p:nvSpPr>
        <p:spPr>
          <a:xfrm>
            <a:off x="5166519" y="1868269"/>
            <a:ext cx="914400" cy="769441"/>
          </a:xfrm>
          <a:prstGeom prst="rect">
            <a:avLst/>
          </a:prstGeom>
          <a:noFill/>
        </p:spPr>
        <p:txBody>
          <a:bodyPr wrap="square" rtlCol="0">
            <a:spAutoFit/>
          </a:bodyPr>
          <a:lstStyle/>
          <a:p>
            <a:pPr algn="ctr"/>
            <a:r>
              <a:rPr lang="en-US" sz="4400" smtClean="0">
                <a:solidFill>
                  <a:srgbClr val="0070C0"/>
                </a:solidFill>
                <a:latin typeface="Arial-Rounded" pitchFamily="34" charset="0"/>
                <a:ea typeface="Arial-Rounded" pitchFamily="34" charset="0"/>
                <a:cs typeface="Arial-Rounded" pitchFamily="34" charset="0"/>
              </a:rPr>
              <a:t>B</a:t>
            </a:r>
            <a:endParaRPr lang="en-US" sz="44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5166519" y="2790110"/>
            <a:ext cx="914400" cy="769441"/>
          </a:xfrm>
          <a:prstGeom prst="rect">
            <a:avLst/>
          </a:prstGeom>
          <a:noFill/>
        </p:spPr>
        <p:txBody>
          <a:bodyPr wrap="square" rtlCol="0">
            <a:spAutoFit/>
          </a:bodyPr>
          <a:lstStyle/>
          <a:p>
            <a:pPr algn="ctr"/>
            <a:r>
              <a:rPr lang="en-US" sz="4400" smtClean="0">
                <a:solidFill>
                  <a:srgbClr val="0070C0"/>
                </a:solidFill>
                <a:latin typeface="Arial-Rounded" pitchFamily="34" charset="0"/>
                <a:ea typeface="Arial-Rounded" pitchFamily="34" charset="0"/>
                <a:cs typeface="Arial-Rounded" pitchFamily="34" charset="0"/>
              </a:rPr>
              <a:t>Ạ</a:t>
            </a:r>
            <a:endParaRPr lang="en-US" sz="4400">
              <a:solidFill>
                <a:srgbClr val="0070C0"/>
              </a:solidFill>
              <a:latin typeface="Arial-Rounded" pitchFamily="34" charset="0"/>
              <a:ea typeface="Arial-Rounded" pitchFamily="34" charset="0"/>
              <a:cs typeface="Arial-Rounded" pitchFamily="34" charset="0"/>
            </a:endParaRPr>
          </a:p>
        </p:txBody>
      </p:sp>
      <p:sp>
        <p:nvSpPr>
          <p:cNvPr id="8" name="TextBox 7"/>
          <p:cNvSpPr txBox="1"/>
          <p:nvPr/>
        </p:nvSpPr>
        <p:spPr>
          <a:xfrm>
            <a:off x="5166519" y="3711951"/>
            <a:ext cx="914400" cy="769441"/>
          </a:xfrm>
          <a:prstGeom prst="rect">
            <a:avLst/>
          </a:prstGeom>
          <a:noFill/>
        </p:spPr>
        <p:txBody>
          <a:bodyPr wrap="square" rtlCol="0">
            <a:spAutoFit/>
          </a:bodyPr>
          <a:lstStyle/>
          <a:p>
            <a:pPr algn="ctr"/>
            <a:r>
              <a:rPr lang="en-US" sz="4400">
                <a:solidFill>
                  <a:srgbClr val="0070C0"/>
                </a:solidFill>
                <a:latin typeface="Arial-Rounded" pitchFamily="34" charset="0"/>
                <a:ea typeface="Arial-Rounded" pitchFamily="34" charset="0"/>
                <a:cs typeface="Arial-Rounded" pitchFamily="34" charset="0"/>
              </a:rPr>
              <a:t>N</a:t>
            </a:r>
          </a:p>
        </p:txBody>
      </p:sp>
      <p:sp>
        <p:nvSpPr>
          <p:cNvPr id="9" name="TextBox 8"/>
          <p:cNvSpPr txBox="1"/>
          <p:nvPr/>
        </p:nvSpPr>
        <p:spPr>
          <a:xfrm>
            <a:off x="4252119" y="2790110"/>
            <a:ext cx="914400" cy="769441"/>
          </a:xfrm>
          <a:prstGeom prst="rect">
            <a:avLst/>
          </a:prstGeom>
          <a:noFill/>
        </p:spPr>
        <p:txBody>
          <a:bodyPr wrap="square" rtlCol="0">
            <a:spAutoFit/>
          </a:bodyPr>
          <a:lstStyle/>
          <a:p>
            <a:pPr algn="ctr"/>
            <a:r>
              <a:rPr lang="en-US" sz="4400">
                <a:solidFill>
                  <a:srgbClr val="FF0000"/>
                </a:solidFill>
                <a:latin typeface="Arial-Rounded" pitchFamily="34" charset="0"/>
                <a:ea typeface="Arial-Rounded" pitchFamily="34" charset="0"/>
                <a:cs typeface="Arial-Rounded" pitchFamily="34" charset="0"/>
              </a:rPr>
              <a:t>H</a:t>
            </a:r>
          </a:p>
        </p:txBody>
      </p:sp>
      <p:sp>
        <p:nvSpPr>
          <p:cNvPr id="10" name="TextBox 9"/>
          <p:cNvSpPr txBox="1"/>
          <p:nvPr/>
        </p:nvSpPr>
        <p:spPr>
          <a:xfrm>
            <a:off x="6075831" y="2790109"/>
            <a:ext cx="914400" cy="769441"/>
          </a:xfrm>
          <a:prstGeom prst="rect">
            <a:avLst/>
          </a:prstGeom>
          <a:noFill/>
        </p:spPr>
        <p:txBody>
          <a:bodyPr wrap="square" rtlCol="0">
            <a:spAutoFit/>
          </a:bodyPr>
          <a:lstStyle/>
          <a:p>
            <a:pPr algn="ctr"/>
            <a:r>
              <a:rPr lang="en-US" sz="4400">
                <a:solidFill>
                  <a:srgbClr val="FF0000"/>
                </a:solidFill>
                <a:latin typeface="Arial-Rounded" pitchFamily="34" charset="0"/>
                <a:ea typeface="Arial-Rounded" pitchFamily="34" charset="0"/>
                <a:cs typeface="Arial-Rounded" pitchFamily="34" charset="0"/>
              </a:rPr>
              <a:t>N</a:t>
            </a:r>
          </a:p>
        </p:txBody>
      </p:sp>
      <p:sp>
        <p:nvSpPr>
          <p:cNvPr id="11" name="TextBox 10"/>
          <p:cNvSpPr txBox="1"/>
          <p:nvPr/>
        </p:nvSpPr>
        <p:spPr>
          <a:xfrm>
            <a:off x="7899543" y="2790108"/>
            <a:ext cx="914400" cy="769441"/>
          </a:xfrm>
          <a:prstGeom prst="rect">
            <a:avLst/>
          </a:prstGeom>
          <a:noFill/>
        </p:spPr>
        <p:txBody>
          <a:bodyPr wrap="square" rtlCol="0">
            <a:spAutoFit/>
          </a:bodyPr>
          <a:lstStyle/>
          <a:p>
            <a:pPr algn="ctr"/>
            <a:r>
              <a:rPr lang="en-US" sz="4400">
                <a:solidFill>
                  <a:srgbClr val="FF0000"/>
                </a:solidFill>
                <a:latin typeface="Arial-Rounded" pitchFamily="34" charset="0"/>
                <a:ea typeface="Arial-Rounded" pitchFamily="34" charset="0"/>
                <a:cs typeface="Arial-Rounded" pitchFamily="34" charset="0"/>
              </a:rPr>
              <a:t>Á</a:t>
            </a:r>
          </a:p>
        </p:txBody>
      </p:sp>
      <p:sp>
        <p:nvSpPr>
          <p:cNvPr id="12" name="TextBox 11"/>
          <p:cNvSpPr txBox="1"/>
          <p:nvPr/>
        </p:nvSpPr>
        <p:spPr>
          <a:xfrm>
            <a:off x="7020120" y="2790106"/>
            <a:ext cx="914400" cy="769441"/>
          </a:xfrm>
          <a:prstGeom prst="rect">
            <a:avLst/>
          </a:prstGeom>
          <a:noFill/>
        </p:spPr>
        <p:txBody>
          <a:bodyPr wrap="square" rtlCol="0">
            <a:spAutoFit/>
          </a:bodyPr>
          <a:lstStyle/>
          <a:p>
            <a:pPr algn="ctr"/>
            <a:r>
              <a:rPr lang="en-US" sz="4400">
                <a:solidFill>
                  <a:srgbClr val="FF0000"/>
                </a:solidFill>
                <a:latin typeface="Arial-Rounded" pitchFamily="34" charset="0"/>
                <a:ea typeface="Arial-Rounded" pitchFamily="34" charset="0"/>
                <a:cs typeface="Arial-Rounded" pitchFamily="34" charset="0"/>
              </a:rPr>
              <a:t>H</a:t>
            </a:r>
          </a:p>
        </p:txBody>
      </p:sp>
      <p:sp>
        <p:nvSpPr>
          <p:cNvPr id="13" name="TextBox 12"/>
          <p:cNvSpPr txBox="1"/>
          <p:nvPr/>
        </p:nvSpPr>
        <p:spPr>
          <a:xfrm>
            <a:off x="8813943" y="2790110"/>
            <a:ext cx="914400" cy="769441"/>
          </a:xfrm>
          <a:prstGeom prst="rect">
            <a:avLst/>
          </a:prstGeom>
          <a:noFill/>
        </p:spPr>
        <p:txBody>
          <a:bodyPr wrap="square" rtlCol="0">
            <a:spAutoFit/>
          </a:bodyPr>
          <a:lstStyle/>
          <a:p>
            <a:pPr algn="ctr"/>
            <a:r>
              <a:rPr lang="en-US" sz="4400" smtClean="0">
                <a:solidFill>
                  <a:srgbClr val="FF0000"/>
                </a:solidFill>
                <a:latin typeface="Arial-Rounded" pitchFamily="34" charset="0"/>
                <a:ea typeface="Arial-Rounded" pitchFamily="34" charset="0"/>
                <a:cs typeface="Arial-Rounded" pitchFamily="34" charset="0"/>
              </a:rPr>
              <a:t>N</a:t>
            </a:r>
            <a:endParaRPr lang="en-US" sz="4400">
              <a:solidFill>
                <a:srgbClr val="FF0000"/>
              </a:solidFill>
              <a:latin typeface="Arial-Rounded" pitchFamily="34" charset="0"/>
              <a:ea typeface="Arial-Rounded" pitchFamily="34" charset="0"/>
              <a:cs typeface="Arial-Rounded" pitchFamily="34" charset="0"/>
            </a:endParaRPr>
          </a:p>
        </p:txBody>
      </p:sp>
      <p:sp>
        <p:nvSpPr>
          <p:cNvPr id="15" name="TextBox 14"/>
          <p:cNvSpPr txBox="1"/>
          <p:nvPr/>
        </p:nvSpPr>
        <p:spPr>
          <a:xfrm>
            <a:off x="6082078" y="1868271"/>
            <a:ext cx="914400" cy="769441"/>
          </a:xfrm>
          <a:prstGeom prst="rect">
            <a:avLst/>
          </a:prstGeom>
          <a:noFill/>
        </p:spPr>
        <p:txBody>
          <a:bodyPr wrap="square" rtlCol="0">
            <a:spAutoFit/>
          </a:bodyPr>
          <a:lstStyle/>
          <a:p>
            <a:pPr algn="ctr"/>
            <a:r>
              <a:rPr lang="en-US" sz="4400">
                <a:solidFill>
                  <a:srgbClr val="FF0000"/>
                </a:solidFill>
                <a:latin typeface="Arial-Rounded" pitchFamily="34" charset="0"/>
                <a:ea typeface="Arial-Rounded" pitchFamily="34" charset="0"/>
                <a:cs typeface="Arial-Rounded" pitchFamily="34" charset="0"/>
              </a:rPr>
              <a:t>Ê</a:t>
            </a:r>
          </a:p>
        </p:txBody>
      </p:sp>
      <p:sp>
        <p:nvSpPr>
          <p:cNvPr id="17" name="TextBox 16"/>
          <p:cNvSpPr txBox="1"/>
          <p:nvPr/>
        </p:nvSpPr>
        <p:spPr>
          <a:xfrm>
            <a:off x="3306489" y="3711948"/>
            <a:ext cx="914400" cy="769441"/>
          </a:xfrm>
          <a:prstGeom prst="rect">
            <a:avLst/>
          </a:prstGeom>
          <a:noFill/>
        </p:spPr>
        <p:txBody>
          <a:bodyPr wrap="square" rtlCol="0">
            <a:spAutoFit/>
          </a:bodyPr>
          <a:lstStyle/>
          <a:p>
            <a:pPr algn="ctr"/>
            <a:r>
              <a:rPr lang="en-US" sz="4400" smtClean="0">
                <a:solidFill>
                  <a:srgbClr val="FF0000"/>
                </a:solidFill>
                <a:latin typeface="Arial-Rounded" pitchFamily="34" charset="0"/>
                <a:ea typeface="Arial-Rounded" pitchFamily="34" charset="0"/>
                <a:cs typeface="Arial-Rounded" pitchFamily="34" charset="0"/>
              </a:rPr>
              <a:t>R</a:t>
            </a:r>
            <a:endParaRPr lang="en-US" sz="4400">
              <a:solidFill>
                <a:srgbClr val="FF0000"/>
              </a:solidFill>
              <a:latin typeface="Arial-Rounded" pitchFamily="34" charset="0"/>
              <a:ea typeface="Arial-Rounded" pitchFamily="34" charset="0"/>
              <a:cs typeface="Arial-Rounded" pitchFamily="34" charset="0"/>
            </a:endParaRPr>
          </a:p>
        </p:txBody>
      </p:sp>
      <p:sp>
        <p:nvSpPr>
          <p:cNvPr id="18" name="TextBox 17"/>
          <p:cNvSpPr txBox="1"/>
          <p:nvPr/>
        </p:nvSpPr>
        <p:spPr>
          <a:xfrm>
            <a:off x="6080919" y="3711944"/>
            <a:ext cx="914400" cy="769441"/>
          </a:xfrm>
          <a:prstGeom prst="rect">
            <a:avLst/>
          </a:prstGeom>
          <a:noFill/>
        </p:spPr>
        <p:txBody>
          <a:bodyPr wrap="square" rtlCol="0">
            <a:spAutoFit/>
          </a:bodyPr>
          <a:lstStyle/>
          <a:p>
            <a:pPr algn="ctr"/>
            <a:r>
              <a:rPr lang="en-US" sz="4400" smtClean="0">
                <a:solidFill>
                  <a:srgbClr val="FF0000"/>
                </a:solidFill>
                <a:latin typeface="Arial-Rounded" pitchFamily="34" charset="0"/>
                <a:ea typeface="Arial-Rounded" pitchFamily="34" charset="0"/>
                <a:cs typeface="Arial-Rounded" pitchFamily="34" charset="0"/>
              </a:rPr>
              <a:t>G</a:t>
            </a:r>
            <a:endParaRPr lang="en-US" sz="44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4250778" y="3711945"/>
            <a:ext cx="914400" cy="769441"/>
          </a:xfrm>
          <a:prstGeom prst="rect">
            <a:avLst/>
          </a:prstGeom>
          <a:noFill/>
        </p:spPr>
        <p:txBody>
          <a:bodyPr wrap="square" rtlCol="0">
            <a:spAutoFit/>
          </a:bodyPr>
          <a:lstStyle/>
          <a:p>
            <a:pPr algn="ctr"/>
            <a:r>
              <a:rPr lang="en-US" sz="4400" smtClean="0">
                <a:solidFill>
                  <a:srgbClr val="FF0000"/>
                </a:solidFill>
                <a:latin typeface="Arial-Rounded" pitchFamily="34" charset="0"/>
                <a:ea typeface="Arial-Rounded" pitchFamily="34" charset="0"/>
                <a:cs typeface="Arial-Rounded" pitchFamily="34" charset="0"/>
              </a:rPr>
              <a:t>Ừ</a:t>
            </a:r>
            <a:endParaRPr lang="en-US" sz="4400">
              <a:solidFill>
                <a:srgbClr val="FF0000"/>
              </a:solidFill>
              <a:latin typeface="Arial-Rounded" pitchFamily="34" charset="0"/>
              <a:ea typeface="Arial-Rounded" pitchFamily="34" charset="0"/>
              <a:cs typeface="Arial-Rounded" pitchFamily="34" charset="0"/>
            </a:endParaRPr>
          </a:p>
        </p:txBody>
      </p:sp>
      <p:sp>
        <p:nvSpPr>
          <p:cNvPr id="6" name="TextBox 5"/>
          <p:cNvSpPr txBox="1"/>
          <p:nvPr/>
        </p:nvSpPr>
        <p:spPr>
          <a:xfrm>
            <a:off x="2575719" y="725269"/>
            <a:ext cx="7010400" cy="707886"/>
          </a:xfrm>
          <a:prstGeom prst="rect">
            <a:avLst/>
          </a:prstGeom>
          <a:noFill/>
        </p:spPr>
        <p:txBody>
          <a:bodyPr wrap="square" rtlCol="0">
            <a:spAutoFit/>
          </a:bodyPr>
          <a:lstStyle/>
          <a:p>
            <a:pPr algn="ctr"/>
            <a:r>
              <a:rPr lang="en-US" sz="4000" smtClean="0">
                <a:solidFill>
                  <a:srgbClr val="0070C0"/>
                </a:solidFill>
                <a:latin typeface="UTM Colossalis" pitchFamily="18" charset="0"/>
              </a:rPr>
              <a:t>GIẢI MÃ Ô CHỮ BÍ MẬT</a:t>
            </a:r>
            <a:endParaRPr lang="en-US" sz="4000">
              <a:solidFill>
                <a:srgbClr val="0070C0"/>
              </a:solidFill>
              <a:latin typeface="UTM Colossalis" pitchFamily="18" charset="0"/>
            </a:endParaRPr>
          </a:p>
        </p:txBody>
      </p:sp>
      <p:sp>
        <p:nvSpPr>
          <p:cNvPr id="21" name="TextBox 20"/>
          <p:cNvSpPr txBox="1"/>
          <p:nvPr/>
        </p:nvSpPr>
        <p:spPr>
          <a:xfrm>
            <a:off x="4072905" y="1868269"/>
            <a:ext cx="1180571" cy="646331"/>
          </a:xfrm>
          <a:prstGeom prst="rect">
            <a:avLst/>
          </a:prstGeom>
          <a:noFill/>
        </p:spPr>
        <p:txBody>
          <a:bodyPr wrap="square" rtlCol="0">
            <a:spAutoFit/>
          </a:bodyPr>
          <a:lstStyle/>
          <a:p>
            <a:pPr algn="ctr"/>
            <a:r>
              <a:rPr lang="en-US" sz="3600" smtClean="0">
                <a:latin typeface="Arial" pitchFamily="34" charset="0"/>
                <a:ea typeface="Arial-Rounded" pitchFamily="34" charset="0"/>
                <a:cs typeface="Arial" pitchFamily="34" charset="0"/>
              </a:rPr>
              <a:t>(1)</a:t>
            </a:r>
            <a:endParaRPr lang="en-US" sz="3600">
              <a:latin typeface="Arial" pitchFamily="34" charset="0"/>
              <a:ea typeface="Arial-Rounded" pitchFamily="34" charset="0"/>
              <a:cs typeface="Arial" pitchFamily="34" charset="0"/>
            </a:endParaRPr>
          </a:p>
        </p:txBody>
      </p:sp>
      <p:sp>
        <p:nvSpPr>
          <p:cNvPr id="22" name="TextBox 21"/>
          <p:cNvSpPr txBox="1"/>
          <p:nvPr/>
        </p:nvSpPr>
        <p:spPr>
          <a:xfrm>
            <a:off x="3161680" y="2782669"/>
            <a:ext cx="1180571" cy="646331"/>
          </a:xfrm>
          <a:prstGeom prst="rect">
            <a:avLst/>
          </a:prstGeom>
          <a:noFill/>
        </p:spPr>
        <p:txBody>
          <a:bodyPr wrap="square" rtlCol="0">
            <a:spAutoFit/>
          </a:bodyPr>
          <a:lstStyle/>
          <a:p>
            <a:pPr algn="ctr"/>
            <a:r>
              <a:rPr lang="en-US" sz="3600" smtClean="0">
                <a:latin typeface="Arial" pitchFamily="34" charset="0"/>
                <a:ea typeface="Arial-Rounded" pitchFamily="34" charset="0"/>
                <a:cs typeface="Arial" pitchFamily="34" charset="0"/>
              </a:rPr>
              <a:t>(2)</a:t>
            </a:r>
            <a:endParaRPr lang="en-US" sz="3600">
              <a:latin typeface="Arial" pitchFamily="34" charset="0"/>
              <a:ea typeface="Arial-Rounded" pitchFamily="34" charset="0"/>
              <a:cs typeface="Arial" pitchFamily="34" charset="0"/>
            </a:endParaRPr>
          </a:p>
        </p:txBody>
      </p:sp>
      <p:sp>
        <p:nvSpPr>
          <p:cNvPr id="23" name="TextBox 22"/>
          <p:cNvSpPr txBox="1"/>
          <p:nvPr/>
        </p:nvSpPr>
        <p:spPr>
          <a:xfrm>
            <a:off x="2270919" y="3736538"/>
            <a:ext cx="1180571" cy="646331"/>
          </a:xfrm>
          <a:prstGeom prst="rect">
            <a:avLst/>
          </a:prstGeom>
          <a:noFill/>
        </p:spPr>
        <p:txBody>
          <a:bodyPr wrap="square" rtlCol="0">
            <a:spAutoFit/>
          </a:bodyPr>
          <a:lstStyle/>
          <a:p>
            <a:pPr algn="ctr"/>
            <a:r>
              <a:rPr lang="en-US" sz="3600" smtClean="0">
                <a:latin typeface="Arial" pitchFamily="34" charset="0"/>
                <a:ea typeface="Arial-Rounded" pitchFamily="34" charset="0"/>
                <a:cs typeface="Arial" pitchFamily="34" charset="0"/>
              </a:rPr>
              <a:t>(3)</a:t>
            </a:r>
            <a:endParaRPr lang="en-US" sz="3600">
              <a:latin typeface="Arial" pitchFamily="34" charset="0"/>
              <a:ea typeface="Arial-Rounded" pitchFamily="34" charset="0"/>
              <a:cs typeface="Arial" pitchFamily="34" charset="0"/>
            </a:endParaRPr>
          </a:p>
        </p:txBody>
      </p:sp>
      <p:sp>
        <p:nvSpPr>
          <p:cNvPr id="24" name="TextBox 23"/>
          <p:cNvSpPr txBox="1"/>
          <p:nvPr/>
        </p:nvSpPr>
        <p:spPr>
          <a:xfrm>
            <a:off x="2042319" y="5262054"/>
            <a:ext cx="8450796" cy="646331"/>
          </a:xfrm>
          <a:prstGeom prst="rect">
            <a:avLst/>
          </a:prstGeom>
          <a:solidFill>
            <a:srgbClr val="FFD85D"/>
          </a:solidFill>
        </p:spPr>
        <p:txBody>
          <a:bodyPr wrap="square" rtlCol="0">
            <a:spAutoFit/>
          </a:bodyPr>
          <a:lstStyle/>
          <a:p>
            <a:pPr algn="just"/>
            <a:r>
              <a:rPr lang="en-US" sz="3600" smtClean="0">
                <a:latin typeface="Arial" pitchFamily="34" charset="0"/>
                <a:ea typeface="Arial-Rounded" pitchFamily="34" charset="0"/>
                <a:cs typeface="Arial" pitchFamily="34" charset="0"/>
              </a:rPr>
              <a:t>1. </a:t>
            </a:r>
            <a:r>
              <a:rPr lang="en-US" sz="3600" smtClean="0">
                <a:latin typeface="Arial-Rounded" pitchFamily="34" charset="0"/>
                <a:ea typeface="Arial-Rounded" pitchFamily="34" charset="0"/>
                <a:cs typeface="Arial-Rounded" pitchFamily="34" charset="0"/>
              </a:rPr>
              <a:t>Con của con bò gọi là gì?</a:t>
            </a:r>
            <a:endParaRPr lang="en-US" sz="3600">
              <a:latin typeface="Arial-Rounded" pitchFamily="34" charset="0"/>
              <a:ea typeface="Arial-Rounded" pitchFamily="34" charset="0"/>
              <a:cs typeface="Arial-Rounded" pitchFamily="34" charset="0"/>
            </a:endParaRPr>
          </a:p>
        </p:txBody>
      </p:sp>
      <p:sp>
        <p:nvSpPr>
          <p:cNvPr id="25" name="TextBox 24"/>
          <p:cNvSpPr txBox="1"/>
          <p:nvPr/>
        </p:nvSpPr>
        <p:spPr>
          <a:xfrm>
            <a:off x="2042319" y="5262053"/>
            <a:ext cx="8450796" cy="1200329"/>
          </a:xfrm>
          <a:prstGeom prst="rect">
            <a:avLst/>
          </a:prstGeom>
          <a:solidFill>
            <a:srgbClr val="FFD85D"/>
          </a:solidFill>
        </p:spPr>
        <p:txBody>
          <a:bodyPr wrap="square" rtlCol="0">
            <a:spAutoFit/>
          </a:bodyPr>
          <a:lstStyle/>
          <a:p>
            <a:pPr algn="just"/>
            <a:r>
              <a:rPr lang="en-US" sz="3600" smtClean="0">
                <a:latin typeface="Arial" pitchFamily="34" charset="0"/>
                <a:ea typeface="Arial-Rounded" pitchFamily="34" charset="0"/>
                <a:cs typeface="Arial" pitchFamily="34" charset="0"/>
              </a:rPr>
              <a:t>2. </a:t>
            </a:r>
            <a:r>
              <a:rPr lang="en-US" sz="3600" smtClean="0">
                <a:latin typeface="Arial-Rounded" pitchFamily="34" charset="0"/>
                <a:ea typeface="Arial-Rounded" pitchFamily="34" charset="0"/>
                <a:cs typeface="Arial-Rounded" pitchFamily="34" charset="0"/>
              </a:rPr>
              <a:t>Nắng kéo dài thường sẽ gây ra hiện tượng tự nhiên này.</a:t>
            </a:r>
            <a:endParaRPr lang="en-US" sz="3600">
              <a:latin typeface="Arial-Rounded" pitchFamily="34" charset="0"/>
              <a:ea typeface="Arial-Rounded" pitchFamily="34" charset="0"/>
              <a:cs typeface="Arial-Rounded" pitchFamily="34" charset="0"/>
            </a:endParaRPr>
          </a:p>
        </p:txBody>
      </p:sp>
      <p:sp>
        <p:nvSpPr>
          <p:cNvPr id="26" name="TextBox 25"/>
          <p:cNvSpPr txBox="1"/>
          <p:nvPr/>
        </p:nvSpPr>
        <p:spPr>
          <a:xfrm>
            <a:off x="2047225" y="5257800"/>
            <a:ext cx="8450796" cy="1200329"/>
          </a:xfrm>
          <a:prstGeom prst="rect">
            <a:avLst/>
          </a:prstGeom>
          <a:solidFill>
            <a:srgbClr val="FFD85D"/>
          </a:solidFill>
        </p:spPr>
        <p:txBody>
          <a:bodyPr wrap="square" rtlCol="0">
            <a:spAutoFit/>
          </a:bodyPr>
          <a:lstStyle/>
          <a:p>
            <a:pPr algn="just"/>
            <a:r>
              <a:rPr lang="en-US" sz="3600" smtClean="0">
                <a:latin typeface="Arial" pitchFamily="34" charset="0"/>
                <a:ea typeface="Arial-Rounded" pitchFamily="34" charset="0"/>
                <a:cs typeface="Arial" pitchFamily="34" charset="0"/>
              </a:rPr>
              <a:t>3. </a:t>
            </a:r>
            <a:r>
              <a:rPr lang="en-US" sz="3600" smtClean="0">
                <a:latin typeface="Arial-Rounded" pitchFamily="34" charset="0"/>
                <a:ea typeface="Arial-Rounded" pitchFamily="34" charset="0"/>
                <a:cs typeface="Arial-Rounded" pitchFamily="34" charset="0"/>
              </a:rPr>
              <a:t>Vùng đất rộng, có nhiều cây cối mọc quanh năm được gọi là gì?</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8953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subTnLst>
                                    <p:audio>
                                      <p:cMediaNode>
                                        <p:cTn display="0" masterRel="sameClick">
                                          <p:stCondLst>
                                            <p:cond evt="begin" delay="0">
                                              <p:tn val="51"/>
                                            </p:cond>
                                          </p:stCondLst>
                                          <p:endCondLst>
                                            <p:cond evt="onStopAudio" delay="0">
                                              <p:tgtEl>
                                                <p:sldTgt/>
                                              </p:tgtEl>
                                            </p:cond>
                                          </p:endCondLst>
                                        </p:cTn>
                                        <p:tgtEl>
                                          <p:sndTgt r:embed="rId3" name="chimes.wav"/>
                                        </p:tgtEl>
                                      </p:cMediaNode>
                                    </p:audio>
                                  </p:sub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subTnLst>
                                    <p:audio>
                                      <p:cMediaNode>
                                        <p:cTn display="0" masterRel="sameClick">
                                          <p:stCondLst>
                                            <p:cond evt="begin" delay="0">
                                              <p:tn val="57"/>
                                            </p:cond>
                                          </p:stCondLst>
                                          <p:endCondLst>
                                            <p:cond evt="onStopAudio" delay="0">
                                              <p:tgtEl>
                                                <p:sldTgt/>
                                              </p:tgtEl>
                                            </p:cond>
                                          </p:endCondLst>
                                        </p:cTn>
                                        <p:tgtEl>
                                          <p:sndTgt r:embed="rId3" name="chimes.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1" nodeType="clickEffect">
                                  <p:stCondLst>
                                    <p:cond delay="0"/>
                                  </p:stCondLst>
                                  <p:childTnLst>
                                    <p:animMotion origin="layout" path="M -3.43432E-6 -2.48555E-6 L -0.39488 0.00486 " pathEditMode="relative" rAng="0" ptsTypes="AA">
                                      <p:cBhvr>
                                        <p:cTn id="63" dur="2000" fill="hold"/>
                                        <p:tgtEl>
                                          <p:spTgt spid="5"/>
                                        </p:tgtEl>
                                        <p:attrNameLst>
                                          <p:attrName>ppt_x</p:attrName>
                                          <p:attrName>ppt_y</p:attrName>
                                        </p:attrNameLst>
                                      </p:cBhvr>
                                      <p:rCtr x="-19744" y="231"/>
                                    </p:animMotion>
                                  </p:childTnLst>
                                </p:cTn>
                              </p:par>
                              <p:par>
                                <p:cTn id="64" presetID="42" presetClass="path" presetSubtype="0" accel="50000" decel="50000" fill="hold" grpId="1" nodeType="withEffect">
                                  <p:stCondLst>
                                    <p:cond delay="0"/>
                                  </p:stCondLst>
                                  <p:childTnLst>
                                    <p:animMotion origin="layout" path="M -3.43432E-6 2.25434E-6 L -0.3322 -0.12948 " pathEditMode="relative" rAng="0" ptsTypes="AA">
                                      <p:cBhvr>
                                        <p:cTn id="65" dur="2000" fill="hold"/>
                                        <p:tgtEl>
                                          <p:spTgt spid="7"/>
                                        </p:tgtEl>
                                        <p:attrNameLst>
                                          <p:attrName>ppt_x</p:attrName>
                                          <p:attrName>ppt_y</p:attrName>
                                        </p:attrNameLst>
                                      </p:cBhvr>
                                      <p:rCtr x="-16610" y="-6474"/>
                                    </p:animMotion>
                                  </p:childTnLst>
                                </p:cTn>
                              </p:par>
                              <p:par>
                                <p:cTn id="66" presetID="42" presetClass="path" presetSubtype="0" accel="50000" decel="50000" fill="hold" grpId="1" nodeType="withEffect">
                                  <p:stCondLst>
                                    <p:cond delay="0"/>
                                  </p:stCondLst>
                                  <p:childTnLst>
                                    <p:animMotion origin="layout" path="M -3.43432E-6 -1.79191E-6 L -0.26325 -0.26358 " pathEditMode="relative" rAng="0" ptsTypes="AA">
                                      <p:cBhvr>
                                        <p:cTn id="67" dur="2000" fill="hold"/>
                                        <p:tgtEl>
                                          <p:spTgt spid="8"/>
                                        </p:tgtEl>
                                        <p:attrNameLst>
                                          <p:attrName>ppt_x</p:attrName>
                                          <p:attrName>ppt_y</p:attrName>
                                        </p:attrNameLst>
                                      </p:cBhvr>
                                      <p:rCtr x="-13163" y="-13179"/>
                                    </p:animMotion>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5" grpId="1"/>
      <p:bldP spid="7" grpId="0"/>
      <p:bldP spid="7" grpId="1"/>
      <p:bldP spid="8" grpId="0"/>
      <p:bldP spid="8" grpId="1"/>
      <p:bldP spid="9" grpId="0"/>
      <p:bldP spid="10" grpId="0"/>
      <p:bldP spid="11" grpId="0"/>
      <p:bldP spid="12" grpId="0"/>
      <p:bldP spid="13" grpId="0"/>
      <p:bldP spid="15" grpId="0"/>
      <p:bldP spid="17" grpId="0"/>
      <p:bldP spid="18" grpId="0"/>
      <p:bldP spid="19" grpId="0"/>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119" y="0"/>
            <a:ext cx="8260753" cy="68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815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872" y="2679873"/>
            <a:ext cx="10297879"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13519" y="475222"/>
            <a:ext cx="3171978"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smtClean="0">
                <a:latin typeface="Akronism" pitchFamily="2" charset="0"/>
                <a:ea typeface="Arabia" pitchFamily="2" charset="0"/>
                <a:cs typeface="Arabia" pitchFamily="2" charset="0"/>
              </a:rPr>
              <a:t>10</a:t>
            </a:r>
            <a:endParaRPr lang="en-US" sz="6400" b="1">
              <a:latin typeface="Akronism" pitchFamily="2" charset="0"/>
              <a:ea typeface="Arabia" pitchFamily="2" charset="0"/>
              <a:cs typeface="Arabia" pitchFamily="2" charset="0"/>
            </a:endParaRPr>
          </a:p>
        </p:txBody>
      </p:sp>
      <p:grpSp>
        <p:nvGrpSpPr>
          <p:cNvPr id="15" name="Group 14"/>
          <p:cNvGrpSpPr/>
          <p:nvPr/>
        </p:nvGrpSpPr>
        <p:grpSpPr>
          <a:xfrm>
            <a:off x="670719" y="2413000"/>
            <a:ext cx="1861301" cy="1828800"/>
            <a:chOff x="1212273" y="1084984"/>
            <a:chExt cx="992332" cy="992332"/>
          </a:xfrm>
        </p:grpSpPr>
        <p:sp>
          <p:nvSpPr>
            <p:cNvPr id="16" name="Oval 15"/>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790221" y="2479702"/>
            <a:ext cx="1579625" cy="1764585"/>
          </a:xfrm>
          <a:prstGeom prst="rect">
            <a:avLst/>
          </a:prstGeom>
          <a:noFill/>
        </p:spPr>
        <p:txBody>
          <a:bodyPr wrap="square" lIns="121709" tIns="60853" rIns="121709" bIns="60853" rtlCol="0">
            <a:spAutoFit/>
          </a:bodyPr>
          <a:lstStyle/>
          <a:p>
            <a:pPr algn="ctr"/>
            <a:r>
              <a:rPr lang="en-US" sz="5300">
                <a:solidFill>
                  <a:schemeClr val="bg1"/>
                </a:solidFill>
                <a:latin typeface="Arial-Rounded" pitchFamily="34" charset="0"/>
                <a:ea typeface="Arial-Rounded" pitchFamily="34" charset="0"/>
                <a:cs typeface="Arial-Rounded" pitchFamily="34" charset="0"/>
              </a:rPr>
              <a:t>Bài </a:t>
            </a:r>
          </a:p>
          <a:p>
            <a:pPr algn="ctr"/>
            <a:r>
              <a:rPr lang="en-US" sz="5300" smtClean="0">
                <a:solidFill>
                  <a:schemeClr val="bg1"/>
                </a:solidFill>
                <a:latin typeface="Arial Rounded MT Bold" pitchFamily="34" charset="0"/>
                <a:ea typeface="Arial-Rounded" pitchFamily="34" charset="0"/>
                <a:cs typeface="Arial-Rounded" pitchFamily="34" charset="0"/>
              </a:rPr>
              <a:t>17</a:t>
            </a:r>
            <a:endParaRPr lang="en-US" sz="5300">
              <a:solidFill>
                <a:schemeClr val="bg1"/>
              </a:solidFill>
              <a:latin typeface="Arial Rounded MT Bold" pitchFamily="34" charset="0"/>
              <a:ea typeface="Arial-Rounded" pitchFamily="34" charset="0"/>
              <a:cs typeface="Arial-Rounded" pitchFamily="34" charset="0"/>
            </a:endParaRPr>
          </a:p>
        </p:txBody>
      </p:sp>
      <p:sp>
        <p:nvSpPr>
          <p:cNvPr id="19" name="TextBox 18"/>
          <p:cNvSpPr txBox="1"/>
          <p:nvPr/>
        </p:nvSpPr>
        <p:spPr>
          <a:xfrm>
            <a:off x="2468583" y="2834721"/>
            <a:ext cx="7542141" cy="953891"/>
          </a:xfrm>
          <a:prstGeom prst="rect">
            <a:avLst/>
          </a:prstGeom>
          <a:noFill/>
        </p:spPr>
        <p:txBody>
          <a:bodyPr wrap="square" lIns="121709" tIns="60853" rIns="121709" bIns="60853" rtlCol="0">
            <a:spAutoFit/>
          </a:bodyPr>
          <a:lstStyle/>
          <a:p>
            <a:pPr algn="ctr"/>
            <a:r>
              <a:rPr lang="en-US" sz="5400" b="1" smtClean="0">
                <a:solidFill>
                  <a:srgbClr val="0070C0"/>
                </a:solidFill>
                <a:latin typeface="Arial-Rounded" pitchFamily="34" charset="0"/>
                <a:ea typeface="Arial-Rounded" pitchFamily="34" charset="0"/>
                <a:cs typeface="Arial-Rounded" pitchFamily="34" charset="0"/>
              </a:rPr>
              <a:t>GỌI BẠN</a:t>
            </a:r>
            <a:endParaRPr lang="en-US" sz="5400" b="1">
              <a:solidFill>
                <a:srgbClr val="0070C0"/>
              </a:solidFill>
              <a:latin typeface="Arial-Rounded" pitchFamily="34" charset="0"/>
              <a:ea typeface="Arial-Rounded" pitchFamily="34" charset="0"/>
              <a:cs typeface="Arial-Rounded" pitchFamily="34" charset="0"/>
            </a:endParaRPr>
          </a:p>
        </p:txBody>
      </p:sp>
      <p:sp>
        <p:nvSpPr>
          <p:cNvPr id="20" name="TextBox 19"/>
          <p:cNvSpPr txBox="1"/>
          <p:nvPr/>
        </p:nvSpPr>
        <p:spPr>
          <a:xfrm>
            <a:off x="3539707" y="4572000"/>
            <a:ext cx="5399891" cy="1754312"/>
          </a:xfrm>
          <a:prstGeom prst="rect">
            <a:avLst/>
          </a:prstGeom>
          <a:noFill/>
        </p:spPr>
        <p:txBody>
          <a:bodyPr wrap="square" lIns="91428" tIns="45713" rIns="91428" bIns="45713" rtlCol="0">
            <a:spAutoFit/>
          </a:bodyPr>
          <a:lstStyle/>
          <a:p>
            <a:pPr algn="ctr"/>
            <a:r>
              <a:rPr lang="en-US" sz="5400">
                <a:solidFill>
                  <a:srgbClr val="0070C0"/>
                </a:solidFill>
                <a:latin typeface="Arial-Rounded" pitchFamily="34" charset="0"/>
                <a:ea typeface="Arial-Rounded" pitchFamily="34" charset="0"/>
                <a:cs typeface="Arial-Rounded" pitchFamily="34" charset="0"/>
              </a:rPr>
              <a:t>Tiết </a:t>
            </a:r>
            <a:r>
              <a:rPr lang="en-US" sz="5400" smtClean="0">
                <a:solidFill>
                  <a:srgbClr val="0070C0"/>
                </a:solidFill>
                <a:latin typeface="Arial-Rounded" pitchFamily="34" charset="0"/>
                <a:ea typeface="Arial-Rounded" pitchFamily="34" charset="0"/>
                <a:cs typeface="Arial-Rounded" pitchFamily="34" charset="0"/>
              </a:rPr>
              <a:t>1, 2</a:t>
            </a:r>
          </a:p>
          <a:p>
            <a:pPr algn="ctr"/>
            <a:r>
              <a:rPr lang="en-US" sz="5400" smtClean="0">
                <a:solidFill>
                  <a:srgbClr val="0070C0"/>
                </a:solidFill>
                <a:latin typeface="Arial-Rounded" pitchFamily="34" charset="0"/>
                <a:ea typeface="Arial-Rounded" pitchFamily="34" charset="0"/>
                <a:cs typeface="Arial-Rounded" pitchFamily="34" charset="0"/>
              </a:rPr>
              <a:t>Đọc</a:t>
            </a:r>
          </a:p>
        </p:txBody>
      </p:sp>
    </p:spTree>
    <p:extLst>
      <p:ext uri="{BB962C8B-B14F-4D97-AF65-F5344CB8AC3E}">
        <p14:creationId xmlns:p14="http://schemas.microsoft.com/office/powerpoint/2010/main" val="6077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1476361" y="2133600"/>
            <a:ext cx="9216296" cy="2061887"/>
          </a:xfrm>
          <a:prstGeom prst="rect">
            <a:avLst/>
          </a:prstGeom>
          <a:noFill/>
        </p:spPr>
        <p:txBody>
          <a:bodyPr wrap="square" lIns="121709" tIns="60853" rIns="121709" bIns="60853" rtlCol="0">
            <a:spAutoFit/>
          </a:bodyPr>
          <a:lstStyle/>
          <a:p>
            <a:pPr algn="ctr"/>
            <a:r>
              <a:rPr lang="en-US" sz="5400" b="1" smtClean="0">
                <a:solidFill>
                  <a:srgbClr val="0070C0"/>
                </a:solidFill>
                <a:latin typeface="Arial-Rounded" pitchFamily="34" charset="0"/>
                <a:ea typeface="Arial-Rounded" pitchFamily="34" charset="0"/>
                <a:cs typeface="Arial-Rounded" pitchFamily="34" charset="0"/>
              </a:rPr>
              <a:t>Tiếng Việt:</a:t>
            </a:r>
          </a:p>
          <a:p>
            <a:pPr algn="ctr"/>
            <a:r>
              <a:rPr lang="en-US" sz="7200" b="1" smtClean="0">
                <a:solidFill>
                  <a:srgbClr val="0070C0"/>
                </a:solidFill>
                <a:latin typeface="Arial-Rounded" pitchFamily="34" charset="0"/>
                <a:ea typeface="Arial-Rounded" pitchFamily="34" charset="0"/>
                <a:cs typeface="Arial-Rounded" pitchFamily="34" charset="0"/>
              </a:rPr>
              <a:t>Gọi bạn</a:t>
            </a:r>
            <a:endParaRPr lang="en-US" sz="7200" b="1">
              <a:solidFill>
                <a:srgbClr val="0070C0"/>
              </a:solidFill>
              <a:latin typeface="Arial-Rounded" pitchFamily="34" charset="0"/>
              <a:ea typeface="Arial-Rounded" pitchFamily="34" charset="0"/>
              <a:cs typeface="Arial-Rounded" pitchFamily="34" charset="0"/>
            </a:endParaRPr>
          </a:p>
        </p:txBody>
      </p:sp>
      <p:sp>
        <p:nvSpPr>
          <p:cNvPr id="20" name="TextBox 19"/>
          <p:cNvSpPr txBox="1"/>
          <p:nvPr/>
        </p:nvSpPr>
        <p:spPr>
          <a:xfrm>
            <a:off x="3384564" y="4343400"/>
            <a:ext cx="5399891" cy="1754312"/>
          </a:xfrm>
          <a:prstGeom prst="rect">
            <a:avLst/>
          </a:prstGeom>
          <a:noFill/>
        </p:spPr>
        <p:txBody>
          <a:bodyPr wrap="square" lIns="91428" tIns="45713" rIns="91428" bIns="45713" rtlCol="0">
            <a:spAutoFit/>
          </a:bodyPr>
          <a:lstStyle/>
          <a:p>
            <a:pPr algn="ctr"/>
            <a:r>
              <a:rPr lang="en-US" sz="5400">
                <a:solidFill>
                  <a:srgbClr val="0070C0"/>
                </a:solidFill>
                <a:latin typeface="Arial-Rounded" pitchFamily="34" charset="0"/>
                <a:ea typeface="Arial-Rounded" pitchFamily="34" charset="0"/>
                <a:cs typeface="Arial-Rounded" pitchFamily="34" charset="0"/>
              </a:rPr>
              <a:t>Tiết </a:t>
            </a:r>
            <a:r>
              <a:rPr lang="en-US" sz="5400" smtClean="0">
                <a:solidFill>
                  <a:srgbClr val="0070C0"/>
                </a:solidFill>
                <a:latin typeface="Arial-Rounded" pitchFamily="34" charset="0"/>
                <a:ea typeface="Arial-Rounded" pitchFamily="34" charset="0"/>
                <a:cs typeface="Arial-Rounded" pitchFamily="34" charset="0"/>
              </a:rPr>
              <a:t>1, 2</a:t>
            </a:r>
          </a:p>
          <a:p>
            <a:pPr algn="ctr"/>
            <a:r>
              <a:rPr lang="en-US" sz="5400" smtClean="0">
                <a:solidFill>
                  <a:srgbClr val="0070C0"/>
                </a:solidFill>
                <a:latin typeface="Arial-Rounded" pitchFamily="34" charset="0"/>
                <a:ea typeface="Arial-Rounded" pitchFamily="34" charset="0"/>
                <a:cs typeface="Arial-Rounded" pitchFamily="34" charset="0"/>
              </a:rPr>
              <a:t>Đọc</a:t>
            </a:r>
          </a:p>
        </p:txBody>
      </p:sp>
      <p:sp>
        <p:nvSpPr>
          <p:cNvPr id="21" name="TextBox 20"/>
          <p:cNvSpPr txBox="1"/>
          <p:nvPr/>
        </p:nvSpPr>
        <p:spPr>
          <a:xfrm>
            <a:off x="430286" y="605135"/>
            <a:ext cx="11308446" cy="923330"/>
          </a:xfrm>
          <a:prstGeom prst="rect">
            <a:avLst/>
          </a:prstGeom>
          <a:noFill/>
        </p:spPr>
        <p:txBody>
          <a:bodyPr wrap="square" rtlCol="0">
            <a:spAutoFit/>
          </a:bodyPr>
          <a:lstStyle/>
          <a:p>
            <a:pPr algn="ctr"/>
            <a:r>
              <a:rPr lang="en-US" sz="5400" smtClean="0">
                <a:solidFill>
                  <a:srgbClr val="0070C0"/>
                </a:solidFill>
                <a:latin typeface="Arial-Rounded" pitchFamily="34" charset="0"/>
                <a:ea typeface="Arial-Rounded" pitchFamily="34" charset="0"/>
                <a:cs typeface="Arial-Rounded" pitchFamily="34" charset="0"/>
              </a:rPr>
              <a:t>Thứ …. ngày … tháng ….. năm 2021</a:t>
            </a:r>
            <a:endParaRPr lang="en-US" sz="54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268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870882" y="495680"/>
            <a:ext cx="10363437"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Nói về một người bạn em.</a:t>
            </a:r>
            <a:endParaRPr lang="en-US" sz="3600">
              <a:solidFill>
                <a:srgbClr val="00206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87" t="48301" r="82229" b="39418"/>
          <a:stretch/>
        </p:blipFill>
        <p:spPr bwMode="auto">
          <a:xfrm>
            <a:off x="2423319" y="304800"/>
            <a:ext cx="1455149" cy="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Friendship (the end) | Hug cartoon, Friend cartoon, Friends hugg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3719" y="2122120"/>
            <a:ext cx="3124200" cy="3813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Friendship Pictures posted by Samantha Trembl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319" y="1746357"/>
            <a:ext cx="3562311" cy="459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7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4309"/>
          <a:stretch/>
        </p:blipFill>
        <p:spPr>
          <a:xfrm>
            <a:off x="1" y="0"/>
            <a:ext cx="2533650" cy="18282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719" y="4335118"/>
            <a:ext cx="3871119" cy="2522882"/>
          </a:xfrm>
          <a:prstGeom prst="rect">
            <a:avLst/>
          </a:prstGeom>
        </p:spPr>
      </p:pic>
      <p:sp>
        <p:nvSpPr>
          <p:cNvPr id="11" name="TextBox 10">
            <a:extLst>
              <a:ext uri="{FF2B5EF4-FFF2-40B4-BE49-F238E27FC236}">
                <a16:creationId xmlns="" xmlns:a16="http://schemas.microsoft.com/office/drawing/2014/main" id="{EC1E3D26-0FBF-489D-9BF9-77F94C02DE90}"/>
              </a:ext>
            </a:extLst>
          </p:cNvPr>
          <p:cNvSpPr txBox="1"/>
          <p:nvPr/>
        </p:nvSpPr>
        <p:spPr>
          <a:xfrm>
            <a:off x="3900518" y="152400"/>
            <a:ext cx="3936970" cy="646331"/>
          </a:xfrm>
          <a:prstGeom prst="rect">
            <a:avLst/>
          </a:prstGeom>
          <a:solidFill>
            <a:schemeClr val="bg1"/>
          </a:solidFill>
        </p:spPr>
        <p:txBody>
          <a:bodyPr wrap="square" rtlCol="0">
            <a:spAutoFit/>
          </a:bodyPr>
          <a:lstStyle/>
          <a:p>
            <a:pPr algn="ctr"/>
            <a:r>
              <a:rPr lang="en-US" sz="3600" b="1" smtClean="0">
                <a:solidFill>
                  <a:schemeClr val="accent6"/>
                </a:solidFill>
                <a:latin typeface="Arial-Rounded" pitchFamily="34" charset="0"/>
                <a:ea typeface="Arial-Rounded" pitchFamily="34" charset="0"/>
                <a:cs typeface="Arial-Rounded" pitchFamily="34" charset="0"/>
              </a:rPr>
              <a:t>GỌI BẠN</a:t>
            </a:r>
            <a:endParaRPr lang="en-US" sz="3600" b="1" dirty="0">
              <a:solidFill>
                <a:schemeClr val="accent6"/>
              </a:solidFill>
              <a:latin typeface="Arial-Rounded" pitchFamily="34" charset="0"/>
              <a:ea typeface="Arial-Rounded" pitchFamily="34" charset="0"/>
              <a:cs typeface="Arial-Rounded" pitchFamily="34" charset="0"/>
            </a:endParaRPr>
          </a:p>
        </p:txBody>
      </p:sp>
      <p:sp>
        <p:nvSpPr>
          <p:cNvPr id="4" name="TextBox 3"/>
          <p:cNvSpPr txBox="1"/>
          <p:nvPr/>
        </p:nvSpPr>
        <p:spPr>
          <a:xfrm>
            <a:off x="1602629" y="902849"/>
            <a:ext cx="5849890" cy="304698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Tự xa xưa thuở nào</a:t>
            </a:r>
          </a:p>
          <a:p>
            <a:pPr algn="just"/>
            <a:r>
              <a:rPr lang="en-US" sz="3200" smtClean="0">
                <a:solidFill>
                  <a:srgbClr val="002060"/>
                </a:solidFill>
                <a:latin typeface="Arial-Rounded" pitchFamily="34" charset="0"/>
                <a:ea typeface="Arial-Rounded" pitchFamily="34" charset="0"/>
                <a:cs typeface="Arial-Rounded" pitchFamily="34" charset="0"/>
              </a:rPr>
              <a:t>Trong rừng xanh sâu thẳm</a:t>
            </a:r>
          </a:p>
          <a:p>
            <a:pPr algn="just"/>
            <a:r>
              <a:rPr lang="en-US" sz="3200" smtClean="0">
                <a:solidFill>
                  <a:srgbClr val="002060"/>
                </a:solidFill>
                <a:latin typeface="Arial-Rounded" pitchFamily="34" charset="0"/>
                <a:ea typeface="Arial-Rounded" pitchFamily="34" charset="0"/>
                <a:cs typeface="Arial-Rounded" pitchFamily="34" charset="0"/>
              </a:rPr>
              <a:t>Đôi bạn sống bên nhau</a:t>
            </a:r>
          </a:p>
          <a:p>
            <a:pPr algn="just"/>
            <a:r>
              <a:rPr lang="en-US" sz="3200" smtClean="0">
                <a:solidFill>
                  <a:srgbClr val="002060"/>
                </a:solidFill>
                <a:latin typeface="Arial-Rounded" pitchFamily="34" charset="0"/>
                <a:ea typeface="Arial-Rounded" pitchFamily="34" charset="0"/>
                <a:cs typeface="Arial-Rounded" pitchFamily="34" charset="0"/>
              </a:rPr>
              <a:t>Bê vàng và dễ trắng.</a:t>
            </a:r>
          </a:p>
          <a:p>
            <a:pPr algn="just"/>
            <a:endParaRPr lang="en-US" sz="3200" smtClean="0">
              <a:solidFill>
                <a:srgbClr val="002060"/>
              </a:solidFill>
              <a:latin typeface="Arial-Rounded" pitchFamily="34" charset="0"/>
              <a:ea typeface="Arial-Rounded" pitchFamily="34" charset="0"/>
              <a:cs typeface="Arial-Rounded" pitchFamily="34" charset="0"/>
            </a:endParaRPr>
          </a:p>
          <a:p>
            <a:pPr algn="just"/>
            <a:endParaRPr lang="en-US" sz="3200">
              <a:solidFill>
                <a:srgbClr val="002060"/>
              </a:solidFill>
              <a:latin typeface="Arial-Rounded" pitchFamily="34" charset="0"/>
              <a:ea typeface="Arial-Rounded" pitchFamily="34" charset="0"/>
              <a:cs typeface="Arial-Rounded" pitchFamily="34" charset="0"/>
            </a:endParaRPr>
          </a:p>
        </p:txBody>
      </p:sp>
      <p:sp>
        <p:nvSpPr>
          <p:cNvPr id="5" name="TextBox 4"/>
          <p:cNvSpPr txBox="1"/>
          <p:nvPr/>
        </p:nvSpPr>
        <p:spPr>
          <a:xfrm>
            <a:off x="6690519" y="902849"/>
            <a:ext cx="4834620" cy="3539430"/>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Bê vàng đi tìm cỏ</a:t>
            </a:r>
          </a:p>
          <a:p>
            <a:pPr algn="just"/>
            <a:r>
              <a:rPr lang="en-US" sz="3200" smtClean="0">
                <a:solidFill>
                  <a:srgbClr val="002060"/>
                </a:solidFill>
                <a:latin typeface="Arial-Rounded" pitchFamily="34" charset="0"/>
                <a:ea typeface="Arial-Rounded" pitchFamily="34" charset="0"/>
                <a:cs typeface="Arial-Rounded" pitchFamily="34" charset="0"/>
              </a:rPr>
              <a:t>Lang thang quên đường về</a:t>
            </a:r>
          </a:p>
          <a:p>
            <a:pPr algn="just"/>
            <a:r>
              <a:rPr lang="en-US" sz="3200" smtClean="0">
                <a:solidFill>
                  <a:srgbClr val="002060"/>
                </a:solidFill>
                <a:latin typeface="Arial-Rounded" pitchFamily="34" charset="0"/>
                <a:ea typeface="Arial-Rounded" pitchFamily="34" charset="0"/>
                <a:cs typeface="Arial-Rounded" pitchFamily="34" charset="0"/>
              </a:rPr>
              <a:t>Dê trắng thương bạn quá</a:t>
            </a:r>
          </a:p>
          <a:p>
            <a:pPr algn="just"/>
            <a:r>
              <a:rPr lang="en-US" sz="3200" smtClean="0">
                <a:solidFill>
                  <a:srgbClr val="002060"/>
                </a:solidFill>
                <a:latin typeface="Arial-Rounded" pitchFamily="34" charset="0"/>
                <a:ea typeface="Arial-Rounded" pitchFamily="34" charset="0"/>
                <a:cs typeface="Arial-Rounded" pitchFamily="34" charset="0"/>
              </a:rPr>
              <a:t>Chạy khắp nẻo tìm bê</a:t>
            </a:r>
          </a:p>
          <a:p>
            <a:pPr algn="just"/>
            <a:r>
              <a:rPr lang="en-US" sz="3200" smtClean="0">
                <a:solidFill>
                  <a:srgbClr val="002060"/>
                </a:solidFill>
                <a:latin typeface="Arial-Rounded" pitchFamily="34" charset="0"/>
                <a:ea typeface="Arial-Rounded" pitchFamily="34" charset="0"/>
                <a:cs typeface="Arial-Rounded" pitchFamily="34" charset="0"/>
              </a:rPr>
              <a:t>Đến bây giờ dê trắng</a:t>
            </a:r>
          </a:p>
          <a:p>
            <a:pPr algn="just"/>
            <a:r>
              <a:rPr lang="en-US" sz="3200" smtClean="0">
                <a:solidFill>
                  <a:srgbClr val="002060"/>
                </a:solidFill>
                <a:latin typeface="Arial-Rounded" pitchFamily="34" charset="0"/>
                <a:ea typeface="Arial-Rounded" pitchFamily="34" charset="0"/>
                <a:cs typeface="Arial-Rounded" pitchFamily="34" charset="0"/>
              </a:rPr>
              <a:t>Vẫn gọi hoài: “Bê! Bê!”.</a:t>
            </a:r>
          </a:p>
          <a:p>
            <a:pPr algn="r"/>
            <a:r>
              <a:rPr lang="en-US" sz="3200" smtClean="0">
                <a:solidFill>
                  <a:srgbClr val="002060"/>
                </a:solidFill>
                <a:latin typeface="Arial-Rounded" pitchFamily="34" charset="0"/>
                <a:ea typeface="Arial-Rounded" pitchFamily="34" charset="0"/>
                <a:cs typeface="Arial-Rounded" pitchFamily="34" charset="0"/>
              </a:rPr>
              <a:t>Định Hải</a:t>
            </a:r>
          </a:p>
        </p:txBody>
      </p:sp>
      <p:sp>
        <p:nvSpPr>
          <p:cNvPr id="6" name="TextBox 5"/>
          <p:cNvSpPr txBox="1"/>
          <p:nvPr/>
        </p:nvSpPr>
        <p:spPr>
          <a:xfrm>
            <a:off x="1602629" y="3200400"/>
            <a:ext cx="5849890" cy="255454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Một năm trời hạn hán</a:t>
            </a:r>
          </a:p>
          <a:p>
            <a:pPr algn="just"/>
            <a:r>
              <a:rPr lang="en-US" sz="3200" smtClean="0">
                <a:solidFill>
                  <a:srgbClr val="002060"/>
                </a:solidFill>
                <a:latin typeface="Arial-Rounded" pitchFamily="34" charset="0"/>
                <a:ea typeface="Arial-Rounded" pitchFamily="34" charset="0"/>
                <a:cs typeface="Arial-Rounded" pitchFamily="34" charset="0"/>
              </a:rPr>
              <a:t>Suối cạn, cỏ héo khô</a:t>
            </a:r>
          </a:p>
          <a:p>
            <a:pPr algn="just"/>
            <a:r>
              <a:rPr lang="en-US" sz="3200" smtClean="0">
                <a:solidFill>
                  <a:srgbClr val="002060"/>
                </a:solidFill>
                <a:latin typeface="Arial-Rounded" pitchFamily="34" charset="0"/>
                <a:ea typeface="Arial-Rounded" pitchFamily="34" charset="0"/>
                <a:cs typeface="Arial-Rounded" pitchFamily="34" charset="0"/>
              </a:rPr>
              <a:t>Lấy gì nuôi đôi bạn</a:t>
            </a:r>
          </a:p>
          <a:p>
            <a:pPr algn="just"/>
            <a:r>
              <a:rPr lang="en-US" sz="3200" smtClean="0">
                <a:solidFill>
                  <a:srgbClr val="002060"/>
                </a:solidFill>
                <a:latin typeface="Arial-Rounded" pitchFamily="34" charset="0"/>
                <a:ea typeface="Arial-Rounded" pitchFamily="34" charset="0"/>
                <a:cs typeface="Arial-Rounded" pitchFamily="34" charset="0"/>
              </a:rPr>
              <a:t>Chờ mưa đến bao giờ?</a:t>
            </a:r>
          </a:p>
          <a:p>
            <a:pPr algn="just"/>
            <a:endParaRPr lang="en-US" sz="32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16556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C1E3D26-0FBF-489D-9BF9-77F94C02DE90}"/>
              </a:ext>
            </a:extLst>
          </p:cNvPr>
          <p:cNvSpPr txBox="1"/>
          <p:nvPr/>
        </p:nvSpPr>
        <p:spPr>
          <a:xfrm>
            <a:off x="3900518" y="493455"/>
            <a:ext cx="3936970" cy="646331"/>
          </a:xfrm>
          <a:prstGeom prst="rect">
            <a:avLst/>
          </a:prstGeom>
          <a:solidFill>
            <a:schemeClr val="bg1"/>
          </a:solidFill>
        </p:spPr>
        <p:txBody>
          <a:bodyPr wrap="square" rtlCol="0">
            <a:spAutoFit/>
          </a:bodyPr>
          <a:lstStyle/>
          <a:p>
            <a:pPr algn="ctr"/>
            <a:r>
              <a:rPr lang="en-US" sz="3600" b="1" smtClean="0">
                <a:solidFill>
                  <a:schemeClr val="accent6"/>
                </a:solidFill>
                <a:latin typeface="Arial-Rounded" pitchFamily="34" charset="0"/>
                <a:ea typeface="Arial-Rounded" pitchFamily="34" charset="0"/>
                <a:cs typeface="Arial-Rounded" pitchFamily="34" charset="0"/>
              </a:rPr>
              <a:t>GỌI BẠN</a:t>
            </a:r>
            <a:endParaRPr lang="en-US" sz="3600" b="1" dirty="0">
              <a:solidFill>
                <a:schemeClr val="accent6"/>
              </a:solidFill>
              <a:latin typeface="Arial-Rounded" pitchFamily="34" charset="0"/>
              <a:ea typeface="Arial-Rounded" pitchFamily="34" charset="0"/>
              <a:cs typeface="Arial-Rounded" pitchFamily="34" charset="0"/>
            </a:endParaRPr>
          </a:p>
        </p:txBody>
      </p:sp>
      <p:sp>
        <p:nvSpPr>
          <p:cNvPr id="10" name="TextBox 9"/>
          <p:cNvSpPr txBox="1"/>
          <p:nvPr/>
        </p:nvSpPr>
        <p:spPr>
          <a:xfrm>
            <a:off x="1450229" y="1243904"/>
            <a:ext cx="5849890" cy="304698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Tự xa xưa thuở nào</a:t>
            </a:r>
          </a:p>
          <a:p>
            <a:pPr algn="just"/>
            <a:r>
              <a:rPr lang="en-US" sz="3200" smtClean="0">
                <a:solidFill>
                  <a:srgbClr val="002060"/>
                </a:solidFill>
                <a:latin typeface="Arial-Rounded" pitchFamily="34" charset="0"/>
                <a:ea typeface="Arial-Rounded" pitchFamily="34" charset="0"/>
                <a:cs typeface="Arial-Rounded" pitchFamily="34" charset="0"/>
              </a:rPr>
              <a:t>Trong rừng xanh sâu thẳm</a:t>
            </a:r>
          </a:p>
          <a:p>
            <a:pPr algn="just"/>
            <a:r>
              <a:rPr lang="en-US" sz="3200" smtClean="0">
                <a:solidFill>
                  <a:srgbClr val="002060"/>
                </a:solidFill>
                <a:latin typeface="Arial-Rounded" pitchFamily="34" charset="0"/>
                <a:ea typeface="Arial-Rounded" pitchFamily="34" charset="0"/>
                <a:cs typeface="Arial-Rounded" pitchFamily="34" charset="0"/>
              </a:rPr>
              <a:t>Đôi bạn sống bên nhau</a:t>
            </a:r>
          </a:p>
          <a:p>
            <a:pPr algn="just"/>
            <a:r>
              <a:rPr lang="en-US" sz="3200" smtClean="0">
                <a:solidFill>
                  <a:srgbClr val="002060"/>
                </a:solidFill>
                <a:latin typeface="Arial-Rounded" pitchFamily="34" charset="0"/>
                <a:ea typeface="Arial-Rounded" pitchFamily="34" charset="0"/>
                <a:cs typeface="Arial-Rounded" pitchFamily="34" charset="0"/>
              </a:rPr>
              <a:t>Bê vàng và dễ trắng.</a:t>
            </a:r>
          </a:p>
          <a:p>
            <a:pPr algn="just"/>
            <a:endParaRPr lang="en-US" sz="3200" smtClean="0">
              <a:solidFill>
                <a:srgbClr val="002060"/>
              </a:solidFill>
              <a:latin typeface="Arial-Rounded" pitchFamily="34" charset="0"/>
              <a:ea typeface="Arial-Rounded" pitchFamily="34" charset="0"/>
              <a:cs typeface="Arial-Rounded" pitchFamily="34" charset="0"/>
            </a:endParaRPr>
          </a:p>
          <a:p>
            <a:pPr algn="just"/>
            <a:endParaRPr lang="en-US" sz="3200">
              <a:solidFill>
                <a:srgbClr val="002060"/>
              </a:solidFill>
              <a:latin typeface="Arial-Rounded" pitchFamily="34" charset="0"/>
              <a:ea typeface="Arial-Rounded" pitchFamily="34" charset="0"/>
              <a:cs typeface="Arial-Rounded" pitchFamily="34" charset="0"/>
            </a:endParaRPr>
          </a:p>
        </p:txBody>
      </p:sp>
      <p:sp>
        <p:nvSpPr>
          <p:cNvPr id="11" name="TextBox 10"/>
          <p:cNvSpPr txBox="1"/>
          <p:nvPr/>
        </p:nvSpPr>
        <p:spPr>
          <a:xfrm>
            <a:off x="6690519" y="1243904"/>
            <a:ext cx="4834620" cy="3539430"/>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Bê vàng đi tìm cỏ</a:t>
            </a:r>
          </a:p>
          <a:p>
            <a:pPr algn="just"/>
            <a:r>
              <a:rPr lang="en-US" sz="3200" smtClean="0">
                <a:solidFill>
                  <a:srgbClr val="002060"/>
                </a:solidFill>
                <a:latin typeface="Arial-Rounded" pitchFamily="34" charset="0"/>
                <a:ea typeface="Arial-Rounded" pitchFamily="34" charset="0"/>
                <a:cs typeface="Arial-Rounded" pitchFamily="34" charset="0"/>
              </a:rPr>
              <a:t>Lang thang quên đường về</a:t>
            </a:r>
          </a:p>
          <a:p>
            <a:pPr algn="just"/>
            <a:r>
              <a:rPr lang="en-US" sz="3200" smtClean="0">
                <a:solidFill>
                  <a:srgbClr val="002060"/>
                </a:solidFill>
                <a:latin typeface="Arial-Rounded" pitchFamily="34" charset="0"/>
                <a:ea typeface="Arial-Rounded" pitchFamily="34" charset="0"/>
                <a:cs typeface="Arial-Rounded" pitchFamily="34" charset="0"/>
              </a:rPr>
              <a:t>Dê trắng thương bạn quá</a:t>
            </a:r>
          </a:p>
          <a:p>
            <a:pPr algn="just"/>
            <a:r>
              <a:rPr lang="en-US" sz="3200" smtClean="0">
                <a:solidFill>
                  <a:srgbClr val="002060"/>
                </a:solidFill>
                <a:latin typeface="Arial-Rounded" pitchFamily="34" charset="0"/>
                <a:ea typeface="Arial-Rounded" pitchFamily="34" charset="0"/>
                <a:cs typeface="Arial-Rounded" pitchFamily="34" charset="0"/>
              </a:rPr>
              <a:t>Chạy khắp nẻo tìm bê</a:t>
            </a:r>
          </a:p>
          <a:p>
            <a:pPr algn="just"/>
            <a:r>
              <a:rPr lang="en-US" sz="3200" smtClean="0">
                <a:solidFill>
                  <a:srgbClr val="002060"/>
                </a:solidFill>
                <a:latin typeface="Arial-Rounded" pitchFamily="34" charset="0"/>
                <a:ea typeface="Arial-Rounded" pitchFamily="34" charset="0"/>
                <a:cs typeface="Arial-Rounded" pitchFamily="34" charset="0"/>
              </a:rPr>
              <a:t>Đến bây giờ dê trắng</a:t>
            </a:r>
          </a:p>
          <a:p>
            <a:pPr algn="just"/>
            <a:r>
              <a:rPr lang="en-US" sz="3200" smtClean="0">
                <a:solidFill>
                  <a:srgbClr val="002060"/>
                </a:solidFill>
                <a:latin typeface="Arial-Rounded" pitchFamily="34" charset="0"/>
                <a:ea typeface="Arial-Rounded" pitchFamily="34" charset="0"/>
                <a:cs typeface="Arial-Rounded" pitchFamily="34" charset="0"/>
              </a:rPr>
              <a:t>Vẫn gọi hoài: “Bê! Bê!”.</a:t>
            </a:r>
          </a:p>
          <a:p>
            <a:pPr algn="r"/>
            <a:r>
              <a:rPr lang="en-US" sz="3200" smtClean="0">
                <a:solidFill>
                  <a:srgbClr val="002060"/>
                </a:solidFill>
                <a:latin typeface="Arial-Rounded" pitchFamily="34" charset="0"/>
                <a:ea typeface="Arial-Rounded" pitchFamily="34" charset="0"/>
                <a:cs typeface="Arial-Rounded" pitchFamily="34" charset="0"/>
              </a:rPr>
              <a:t>Định Hải</a:t>
            </a:r>
          </a:p>
        </p:txBody>
      </p:sp>
      <p:sp>
        <p:nvSpPr>
          <p:cNvPr id="12" name="TextBox 11"/>
          <p:cNvSpPr txBox="1"/>
          <p:nvPr/>
        </p:nvSpPr>
        <p:spPr>
          <a:xfrm>
            <a:off x="1450229" y="3541455"/>
            <a:ext cx="5849890" cy="255454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Một năm trời hạn hán</a:t>
            </a:r>
          </a:p>
          <a:p>
            <a:pPr algn="just"/>
            <a:r>
              <a:rPr lang="en-US" sz="3200" smtClean="0">
                <a:solidFill>
                  <a:srgbClr val="002060"/>
                </a:solidFill>
                <a:latin typeface="Arial-Rounded" pitchFamily="34" charset="0"/>
                <a:ea typeface="Arial-Rounded" pitchFamily="34" charset="0"/>
                <a:cs typeface="Arial-Rounded" pitchFamily="34" charset="0"/>
              </a:rPr>
              <a:t>Suối cạn, cỏ héo khô</a:t>
            </a:r>
          </a:p>
          <a:p>
            <a:pPr algn="just"/>
            <a:r>
              <a:rPr lang="en-US" sz="3200" smtClean="0">
                <a:solidFill>
                  <a:srgbClr val="002060"/>
                </a:solidFill>
                <a:latin typeface="Arial-Rounded" pitchFamily="34" charset="0"/>
                <a:ea typeface="Arial-Rounded" pitchFamily="34" charset="0"/>
                <a:cs typeface="Arial-Rounded" pitchFamily="34" charset="0"/>
              </a:rPr>
              <a:t>Lấy gì nuôi đôi bạn</a:t>
            </a:r>
          </a:p>
          <a:p>
            <a:pPr algn="just"/>
            <a:r>
              <a:rPr lang="en-US" sz="3200" smtClean="0">
                <a:solidFill>
                  <a:srgbClr val="002060"/>
                </a:solidFill>
                <a:latin typeface="Arial-Rounded" pitchFamily="34" charset="0"/>
                <a:ea typeface="Arial-Rounded" pitchFamily="34" charset="0"/>
                <a:cs typeface="Arial-Rounded" pitchFamily="34" charset="0"/>
              </a:rPr>
              <a:t>Chờ mưa đến bao giờ?</a:t>
            </a:r>
          </a:p>
          <a:p>
            <a:pPr algn="just"/>
            <a:endParaRPr lang="en-US" sz="3200">
              <a:solidFill>
                <a:srgbClr val="002060"/>
              </a:solidFill>
              <a:latin typeface="Arial-Rounded" pitchFamily="34" charset="0"/>
              <a:ea typeface="Arial-Rounded" pitchFamily="34" charset="0"/>
              <a:cs typeface="Arial-Rounded" pitchFamily="34" charset="0"/>
            </a:endParaRPr>
          </a:p>
        </p:txBody>
      </p:sp>
      <p:cxnSp>
        <p:nvCxnSpPr>
          <p:cNvPr id="14" name="Straight Connector 13"/>
          <p:cNvCxnSpPr/>
          <p:nvPr/>
        </p:nvCxnSpPr>
        <p:spPr>
          <a:xfrm>
            <a:off x="2032794" y="17526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28194" y="1752600"/>
            <a:ext cx="695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37063" y="2247900"/>
            <a:ext cx="15962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96531" y="4076700"/>
            <a:ext cx="14386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17813" y="5038725"/>
            <a:ext cx="671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35659" y="225425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754315" y="2259693"/>
            <a:ext cx="1135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66919" y="2767398"/>
            <a:ext cx="1135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7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1290</Words>
  <Application>Microsoft Office PowerPoint</Application>
  <PresentationFormat>Custom</PresentationFormat>
  <Paragraphs>232</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Chi</dc:creator>
  <cp:lastModifiedBy>PC</cp:lastModifiedBy>
  <cp:revision>252</cp:revision>
  <dcterms:created xsi:type="dcterms:W3CDTF">2020-04-19T07:30:11Z</dcterms:created>
  <dcterms:modified xsi:type="dcterms:W3CDTF">2021-10-07T22:29:29Z</dcterms:modified>
</cp:coreProperties>
</file>