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58" r:id="rId4"/>
    <p:sldId id="257"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6" d="100"/>
          <a:sy n="66" d="100"/>
        </p:scale>
        <p:origin x="84"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S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SG"/>
          </a:p>
        </p:txBody>
      </p:sp>
      <p:sp>
        <p:nvSpPr>
          <p:cNvPr id="4" name="Date Placeholder 3"/>
          <p:cNvSpPr>
            <a:spLocks noGrp="1"/>
          </p:cNvSpPr>
          <p:nvPr>
            <p:ph type="dt" sz="half" idx="10"/>
          </p:nvPr>
        </p:nvSpPr>
        <p:spPr/>
        <p:txBody>
          <a:bodyPr/>
          <a:lstStyle/>
          <a:p>
            <a:fld id="{787AF626-2AF8-435D-9694-731709FE8D2A}" type="datetimeFigureOut">
              <a:rPr lang="en-SG" smtClean="0"/>
              <a:t>27/4/2023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D499F497-0FCC-4A61-B9C2-4DDDB90A7310}" type="slidenum">
              <a:rPr lang="en-SG" smtClean="0"/>
              <a:t>‹#›</a:t>
            </a:fld>
            <a:endParaRPr lang="en-SG"/>
          </a:p>
        </p:txBody>
      </p:sp>
    </p:spTree>
    <p:extLst>
      <p:ext uri="{BB962C8B-B14F-4D97-AF65-F5344CB8AC3E}">
        <p14:creationId xmlns:p14="http://schemas.microsoft.com/office/powerpoint/2010/main" val="2754548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787AF626-2AF8-435D-9694-731709FE8D2A}" type="datetimeFigureOut">
              <a:rPr lang="en-SG" smtClean="0"/>
              <a:t>27/4/2023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D499F497-0FCC-4A61-B9C2-4DDDB90A7310}" type="slidenum">
              <a:rPr lang="en-SG" smtClean="0"/>
              <a:t>‹#›</a:t>
            </a:fld>
            <a:endParaRPr lang="en-SG"/>
          </a:p>
        </p:txBody>
      </p:sp>
    </p:spTree>
    <p:extLst>
      <p:ext uri="{BB962C8B-B14F-4D97-AF65-F5344CB8AC3E}">
        <p14:creationId xmlns:p14="http://schemas.microsoft.com/office/powerpoint/2010/main" val="703151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787AF626-2AF8-435D-9694-731709FE8D2A}" type="datetimeFigureOut">
              <a:rPr lang="en-SG" smtClean="0"/>
              <a:t>27/4/2023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D499F497-0FCC-4A61-B9C2-4DDDB90A7310}" type="slidenum">
              <a:rPr lang="en-SG" smtClean="0"/>
              <a:t>‹#›</a:t>
            </a:fld>
            <a:endParaRPr lang="en-SG"/>
          </a:p>
        </p:txBody>
      </p:sp>
    </p:spTree>
    <p:extLst>
      <p:ext uri="{BB962C8B-B14F-4D97-AF65-F5344CB8AC3E}">
        <p14:creationId xmlns:p14="http://schemas.microsoft.com/office/powerpoint/2010/main" val="394131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787AF626-2AF8-435D-9694-731709FE8D2A}" type="datetimeFigureOut">
              <a:rPr lang="en-SG" smtClean="0"/>
              <a:t>27/4/2023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D499F497-0FCC-4A61-B9C2-4DDDB90A7310}" type="slidenum">
              <a:rPr lang="en-SG" smtClean="0"/>
              <a:t>‹#›</a:t>
            </a:fld>
            <a:endParaRPr lang="en-SG"/>
          </a:p>
        </p:txBody>
      </p:sp>
    </p:spTree>
    <p:extLst>
      <p:ext uri="{BB962C8B-B14F-4D97-AF65-F5344CB8AC3E}">
        <p14:creationId xmlns:p14="http://schemas.microsoft.com/office/powerpoint/2010/main" val="3268035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S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87AF626-2AF8-435D-9694-731709FE8D2A}" type="datetimeFigureOut">
              <a:rPr lang="en-SG" smtClean="0"/>
              <a:t>27/4/2023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D499F497-0FCC-4A61-B9C2-4DDDB90A7310}" type="slidenum">
              <a:rPr lang="en-SG" smtClean="0"/>
              <a:t>‹#›</a:t>
            </a:fld>
            <a:endParaRPr lang="en-SG"/>
          </a:p>
        </p:txBody>
      </p:sp>
    </p:spTree>
    <p:extLst>
      <p:ext uri="{BB962C8B-B14F-4D97-AF65-F5344CB8AC3E}">
        <p14:creationId xmlns:p14="http://schemas.microsoft.com/office/powerpoint/2010/main" val="3711919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4"/>
          <p:cNvSpPr>
            <a:spLocks noGrp="1"/>
          </p:cNvSpPr>
          <p:nvPr>
            <p:ph type="dt" sz="half" idx="10"/>
          </p:nvPr>
        </p:nvSpPr>
        <p:spPr/>
        <p:txBody>
          <a:bodyPr/>
          <a:lstStyle/>
          <a:p>
            <a:fld id="{787AF626-2AF8-435D-9694-731709FE8D2A}" type="datetimeFigureOut">
              <a:rPr lang="en-SG" smtClean="0"/>
              <a:t>27/4/2023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D499F497-0FCC-4A61-B9C2-4DDDB90A7310}" type="slidenum">
              <a:rPr lang="en-SG" smtClean="0"/>
              <a:t>‹#›</a:t>
            </a:fld>
            <a:endParaRPr lang="en-SG"/>
          </a:p>
        </p:txBody>
      </p:sp>
    </p:spTree>
    <p:extLst>
      <p:ext uri="{BB962C8B-B14F-4D97-AF65-F5344CB8AC3E}">
        <p14:creationId xmlns:p14="http://schemas.microsoft.com/office/powerpoint/2010/main" val="3275693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S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6"/>
          <p:cNvSpPr>
            <a:spLocks noGrp="1"/>
          </p:cNvSpPr>
          <p:nvPr>
            <p:ph type="dt" sz="half" idx="10"/>
          </p:nvPr>
        </p:nvSpPr>
        <p:spPr/>
        <p:txBody>
          <a:bodyPr/>
          <a:lstStyle/>
          <a:p>
            <a:fld id="{787AF626-2AF8-435D-9694-731709FE8D2A}" type="datetimeFigureOut">
              <a:rPr lang="en-SG" smtClean="0"/>
              <a:t>27/4/2023</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D499F497-0FCC-4A61-B9C2-4DDDB90A7310}" type="slidenum">
              <a:rPr lang="en-SG" smtClean="0"/>
              <a:t>‹#›</a:t>
            </a:fld>
            <a:endParaRPr lang="en-SG"/>
          </a:p>
        </p:txBody>
      </p:sp>
    </p:spTree>
    <p:extLst>
      <p:ext uri="{BB962C8B-B14F-4D97-AF65-F5344CB8AC3E}">
        <p14:creationId xmlns:p14="http://schemas.microsoft.com/office/powerpoint/2010/main" val="80470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2"/>
          <p:cNvSpPr>
            <a:spLocks noGrp="1"/>
          </p:cNvSpPr>
          <p:nvPr>
            <p:ph type="dt" sz="half" idx="10"/>
          </p:nvPr>
        </p:nvSpPr>
        <p:spPr/>
        <p:txBody>
          <a:bodyPr/>
          <a:lstStyle/>
          <a:p>
            <a:fld id="{787AF626-2AF8-435D-9694-731709FE8D2A}" type="datetimeFigureOut">
              <a:rPr lang="en-SG" smtClean="0"/>
              <a:t>27/4/2023</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D499F497-0FCC-4A61-B9C2-4DDDB90A7310}" type="slidenum">
              <a:rPr lang="en-SG" smtClean="0"/>
              <a:t>‹#›</a:t>
            </a:fld>
            <a:endParaRPr lang="en-SG"/>
          </a:p>
        </p:txBody>
      </p:sp>
    </p:spTree>
    <p:extLst>
      <p:ext uri="{BB962C8B-B14F-4D97-AF65-F5344CB8AC3E}">
        <p14:creationId xmlns:p14="http://schemas.microsoft.com/office/powerpoint/2010/main" val="2933545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7AF626-2AF8-435D-9694-731709FE8D2A}" type="datetimeFigureOut">
              <a:rPr lang="en-SG" smtClean="0"/>
              <a:t>27/4/2023</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D499F497-0FCC-4A61-B9C2-4DDDB90A7310}" type="slidenum">
              <a:rPr lang="en-SG" smtClean="0"/>
              <a:t>‹#›</a:t>
            </a:fld>
            <a:endParaRPr lang="en-SG"/>
          </a:p>
        </p:txBody>
      </p:sp>
    </p:spTree>
    <p:extLst>
      <p:ext uri="{BB962C8B-B14F-4D97-AF65-F5344CB8AC3E}">
        <p14:creationId xmlns:p14="http://schemas.microsoft.com/office/powerpoint/2010/main" val="1998881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S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87AF626-2AF8-435D-9694-731709FE8D2A}" type="datetimeFigureOut">
              <a:rPr lang="en-SG" smtClean="0"/>
              <a:t>27/4/2023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D499F497-0FCC-4A61-B9C2-4DDDB90A7310}" type="slidenum">
              <a:rPr lang="en-SG" smtClean="0"/>
              <a:t>‹#›</a:t>
            </a:fld>
            <a:endParaRPr lang="en-SG"/>
          </a:p>
        </p:txBody>
      </p:sp>
    </p:spTree>
    <p:extLst>
      <p:ext uri="{BB962C8B-B14F-4D97-AF65-F5344CB8AC3E}">
        <p14:creationId xmlns:p14="http://schemas.microsoft.com/office/powerpoint/2010/main" val="375025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SG"/>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87AF626-2AF8-435D-9694-731709FE8D2A}" type="datetimeFigureOut">
              <a:rPr lang="en-SG" smtClean="0"/>
              <a:t>27/4/2023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D499F497-0FCC-4A61-B9C2-4DDDB90A7310}" type="slidenum">
              <a:rPr lang="en-SG" smtClean="0"/>
              <a:t>‹#›</a:t>
            </a:fld>
            <a:endParaRPr lang="en-SG"/>
          </a:p>
        </p:txBody>
      </p:sp>
    </p:spTree>
    <p:extLst>
      <p:ext uri="{BB962C8B-B14F-4D97-AF65-F5344CB8AC3E}">
        <p14:creationId xmlns:p14="http://schemas.microsoft.com/office/powerpoint/2010/main" val="2186889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SG"/>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7AF626-2AF8-435D-9694-731709FE8D2A}" type="datetimeFigureOut">
              <a:rPr lang="en-SG" smtClean="0"/>
              <a:t>27/4/2023</a:t>
            </a:fld>
            <a:endParaRPr lang="en-S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99F497-0FCC-4A61-B9C2-4DDDB90A7310}" type="slidenum">
              <a:rPr lang="en-SG" smtClean="0"/>
              <a:t>‹#›</a:t>
            </a:fld>
            <a:endParaRPr lang="en-SG"/>
          </a:p>
        </p:txBody>
      </p:sp>
    </p:spTree>
    <p:extLst>
      <p:ext uri="{BB962C8B-B14F-4D97-AF65-F5344CB8AC3E}">
        <p14:creationId xmlns:p14="http://schemas.microsoft.com/office/powerpoint/2010/main" val="3046779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https://quantri.longbien.edu.vn/UploadFolderNew/SGDLongBien/Image/thcsthuongthanh/132540027_2861716654075996_7069310600295765157_o_24122020.jpg?w=900"/>
          <p:cNvSpPr>
            <a:spLocks noChangeAspect="1" noChangeArrowheads="1"/>
          </p:cNvSpPr>
          <p:nvPr/>
        </p:nvSpPr>
        <p:spPr bwMode="auto">
          <a:xfrm>
            <a:off x="155575" y="-22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G"/>
          </a:p>
        </p:txBody>
      </p:sp>
      <p:sp>
        <p:nvSpPr>
          <p:cNvPr id="6" name="TextBox 5"/>
          <p:cNvSpPr txBox="1"/>
          <p:nvPr/>
        </p:nvSpPr>
        <p:spPr>
          <a:xfrm>
            <a:off x="1683026" y="76200"/>
            <a:ext cx="9090991" cy="954107"/>
          </a:xfrm>
          <a:prstGeom prst="rect">
            <a:avLst/>
          </a:prstGeom>
          <a:noFill/>
        </p:spPr>
        <p:txBody>
          <a:bodyPr wrap="square" rtlCol="0">
            <a:sp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NGÀY HỘI ĐỌC SÁCH CỦA </a:t>
            </a:r>
            <a:r>
              <a:rPr lang="en-US" sz="2800" b="1" smtClean="0">
                <a:solidFill>
                  <a:srgbClr val="FF0000"/>
                </a:solidFill>
                <a:latin typeface="Times New Roman" panose="02020603050405020304" pitchFamily="18" charset="0"/>
                <a:cs typeface="Times New Roman" panose="02020603050405020304" pitchFamily="18" charset="0"/>
              </a:rPr>
              <a:t>CÔ </a:t>
            </a:r>
            <a:r>
              <a:rPr lang="en-US" sz="2800" b="1" smtClean="0">
                <a:solidFill>
                  <a:srgbClr val="FF0000"/>
                </a:solidFill>
                <a:latin typeface="Times New Roman" panose="02020603050405020304" pitchFamily="18" charset="0"/>
                <a:cs typeface="Times New Roman" panose="02020603050405020304" pitchFamily="18" charset="0"/>
              </a:rPr>
              <a:t>- </a:t>
            </a:r>
            <a:r>
              <a:rPr lang="en-US" sz="2800" b="1" smtClean="0">
                <a:solidFill>
                  <a:srgbClr val="FF0000"/>
                </a:solidFill>
                <a:latin typeface="Times New Roman" panose="02020603050405020304" pitchFamily="18" charset="0"/>
                <a:cs typeface="Times New Roman" panose="02020603050405020304" pitchFamily="18" charset="0"/>
              </a:rPr>
              <a:t>TRÒ </a:t>
            </a:r>
            <a:endParaRPr lang="en-US" sz="2800" b="1" dirty="0" smtClean="0">
              <a:solidFill>
                <a:srgbClr val="FF0000"/>
              </a:solidFill>
              <a:latin typeface="Times New Roman" panose="02020603050405020304" pitchFamily="18" charset="0"/>
              <a:cs typeface="Times New Roman" panose="02020603050405020304" pitchFamily="18" charset="0"/>
            </a:endParaRPr>
          </a:p>
          <a:p>
            <a:pPr algn="ctr"/>
            <a:r>
              <a:rPr lang="en-US" sz="2800" b="1" dirty="0" smtClean="0">
                <a:solidFill>
                  <a:srgbClr val="FF0000"/>
                </a:solidFill>
                <a:latin typeface="Times New Roman" panose="02020603050405020304" pitchFamily="18" charset="0"/>
                <a:cs typeface="Times New Roman" panose="02020603050405020304" pitchFamily="18" charset="0"/>
              </a:rPr>
              <a:t>TRƯỜNG TIỂU HỌC GIANG BIÊN</a:t>
            </a:r>
            <a:endParaRPr lang="en-SG" sz="28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07975" y="1060319"/>
            <a:ext cx="11675166" cy="5324535"/>
          </a:xfrm>
          <a:prstGeom prst="rect">
            <a:avLst/>
          </a:prstGeom>
        </p:spPr>
        <p:txBody>
          <a:bodyPr wrap="square">
            <a:spAutoFit/>
          </a:bodyPr>
          <a:lstStyle/>
          <a:p>
            <a:r>
              <a:rPr lang="en-US" sz="2000" dirty="0" smtClean="0">
                <a:solidFill>
                  <a:srgbClr val="333333"/>
                </a:solidFill>
                <a:latin typeface="Times New Roman" panose="02020603050405020304" pitchFamily="18" charset="0"/>
                <a:cs typeface="Times New Roman" panose="02020603050405020304" pitchFamily="18" charset="0"/>
              </a:rPr>
              <a:t>	</a:t>
            </a:r>
            <a:r>
              <a:rPr lang="vi-VN" sz="2000" dirty="0" smtClean="0">
                <a:solidFill>
                  <a:srgbClr val="333333"/>
                </a:solidFill>
                <a:latin typeface="Times New Roman" panose="02020603050405020304" pitchFamily="18" charset="0"/>
                <a:cs typeface="Times New Roman" panose="02020603050405020304" pitchFamily="18" charset="0"/>
              </a:rPr>
              <a:t>Xưa </a:t>
            </a:r>
            <a:r>
              <a:rPr lang="vi-VN" sz="2000" dirty="0">
                <a:solidFill>
                  <a:srgbClr val="333333"/>
                </a:solidFill>
                <a:latin typeface="Times New Roman" panose="02020603050405020304" pitchFamily="18" charset="0"/>
                <a:cs typeface="Times New Roman" panose="02020603050405020304" pitchFamily="18" charset="0"/>
              </a:rPr>
              <a:t>nay, sách luôn được coi là người bạn tâm giao, chia sẻ vui buồn sâu kín của mỗi con người, vì đó là nơi kết tinh những giá trị tinh thần tinh tuý nhất của nhân loại. Cũng vì lẽ đó mà từ lâu, đọc sách được coi là một việc hết sức thiết thực</a:t>
            </a:r>
            <a:r>
              <a:rPr lang="vi-VN" sz="2000" dirty="0" smtClean="0">
                <a:solidFill>
                  <a:srgbClr val="333333"/>
                </a:solidFill>
                <a:latin typeface="Times New Roman" panose="02020603050405020304" pitchFamily="18" charset="0"/>
                <a:cs typeface="Times New Roman" panose="02020603050405020304" pitchFamily="18" charset="0"/>
              </a:rPr>
              <a:t>.</a:t>
            </a:r>
            <a:r>
              <a:rPr lang="en-US" sz="2000" dirty="0" smtClean="0">
                <a:solidFill>
                  <a:srgbClr val="333333"/>
                </a:solidFill>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Hiểu rõ tầm quan trọng của việc đọc sách. Trong những năm qua, dưới sự chỉ đạo sát sao của ban giám hiệu, các thầy cô chủ nhiệm lớp cùng với các tổ chức và đoàn thể trong nhà trường đã tích cực tổ chức hết sức hiệu quả công tác thư viện cũng như hoạt động đọc sách. Đến nay, phong trào đọc sách đã trở thành một nét đẹp văn hoá trong đời sống học đường của trường Tiểu học </a:t>
            </a:r>
            <a:r>
              <a:rPr lang="en-US" sz="2000" dirty="0" err="1" smtClean="0">
                <a:latin typeface="Times New Roman" panose="02020603050405020304" pitchFamily="18" charset="0"/>
                <a:cs typeface="Times New Roman" panose="02020603050405020304" pitchFamily="18" charset="0"/>
              </a:rPr>
              <a:t>Giang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Biên</a:t>
            </a:r>
            <a:r>
              <a:rPr lang="vi-VN" sz="2000" dirty="0" smtClean="0">
                <a:latin typeface="Times New Roman" panose="02020603050405020304" pitchFamily="18" charset="0"/>
                <a:cs typeface="Times New Roman" panose="02020603050405020304" pitchFamily="18" charset="0"/>
              </a:rPr>
              <a:t>.</a:t>
            </a:r>
            <a:r>
              <a:rPr lang="vi-VN" sz="2000" dirty="0">
                <a:latin typeface="Times New Roman" panose="02020603050405020304" pitchFamily="18" charset="0"/>
                <a:cs typeface="Times New Roman" panose="02020603050405020304" pitchFamily="18" charset="0"/>
              </a:rPr>
              <a:t/>
            </a:r>
            <a:br>
              <a:rPr lang="vi-VN" sz="2000" dirty="0">
                <a:latin typeface="Times New Roman" panose="02020603050405020304" pitchFamily="18" charset="0"/>
                <a:cs typeface="Times New Roman" panose="02020603050405020304" pitchFamily="18" charset="0"/>
              </a:rPr>
            </a:br>
            <a:r>
              <a:rPr lang="vi-VN" sz="2000" dirty="0">
                <a:latin typeface="Times New Roman" panose="02020603050405020304" pitchFamily="18" charset="0"/>
                <a:cs typeface="Times New Roman" panose="02020603050405020304" pitchFamily="18" charset="0"/>
              </a:rPr>
              <a:t>            Hưởng ứng phong trào chung ngày hội đọc sách Việt Nam cũng như thế giới, Trường Tiểu học </a:t>
            </a:r>
            <a:r>
              <a:rPr lang="en-US" sz="2000" dirty="0" err="1" smtClean="0">
                <a:latin typeface="Times New Roman" panose="02020603050405020304" pitchFamily="18" charset="0"/>
                <a:cs typeface="Times New Roman" panose="02020603050405020304" pitchFamily="18" charset="0"/>
              </a:rPr>
              <a:t>Giang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Biên</a:t>
            </a: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đã </a:t>
            </a:r>
            <a:r>
              <a:rPr lang="vi-VN" sz="2000" dirty="0">
                <a:latin typeface="Times New Roman" panose="02020603050405020304" pitchFamily="18" charset="0"/>
                <a:cs typeface="Times New Roman" panose="02020603050405020304" pitchFamily="18" charset="0"/>
              </a:rPr>
              <a:t>tổ chức ngày hội đọc sách, phát động ngày đọc sách hưởng ứng ngày sách Việt Nam 21/4 và  ngày sách bản quyền thế giới 23/4 theo kế </a:t>
            </a:r>
            <a:r>
              <a:rPr lang="vi-VN" sz="2000" dirty="0" smtClean="0">
                <a:latin typeface="Times New Roman" panose="02020603050405020304" pitchFamily="18" charset="0"/>
                <a:cs typeface="Times New Roman" panose="02020603050405020304" pitchFamily="18" charset="0"/>
              </a:rPr>
              <a:t>hoạch </a:t>
            </a:r>
            <a:r>
              <a:rPr lang="vi-VN" sz="2000" dirty="0">
                <a:latin typeface="Times New Roman" panose="02020603050405020304" pitchFamily="18" charset="0"/>
                <a:cs typeface="Times New Roman" panose="02020603050405020304" pitchFamily="18" charset="0"/>
              </a:rPr>
              <a:t>của thư viện.  “</a:t>
            </a:r>
            <a:r>
              <a:rPr lang="vi-VN" sz="2000" b="1" i="1" dirty="0">
                <a:latin typeface="Times New Roman" panose="02020603050405020304" pitchFamily="18" charset="0"/>
                <a:cs typeface="Times New Roman" panose="02020603050405020304" pitchFamily="18" charset="0"/>
              </a:rPr>
              <a:t>Ngày hội đọc sách</a:t>
            </a:r>
            <a:r>
              <a:rPr lang="vi-VN" sz="2000" dirty="0">
                <a:latin typeface="Times New Roman" panose="02020603050405020304" pitchFamily="18" charset="0"/>
                <a:cs typeface="Times New Roman" panose="02020603050405020304" pitchFamily="18" charset="0"/>
              </a:rPr>
              <a:t>” diễn ra với nhiều hoạt động thiết thực, phong phú các em học sinh được nghe cô thủ thư giới thiệu một số đầu sách có trong thư viện trường cùng một số hoạt động khác diễn ra trong thời gian này như: vẽ tranh theo sách, tuyên truyền giới thiệu sách, kể chuyện theo sách, quyên góp sách cho thư viện trường, lớp,… và hoạt động đọc sách thật sự đã đi vào chiều sâu và có sức lan toả rộng khắp tới thầy và trò Trường Tiểu học </a:t>
            </a:r>
            <a:r>
              <a:rPr lang="en-US" sz="2000" dirty="0" err="1" smtClean="0">
                <a:latin typeface="Times New Roman" panose="02020603050405020304" pitchFamily="18" charset="0"/>
                <a:cs typeface="Times New Roman" panose="02020603050405020304" pitchFamily="18" charset="0"/>
              </a:rPr>
              <a:t>Giang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Biên</a:t>
            </a:r>
            <a:r>
              <a:rPr lang="vi-VN" sz="2000" dirty="0" smtClean="0">
                <a:latin typeface="Times New Roman" panose="02020603050405020304" pitchFamily="18" charset="0"/>
                <a:cs typeface="Times New Roman" panose="02020603050405020304" pitchFamily="18" charset="0"/>
              </a:rPr>
              <a:t>.</a:t>
            </a:r>
            <a:r>
              <a:rPr lang="en-US"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 “</a:t>
            </a:r>
            <a:r>
              <a:rPr lang="vi-VN" sz="2000" b="1" i="1" dirty="0">
                <a:latin typeface="Times New Roman" panose="02020603050405020304" pitchFamily="18" charset="0"/>
                <a:cs typeface="Times New Roman" panose="02020603050405020304" pitchFamily="18" charset="0"/>
              </a:rPr>
              <a:t>Ngày hội đọc sách”</a:t>
            </a:r>
            <a:r>
              <a:rPr lang="vi-VN" sz="2000" dirty="0">
                <a:latin typeface="Times New Roman" panose="02020603050405020304" pitchFamily="18" charset="0"/>
                <a:cs typeface="Times New Roman" panose="02020603050405020304" pitchFamily="18" charset="0"/>
              </a:rPr>
              <a:t> của Trường Tiểu học </a:t>
            </a:r>
            <a:r>
              <a:rPr lang="en-US" sz="2000" dirty="0" err="1" smtClean="0">
                <a:latin typeface="Times New Roman" panose="02020603050405020304" pitchFamily="18" charset="0"/>
                <a:cs typeface="Times New Roman" panose="02020603050405020304" pitchFamily="18" charset="0"/>
              </a:rPr>
              <a:t>Giang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Biên</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đã khép lại nhưng không khí, tinh thần và ý nghĩa của ngày hội đọc mãi đọng lại trong niềm vui của các thầy, cô giáo và các em học sinh. Hi vọng rằng sau ngày hội đọc sách thì mỗi ngày đến trường đều là </a:t>
            </a:r>
            <a:r>
              <a:rPr lang="vi-VN" sz="2000" b="1" dirty="0">
                <a:latin typeface="Times New Roman" panose="02020603050405020304" pitchFamily="18" charset="0"/>
                <a:cs typeface="Times New Roman" panose="02020603050405020304" pitchFamily="18" charset="0"/>
              </a:rPr>
              <a:t>“Ngày hội”</a:t>
            </a:r>
            <a:r>
              <a:rPr lang="vi-VN" sz="2000" dirty="0">
                <a:latin typeface="Times New Roman" panose="02020603050405020304" pitchFamily="18" charset="0"/>
                <a:cs typeface="Times New Roman" panose="02020603050405020304" pitchFamily="18" charset="0"/>
              </a:rPr>
              <a:t> để các em tham gia đọc sách nhiều hơn và góp phần nâng cao chất lượng dạy học trong nhà trường</a:t>
            </a:r>
            <a:r>
              <a:rPr lang="vi-VN"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Sau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đây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một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số</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ảnh</a:t>
            </a:r>
            <a:r>
              <a:rPr lang="en-US" sz="2000" dirty="0" smtClean="0">
                <a:latin typeface="Times New Roman" panose="02020603050405020304" pitchFamily="18" charset="0"/>
                <a:cs typeface="Times New Roman" panose="02020603050405020304" pitchFamily="18" charset="0"/>
              </a:rPr>
              <a:t>:</a:t>
            </a:r>
            <a:endParaRPr lang="en-SG"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7345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sp>
        <p:nvSpPr>
          <p:cNvPr id="3" name="Content Placeholder 2"/>
          <p:cNvSpPr>
            <a:spLocks noGrp="1"/>
          </p:cNvSpPr>
          <p:nvPr>
            <p:ph idx="1"/>
          </p:nvPr>
        </p:nvSpPr>
        <p:spPr/>
        <p:txBody>
          <a:bodyPr/>
          <a:lstStyle/>
          <a:p>
            <a:endParaRPr lang="en-SG"/>
          </a:p>
        </p:txBody>
      </p:sp>
      <p:pic>
        <p:nvPicPr>
          <p:cNvPr id="4" name="Picture 3"/>
          <p:cNvPicPr>
            <a:picLocks noChangeAspect="1"/>
          </p:cNvPicPr>
          <p:nvPr/>
        </p:nvPicPr>
        <p:blipFill>
          <a:blip r:embed="rId2"/>
          <a:stretch>
            <a:fillRect/>
          </a:stretch>
        </p:blipFill>
        <p:spPr>
          <a:xfrm flipH="1">
            <a:off x="1545773" y="365125"/>
            <a:ext cx="8316685" cy="6237514"/>
          </a:xfrm>
          <a:prstGeom prst="rect">
            <a:avLst/>
          </a:prstGeom>
        </p:spPr>
      </p:pic>
    </p:spTree>
    <p:extLst>
      <p:ext uri="{BB962C8B-B14F-4D97-AF65-F5344CB8AC3E}">
        <p14:creationId xmlns:p14="http://schemas.microsoft.com/office/powerpoint/2010/main" val="2598300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sp>
        <p:nvSpPr>
          <p:cNvPr id="3" name="Content Placeholder 2"/>
          <p:cNvSpPr>
            <a:spLocks noGrp="1"/>
          </p:cNvSpPr>
          <p:nvPr>
            <p:ph idx="1"/>
          </p:nvPr>
        </p:nvSpPr>
        <p:spPr/>
        <p:txBody>
          <a:bodyPr/>
          <a:lstStyle/>
          <a:p>
            <a:endParaRPr lang="en-SG"/>
          </a:p>
        </p:txBody>
      </p:sp>
      <p:pic>
        <p:nvPicPr>
          <p:cNvPr id="4" name="Picture 3"/>
          <p:cNvPicPr>
            <a:picLocks noChangeAspect="1"/>
          </p:cNvPicPr>
          <p:nvPr/>
        </p:nvPicPr>
        <p:blipFill>
          <a:blip r:embed="rId2"/>
          <a:stretch>
            <a:fillRect/>
          </a:stretch>
        </p:blipFill>
        <p:spPr>
          <a:xfrm>
            <a:off x="1132116" y="114300"/>
            <a:ext cx="8599714" cy="6449786"/>
          </a:xfrm>
          <a:prstGeom prst="rect">
            <a:avLst/>
          </a:prstGeom>
        </p:spPr>
      </p:pic>
    </p:spTree>
    <p:extLst>
      <p:ext uri="{BB962C8B-B14F-4D97-AF65-F5344CB8AC3E}">
        <p14:creationId xmlns:p14="http://schemas.microsoft.com/office/powerpoint/2010/main" val="4104201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sp>
        <p:nvSpPr>
          <p:cNvPr id="3" name="Content Placeholder 2"/>
          <p:cNvSpPr>
            <a:spLocks noGrp="1"/>
          </p:cNvSpPr>
          <p:nvPr>
            <p:ph idx="1"/>
          </p:nvPr>
        </p:nvSpPr>
        <p:spPr/>
        <p:txBody>
          <a:bodyPr/>
          <a:lstStyle/>
          <a:p>
            <a:endParaRPr lang="en-SG"/>
          </a:p>
        </p:txBody>
      </p:sp>
      <p:pic>
        <p:nvPicPr>
          <p:cNvPr id="4" name="Picture 3"/>
          <p:cNvPicPr>
            <a:picLocks noChangeAspect="1"/>
          </p:cNvPicPr>
          <p:nvPr/>
        </p:nvPicPr>
        <p:blipFill rotWithShape="1">
          <a:blip r:embed="rId2"/>
          <a:srcRect t="30658"/>
          <a:stretch/>
        </p:blipFill>
        <p:spPr>
          <a:xfrm>
            <a:off x="1382486" y="0"/>
            <a:ext cx="9427028" cy="6858000"/>
          </a:xfrm>
          <a:prstGeom prst="rect">
            <a:avLst/>
          </a:prstGeom>
        </p:spPr>
      </p:pic>
    </p:spTree>
    <p:extLst>
      <p:ext uri="{BB962C8B-B14F-4D97-AF65-F5344CB8AC3E}">
        <p14:creationId xmlns:p14="http://schemas.microsoft.com/office/powerpoint/2010/main" val="37695857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13</Words>
  <Application>Microsoft Office PowerPoint</Application>
  <PresentationFormat>Widescreen</PresentationFormat>
  <Paragraphs>4</Paragraphs>
  <Slides>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ltgsvn@outlook.com</dc:creator>
  <cp:lastModifiedBy>ltgsvn@outlook.com</cp:lastModifiedBy>
  <cp:revision>4</cp:revision>
  <dcterms:created xsi:type="dcterms:W3CDTF">2022-12-29T07:15:59Z</dcterms:created>
  <dcterms:modified xsi:type="dcterms:W3CDTF">2023-04-27T06:16:10Z</dcterms:modified>
</cp:coreProperties>
</file>