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75" r:id="rId3"/>
    <p:sldId id="268" r:id="rId4"/>
    <p:sldId id="258" r:id="rId5"/>
    <p:sldId id="269" r:id="rId6"/>
    <p:sldId id="270" r:id="rId7"/>
    <p:sldId id="271" r:id="rId8"/>
    <p:sldId id="272" r:id="rId9"/>
    <p:sldId id="259" r:id="rId10"/>
    <p:sldId id="274" r:id="rId11"/>
    <p:sldId id="256" r:id="rId12"/>
    <p:sldId id="260" r:id="rId13"/>
    <p:sldId id="261" r:id="rId14"/>
    <p:sldId id="262" r:id="rId15"/>
    <p:sldId id="263" r:id="rId16"/>
    <p:sldId id="266" r:id="rId17"/>
    <p:sldId id="267" r:id="rId18"/>
  </p:sldIdLst>
  <p:sldSz cx="12190413" cy="6858000"/>
  <p:notesSz cx="9144000" cy="6858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E0EE"/>
    <a:srgbClr val="FDF6E5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FBB8CB-4E1F-4A49-948B-D1AB63A47BDB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70C56-0A08-4A54-9819-59C28AF28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604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BÀI</a:t>
            </a:r>
            <a:r>
              <a:rPr lang="en-US" baseline="0" dirty="0"/>
              <a:t> GIẢNG ĐƯỢC THỰC HIỆN BỞI HUY DUẨN. </a:t>
            </a:r>
            <a:r>
              <a:rPr lang="en-US" baseline="0"/>
              <a:t>GMAIL: huyduan2410@gmail.com - https://www.facebook.com/huyduan24/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70C56-0A08-4A54-9819-59C28AF283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21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9DE3D-5EB2-47B3-9F8A-4FDCD0679CE9}" type="datetimeFigureOut">
              <a:rPr lang="vi-VN" smtClean="0"/>
              <a:t>19/01/2022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9427D-1539-431F-A972-5D150B606E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4936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9DE3D-5EB2-47B3-9F8A-4FDCD0679CE9}" type="datetimeFigureOut">
              <a:rPr lang="vi-VN" smtClean="0"/>
              <a:t>19/01/2022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9427D-1539-431F-A972-5D150B606E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3193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9DE3D-5EB2-47B3-9F8A-4FDCD0679CE9}" type="datetimeFigureOut">
              <a:rPr lang="vi-VN" smtClean="0"/>
              <a:t>19/01/2022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9427D-1539-431F-A972-5D150B606E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3721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9DE3D-5EB2-47B3-9F8A-4FDCD0679CE9}" type="datetimeFigureOut">
              <a:rPr lang="vi-VN" smtClean="0"/>
              <a:t>19/01/2022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9427D-1539-431F-A972-5D150B606E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4716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9DE3D-5EB2-47B3-9F8A-4FDCD0679CE9}" type="datetimeFigureOut">
              <a:rPr lang="vi-VN" smtClean="0"/>
              <a:t>19/01/2022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9427D-1539-431F-A972-5D150B606E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2486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9DE3D-5EB2-47B3-9F8A-4FDCD0679CE9}" type="datetimeFigureOut">
              <a:rPr lang="vi-VN" smtClean="0"/>
              <a:t>19/01/2022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9427D-1539-431F-A972-5D150B606E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626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9DE3D-5EB2-47B3-9F8A-4FDCD0679CE9}" type="datetimeFigureOut">
              <a:rPr lang="vi-VN" smtClean="0"/>
              <a:t>19/01/2022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9427D-1539-431F-A972-5D150B606E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4170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9DE3D-5EB2-47B3-9F8A-4FDCD0679CE9}" type="datetimeFigureOut">
              <a:rPr lang="vi-VN" smtClean="0"/>
              <a:t>19/01/2022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9427D-1539-431F-A972-5D150B606E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0024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9DE3D-5EB2-47B3-9F8A-4FDCD0679CE9}" type="datetimeFigureOut">
              <a:rPr lang="vi-VN" smtClean="0"/>
              <a:t>19/01/2022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9427D-1539-431F-A972-5D150B606E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8058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9DE3D-5EB2-47B3-9F8A-4FDCD0679CE9}" type="datetimeFigureOut">
              <a:rPr lang="vi-VN" smtClean="0"/>
              <a:t>19/01/2022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9427D-1539-431F-A972-5D150B606E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8642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9DE3D-5EB2-47B3-9F8A-4FDCD0679CE9}" type="datetimeFigureOut">
              <a:rPr lang="vi-VN" smtClean="0"/>
              <a:t>19/01/2022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9427D-1539-431F-A972-5D150B606E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684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9DE3D-5EB2-47B3-9F8A-4FDCD0679CE9}" type="datetimeFigureOut">
              <a:rPr lang="vi-VN" smtClean="0"/>
              <a:t>19/01/2022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9427D-1539-431F-A972-5D150B606E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993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8.png"/><Relationship Id="rId1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microsoft.com/office/2007/relationships/hdphoto" Target="../media/hdphoto3.wdp"/><Relationship Id="rId17" Type="http://schemas.openxmlformats.org/officeDocument/2006/relationships/slide" Target="slide7.xml"/><Relationship Id="rId2" Type="http://schemas.openxmlformats.org/officeDocument/2006/relationships/image" Target="../media/image11.png"/><Relationship Id="rId16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slide" Target="slide5.xml"/><Relationship Id="rId10" Type="http://schemas.microsoft.com/office/2007/relationships/hdphoto" Target="../media/hdphoto2.wdp"/><Relationship Id="rId19" Type="http://schemas.openxmlformats.org/officeDocument/2006/relationships/slide" Target="slide9.xml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slide" Target="slide4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slide" Target="slide4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slide" Target="slide4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899186" y="1183710"/>
            <a:ext cx="9361040" cy="2100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6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907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2" r="343"/>
          <a:stretch/>
        </p:blipFill>
        <p:spPr>
          <a:xfrm>
            <a:off x="190550" y="563171"/>
            <a:ext cx="11521280" cy="404206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92928F58-F097-4555-89A0-88233295C1A7}"/>
              </a:ext>
            </a:extLst>
          </p:cNvPr>
          <p:cNvGrpSpPr/>
          <p:nvPr/>
        </p:nvGrpSpPr>
        <p:grpSpPr>
          <a:xfrm>
            <a:off x="3657747" y="5479138"/>
            <a:ext cx="4874917" cy="902190"/>
            <a:chOff x="4105812" y="5615379"/>
            <a:chExt cx="4293650" cy="682943"/>
          </a:xfrm>
        </p:grpSpPr>
        <p:sp>
          <p:nvSpPr>
            <p:cNvPr id="27" name="Rounded Rectangle 8">
              <a:extLst>
                <a:ext uri="{FF2B5EF4-FFF2-40B4-BE49-F238E27FC236}">
                  <a16:creationId xmlns:a16="http://schemas.microsoft.com/office/drawing/2014/main" id="{66F4BD78-CB41-4D95-BA15-3949DEAA803C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ounded Rectangle 9">
              <a:extLst>
                <a:ext uri="{FF2B5EF4-FFF2-40B4-BE49-F238E27FC236}">
                  <a16:creationId xmlns:a16="http://schemas.microsoft.com/office/drawing/2014/main" id="{916FFCC8-0D1A-4ECB-9DB6-C76A4DA1198F}"/>
                </a:ext>
              </a:extLst>
            </p:cNvPr>
            <p:cNvSpPr/>
            <p:nvPr/>
          </p:nvSpPr>
          <p:spPr>
            <a:xfrm>
              <a:off x="5972842" y="5645757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10">
              <a:extLst>
                <a:ext uri="{FF2B5EF4-FFF2-40B4-BE49-F238E27FC236}">
                  <a16:creationId xmlns:a16="http://schemas.microsoft.com/office/drawing/2014/main" id="{BA4FDD7D-66A7-4E85-8129-9478D0DAC82B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E1DA806-2217-445A-B457-00CC3FF2252D}"/>
                </a:ext>
              </a:extLst>
            </p:cNvPr>
            <p:cNvSpPr/>
            <p:nvPr/>
          </p:nvSpPr>
          <p:spPr>
            <a:xfrm>
              <a:off x="5045698" y="5632814"/>
              <a:ext cx="787246" cy="665508"/>
            </a:xfrm>
            <a:prstGeom prst="ellipse">
              <a:avLst/>
            </a:prstGeom>
            <a:noFill/>
            <a:ln w="38100">
              <a:solidFill>
                <a:srgbClr val="50BC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097A4CA-4BEC-4BC2-A661-13FBE81C89CB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Rounded Rectangle 13">
            <a:extLst>
              <a:ext uri="{FF2B5EF4-FFF2-40B4-BE49-F238E27FC236}">
                <a16:creationId xmlns:a16="http://schemas.microsoft.com/office/drawing/2014/main" id="{8921D1D3-31E5-4DF0-827A-3BCA63DA96CE}"/>
              </a:ext>
            </a:extLst>
          </p:cNvPr>
          <p:cNvSpPr/>
          <p:nvPr/>
        </p:nvSpPr>
        <p:spPr>
          <a:xfrm>
            <a:off x="3723755" y="5599832"/>
            <a:ext cx="740987" cy="69499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13">
            <a:extLst>
              <a:ext uri="{FF2B5EF4-FFF2-40B4-BE49-F238E27FC236}">
                <a16:creationId xmlns:a16="http://schemas.microsoft.com/office/drawing/2014/main" id="{AAD56FE8-C75D-4ED4-A425-61ADAF0124A3}"/>
              </a:ext>
            </a:extLst>
          </p:cNvPr>
          <p:cNvSpPr/>
          <p:nvPr/>
        </p:nvSpPr>
        <p:spPr>
          <a:xfrm>
            <a:off x="4846051" y="5650458"/>
            <a:ext cx="673501" cy="478501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vi-VN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ounded Rectangle 13">
            <a:extLst>
              <a:ext uri="{FF2B5EF4-FFF2-40B4-BE49-F238E27FC236}">
                <a16:creationId xmlns:a16="http://schemas.microsoft.com/office/drawing/2014/main" id="{C1771937-F46E-40EA-9AB1-BDB863349331}"/>
              </a:ext>
            </a:extLst>
          </p:cNvPr>
          <p:cNvSpPr/>
          <p:nvPr/>
        </p:nvSpPr>
        <p:spPr>
          <a:xfrm>
            <a:off x="5803205" y="5630455"/>
            <a:ext cx="816188" cy="69499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13">
            <a:extLst>
              <a:ext uri="{FF2B5EF4-FFF2-40B4-BE49-F238E27FC236}">
                <a16:creationId xmlns:a16="http://schemas.microsoft.com/office/drawing/2014/main" id="{A6B86842-2514-4675-99EB-37A67E65A156}"/>
              </a:ext>
            </a:extLst>
          </p:cNvPr>
          <p:cNvSpPr/>
          <p:nvPr/>
        </p:nvSpPr>
        <p:spPr>
          <a:xfrm>
            <a:off x="7681022" y="5599832"/>
            <a:ext cx="816188" cy="69499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37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" r="123"/>
          <a:stretch/>
        </p:blipFill>
        <p:spPr bwMode="auto">
          <a:xfrm>
            <a:off x="1762186" y="682719"/>
            <a:ext cx="8437476" cy="282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98862" y="3509470"/>
            <a:ext cx="619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2      x       4      =      8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350790" y="4635956"/>
            <a:ext cx="1800200" cy="651402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Thừa số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231110" y="4696641"/>
            <a:ext cx="1800200" cy="651402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Thừa số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62690" y="4751105"/>
            <a:ext cx="1524904" cy="481744"/>
          </a:xfrm>
          <a:prstGeom prst="roundRect">
            <a:avLst/>
          </a:prstGeom>
          <a:ln w="38100"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Tích 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>
            <a:cxnSpLocks/>
            <a:stCxn id="3" idx="0"/>
          </p:cNvCxnSpPr>
          <p:nvPr/>
        </p:nvCxnSpPr>
        <p:spPr>
          <a:xfrm flipV="1">
            <a:off x="3250890" y="4220000"/>
            <a:ext cx="0" cy="415956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cxnSp>
        <p:nvCxnSpPr>
          <p:cNvPr id="9" name="Straight Arrow Connector 8"/>
          <p:cNvCxnSpPr>
            <a:stCxn id="5" idx="0"/>
          </p:cNvCxnSpPr>
          <p:nvPr/>
        </p:nvCxnSpPr>
        <p:spPr>
          <a:xfrm flipV="1">
            <a:off x="6131210" y="4294383"/>
            <a:ext cx="0" cy="402258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cxnSp>
        <p:nvCxnSpPr>
          <p:cNvPr id="11" name="Straight Arrow Connector 10"/>
          <p:cNvCxnSpPr>
            <a:stCxn id="6" idx="0"/>
          </p:cNvCxnSpPr>
          <p:nvPr/>
        </p:nvCxnSpPr>
        <p:spPr>
          <a:xfrm flipV="1">
            <a:off x="8825142" y="4220000"/>
            <a:ext cx="0" cy="531105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13" name="TextBox 12"/>
          <p:cNvSpPr txBox="1"/>
          <p:nvPr/>
        </p:nvSpPr>
        <p:spPr>
          <a:xfrm>
            <a:off x="1558702" y="5536018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4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  <a:r>
              <a:rPr lang="en-US" sz="4400" b="1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2 x 4 cũng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 tích</a:t>
            </a:r>
            <a:endParaRPr lang="vi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66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9F9535D0-FE82-4913-AE0F-9BB897B7D9A3}"/>
              </a:ext>
            </a:extLst>
          </p:cNvPr>
          <p:cNvGrpSpPr/>
          <p:nvPr/>
        </p:nvGrpSpPr>
        <p:grpSpPr>
          <a:xfrm>
            <a:off x="397334" y="404664"/>
            <a:ext cx="11395743" cy="678033"/>
            <a:chOff x="1253941" y="511805"/>
            <a:chExt cx="11395743" cy="67803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8A853C8-C506-4277-A729-BB5513159F8C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0D428E3A-75F0-4CF0-975C-3F5314D6ABDD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7CE258F5-7EDE-46DB-BAAF-CD598FF4A931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6727542-B4F1-4891-A6EB-CAB734B3C0B2}"/>
                </a:ext>
              </a:extLst>
            </p:cNvPr>
            <p:cNvSpPr txBox="1"/>
            <p:nvPr/>
          </p:nvSpPr>
          <p:spPr>
            <a:xfrm>
              <a:off x="2059471" y="511805"/>
              <a:ext cx="105902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Nêu thừa số, tích trong các phép tính sau:</a:t>
              </a:r>
              <a:endParaRPr lang="vi-VN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C0DD85C-F180-44B7-8C46-5C2D5622A182}"/>
              </a:ext>
            </a:extLst>
          </p:cNvPr>
          <p:cNvGrpSpPr/>
          <p:nvPr/>
        </p:nvGrpSpPr>
        <p:grpSpPr>
          <a:xfrm>
            <a:off x="153255" y="2084949"/>
            <a:ext cx="5118947" cy="1368152"/>
            <a:chOff x="550590" y="1916832"/>
            <a:chExt cx="5118947" cy="136815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E5FF263-DD31-469D-AE5C-72332F4173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3" t="9900" r="5087" b="71899"/>
            <a:stretch/>
          </p:blipFill>
          <p:spPr>
            <a:xfrm>
              <a:off x="550590" y="1916832"/>
              <a:ext cx="5118947" cy="136815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B83710F-B530-4D40-ADAD-DD63F07D5975}"/>
                </a:ext>
              </a:extLst>
            </p:cNvPr>
            <p:cNvSpPr txBox="1"/>
            <p:nvPr/>
          </p:nvSpPr>
          <p:spPr>
            <a:xfrm>
              <a:off x="1994634" y="2185409"/>
              <a:ext cx="31716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latin typeface="Arial" panose="020B0604020202020204" pitchFamily="34" charset="0"/>
                  <a:cs typeface="Arial" panose="020B0604020202020204" pitchFamily="34" charset="0"/>
                </a:rPr>
                <a:t>5 x 2 = 10</a:t>
              </a:r>
              <a:endParaRPr lang="vi-VN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976B894-2D79-4419-A540-96DB15CA7D6F}"/>
              </a:ext>
            </a:extLst>
          </p:cNvPr>
          <p:cNvGrpSpPr/>
          <p:nvPr/>
        </p:nvGrpSpPr>
        <p:grpSpPr>
          <a:xfrm>
            <a:off x="6057909" y="2084949"/>
            <a:ext cx="5190427" cy="1368152"/>
            <a:chOff x="6455244" y="1916832"/>
            <a:chExt cx="5190427" cy="1368152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921D5EC-F3B9-411B-B06A-8459F65448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0" t="68146" r="5130" b="13653"/>
            <a:stretch/>
          </p:blipFill>
          <p:spPr>
            <a:xfrm>
              <a:off x="6455244" y="1916832"/>
              <a:ext cx="5190427" cy="1368152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9CF3271-9FD5-4342-BB4B-4B343CF1ABF2}"/>
                </a:ext>
              </a:extLst>
            </p:cNvPr>
            <p:cNvSpPr txBox="1"/>
            <p:nvPr/>
          </p:nvSpPr>
          <p:spPr>
            <a:xfrm>
              <a:off x="7751390" y="2185409"/>
              <a:ext cx="3600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latin typeface="Arial" panose="020B0604020202020204" pitchFamily="34" charset="0"/>
                  <a:cs typeface="Arial" panose="020B0604020202020204" pitchFamily="34" charset="0"/>
                </a:rPr>
                <a:t>4 x 3 = 12</a:t>
              </a:r>
              <a:endParaRPr lang="vi-VN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84647CD-7EB3-45B5-B62A-639DB67F2DCA}"/>
              </a:ext>
            </a:extLst>
          </p:cNvPr>
          <p:cNvGrpSpPr/>
          <p:nvPr/>
        </p:nvGrpSpPr>
        <p:grpSpPr>
          <a:xfrm>
            <a:off x="3177591" y="2084949"/>
            <a:ext cx="5118947" cy="1368152"/>
            <a:chOff x="550590" y="1916832"/>
            <a:chExt cx="5118947" cy="1368152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B63E3B5-EF40-4B06-BCE3-A1766AF8A6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2" t="9900" r="5617" b="71899"/>
            <a:stretch/>
          </p:blipFill>
          <p:spPr>
            <a:xfrm>
              <a:off x="550590" y="1916832"/>
              <a:ext cx="5118947" cy="13681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CDC3C98-FADA-47E5-9E80-520A446C47F8}"/>
                </a:ext>
              </a:extLst>
            </p:cNvPr>
            <p:cNvSpPr txBox="1"/>
            <p:nvPr/>
          </p:nvSpPr>
          <p:spPr>
            <a:xfrm>
              <a:off x="1994634" y="2185409"/>
              <a:ext cx="31716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latin typeface="Arial" panose="020B0604020202020204" pitchFamily="34" charset="0"/>
                  <a:cs typeface="Arial" panose="020B0604020202020204" pitchFamily="34" charset="0"/>
                </a:rPr>
                <a:t>5 x 2 = 10</a:t>
              </a:r>
              <a:endParaRPr lang="vi-VN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Rounded Rectangle 15">
            <a:extLst>
              <a:ext uri="{FF2B5EF4-FFF2-40B4-BE49-F238E27FC236}">
                <a16:creationId xmlns:a16="http://schemas.microsoft.com/office/drawing/2014/main" id="{C41244B0-C2EA-4080-B08E-09733CA8886E}"/>
              </a:ext>
            </a:extLst>
          </p:cNvPr>
          <p:cNvSpPr/>
          <p:nvPr/>
        </p:nvSpPr>
        <p:spPr>
          <a:xfrm>
            <a:off x="2409152" y="4519592"/>
            <a:ext cx="2071283" cy="72008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Thừa số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638AE2A-4D26-4CF0-A021-1780953B0E18}"/>
              </a:ext>
            </a:extLst>
          </p:cNvPr>
          <p:cNvCxnSpPr>
            <a:cxnSpLocks/>
            <a:stCxn id="40" idx="0"/>
          </p:cNvCxnSpPr>
          <p:nvPr/>
        </p:nvCxnSpPr>
        <p:spPr>
          <a:xfrm flipV="1">
            <a:off x="3444794" y="3122967"/>
            <a:ext cx="1299212" cy="1396625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42" name="Rounded Rectangle 17">
            <a:extLst>
              <a:ext uri="{FF2B5EF4-FFF2-40B4-BE49-F238E27FC236}">
                <a16:creationId xmlns:a16="http://schemas.microsoft.com/office/drawing/2014/main" id="{56761F7F-3BC8-4178-80D1-8EF416108D11}"/>
              </a:ext>
            </a:extLst>
          </p:cNvPr>
          <p:cNvSpPr/>
          <p:nvPr/>
        </p:nvSpPr>
        <p:spPr>
          <a:xfrm>
            <a:off x="4843540" y="4519592"/>
            <a:ext cx="2071283" cy="72008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Thừa số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73DF62D-BE28-4747-BA6C-69C4AC37640A}"/>
              </a:ext>
            </a:extLst>
          </p:cNvPr>
          <p:cNvCxnSpPr>
            <a:stCxn id="42" idx="0"/>
          </p:cNvCxnSpPr>
          <p:nvPr/>
        </p:nvCxnSpPr>
        <p:spPr>
          <a:xfrm flipV="1">
            <a:off x="5879182" y="3122967"/>
            <a:ext cx="0" cy="1396625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44" name="Rounded Rectangle 19">
            <a:extLst>
              <a:ext uri="{FF2B5EF4-FFF2-40B4-BE49-F238E27FC236}">
                <a16:creationId xmlns:a16="http://schemas.microsoft.com/office/drawing/2014/main" id="{1DE55635-8479-40FE-88F8-BFBA6C5B99F8}"/>
              </a:ext>
            </a:extLst>
          </p:cNvPr>
          <p:cNvSpPr/>
          <p:nvPr/>
        </p:nvSpPr>
        <p:spPr>
          <a:xfrm>
            <a:off x="7264286" y="4519592"/>
            <a:ext cx="2071283" cy="72008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Tích 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B347866-F9BD-431D-A674-84D74D2CFE41}"/>
              </a:ext>
            </a:extLst>
          </p:cNvPr>
          <p:cNvCxnSpPr>
            <a:stCxn id="44" idx="0"/>
          </p:cNvCxnSpPr>
          <p:nvPr/>
        </p:nvCxnSpPr>
        <p:spPr>
          <a:xfrm flipH="1" flipV="1">
            <a:off x="6914823" y="3122967"/>
            <a:ext cx="1385105" cy="1396625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291DA7C-9FA0-48F5-9A23-C31D9080C9F2}"/>
              </a:ext>
            </a:extLst>
          </p:cNvPr>
          <p:cNvCxnSpPr>
            <a:cxnSpLocks/>
          </p:cNvCxnSpPr>
          <p:nvPr/>
        </p:nvCxnSpPr>
        <p:spPr>
          <a:xfrm>
            <a:off x="1220327" y="1050995"/>
            <a:ext cx="8907327" cy="2670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563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7982E-6 -3.7037E-6 L 0.25003 -3.7037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6ADF2ED4-723A-47C4-A762-4CEB930AF3A2}"/>
              </a:ext>
            </a:extLst>
          </p:cNvPr>
          <p:cNvGrpSpPr/>
          <p:nvPr/>
        </p:nvGrpSpPr>
        <p:grpSpPr>
          <a:xfrm>
            <a:off x="550590" y="1916832"/>
            <a:ext cx="5118947" cy="1368152"/>
            <a:chOff x="550590" y="1916832"/>
            <a:chExt cx="5118947" cy="136815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C7C8454-276D-48E4-B3EB-98A81E6AEE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0" t="9580" r="5429" b="72219"/>
            <a:stretch/>
          </p:blipFill>
          <p:spPr>
            <a:xfrm>
              <a:off x="550590" y="1916832"/>
              <a:ext cx="5118947" cy="136815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B67DC16-7E4D-4789-95F2-8F22A26EB6EE}"/>
                </a:ext>
              </a:extLst>
            </p:cNvPr>
            <p:cNvSpPr txBox="1"/>
            <p:nvPr/>
          </p:nvSpPr>
          <p:spPr>
            <a:xfrm>
              <a:off x="1994634" y="2185409"/>
              <a:ext cx="31716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latin typeface="Arial" panose="020B0604020202020204" pitchFamily="34" charset="0"/>
                  <a:cs typeface="Arial" panose="020B0604020202020204" pitchFamily="34" charset="0"/>
                </a:rPr>
                <a:t>5 x 2 = 10</a:t>
              </a:r>
              <a:endParaRPr lang="vi-VN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D8DD5AE-1F8F-41AF-89B9-5D3F12D3B11C}"/>
              </a:ext>
            </a:extLst>
          </p:cNvPr>
          <p:cNvGrpSpPr/>
          <p:nvPr/>
        </p:nvGrpSpPr>
        <p:grpSpPr>
          <a:xfrm>
            <a:off x="6665419" y="1916832"/>
            <a:ext cx="5190427" cy="1368152"/>
            <a:chOff x="6455244" y="1916832"/>
            <a:chExt cx="5190427" cy="136815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1747EE8-CB8B-4751-9F06-EBC84FDEC1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0" t="68146" r="5130" b="13653"/>
            <a:stretch/>
          </p:blipFill>
          <p:spPr>
            <a:xfrm>
              <a:off x="6455244" y="1916832"/>
              <a:ext cx="5190427" cy="136815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EAC8513-93C8-4BEC-977C-286BFF860E35}"/>
                </a:ext>
              </a:extLst>
            </p:cNvPr>
            <p:cNvSpPr txBox="1"/>
            <p:nvPr/>
          </p:nvSpPr>
          <p:spPr>
            <a:xfrm>
              <a:off x="7751390" y="2185409"/>
              <a:ext cx="3600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latin typeface="Arial" panose="020B0604020202020204" pitchFamily="34" charset="0"/>
                  <a:cs typeface="Arial" panose="020B0604020202020204" pitchFamily="34" charset="0"/>
                </a:rPr>
                <a:t>4 x 3 = 12</a:t>
              </a:r>
              <a:endParaRPr lang="vi-VN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C865F28-0D7E-43EA-AE1C-A4C3ED2F9CE1}"/>
              </a:ext>
            </a:extLst>
          </p:cNvPr>
          <p:cNvGrpSpPr/>
          <p:nvPr/>
        </p:nvGrpSpPr>
        <p:grpSpPr>
          <a:xfrm>
            <a:off x="3641083" y="1916832"/>
            <a:ext cx="5190427" cy="1368152"/>
            <a:chOff x="6455244" y="1916832"/>
            <a:chExt cx="5190427" cy="1368152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F3A903F-6D73-49A2-9521-7E1751CA8A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0" t="68146" r="5130" b="13653"/>
            <a:stretch/>
          </p:blipFill>
          <p:spPr>
            <a:xfrm>
              <a:off x="6455244" y="1916832"/>
              <a:ext cx="5190427" cy="1368152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3661F8C-8BA7-4E39-A6BD-1AECB5B4649B}"/>
                </a:ext>
              </a:extLst>
            </p:cNvPr>
            <p:cNvSpPr txBox="1"/>
            <p:nvPr/>
          </p:nvSpPr>
          <p:spPr>
            <a:xfrm>
              <a:off x="7751390" y="2185409"/>
              <a:ext cx="3600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latin typeface="Arial" panose="020B0604020202020204" pitchFamily="34" charset="0"/>
                  <a:cs typeface="Arial" panose="020B0604020202020204" pitchFamily="34" charset="0"/>
                </a:rPr>
                <a:t>4 x 3 = 12</a:t>
              </a:r>
              <a:endParaRPr lang="vi-VN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Rounded Rectangle 10">
            <a:extLst>
              <a:ext uri="{FF2B5EF4-FFF2-40B4-BE49-F238E27FC236}">
                <a16:creationId xmlns:a16="http://schemas.microsoft.com/office/drawing/2014/main" id="{4D007D34-51DA-40AA-A914-6190B67D12FB}"/>
              </a:ext>
            </a:extLst>
          </p:cNvPr>
          <p:cNvSpPr/>
          <p:nvPr/>
        </p:nvSpPr>
        <p:spPr>
          <a:xfrm>
            <a:off x="2688499" y="4329101"/>
            <a:ext cx="2071283" cy="720080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Thừa số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4A61D16-9589-445D-99F7-69DFE59A1D7B}"/>
              </a:ext>
            </a:extLst>
          </p:cNvPr>
          <p:cNvCxnSpPr>
            <a:stCxn id="33" idx="0"/>
          </p:cNvCxnSpPr>
          <p:nvPr/>
        </p:nvCxnSpPr>
        <p:spPr>
          <a:xfrm flipV="1">
            <a:off x="3724141" y="2816933"/>
            <a:ext cx="1299212" cy="1512168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35" name="Rounded Rectangle 12">
            <a:extLst>
              <a:ext uri="{FF2B5EF4-FFF2-40B4-BE49-F238E27FC236}">
                <a16:creationId xmlns:a16="http://schemas.microsoft.com/office/drawing/2014/main" id="{02D2BA0C-2258-4256-B04F-09370CE75509}"/>
              </a:ext>
            </a:extLst>
          </p:cNvPr>
          <p:cNvSpPr/>
          <p:nvPr/>
        </p:nvSpPr>
        <p:spPr>
          <a:xfrm>
            <a:off x="5122887" y="4329101"/>
            <a:ext cx="2071283" cy="720080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Thừa số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5915AD5-3753-407F-8892-1EB86AF976AB}"/>
              </a:ext>
            </a:extLst>
          </p:cNvPr>
          <p:cNvCxnSpPr>
            <a:stCxn id="35" idx="0"/>
          </p:cNvCxnSpPr>
          <p:nvPr/>
        </p:nvCxnSpPr>
        <p:spPr>
          <a:xfrm flipV="1">
            <a:off x="6158529" y="2932476"/>
            <a:ext cx="0" cy="1396625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37" name="Rounded Rectangle 14">
            <a:extLst>
              <a:ext uri="{FF2B5EF4-FFF2-40B4-BE49-F238E27FC236}">
                <a16:creationId xmlns:a16="http://schemas.microsoft.com/office/drawing/2014/main" id="{F10BA570-77B7-4C12-A7AD-1A85A906FC8B}"/>
              </a:ext>
            </a:extLst>
          </p:cNvPr>
          <p:cNvSpPr/>
          <p:nvPr/>
        </p:nvSpPr>
        <p:spPr>
          <a:xfrm>
            <a:off x="7543633" y="4329101"/>
            <a:ext cx="2071283" cy="720080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Tích 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BF2693D-7313-4963-A80B-6F8F0D279DDF}"/>
              </a:ext>
            </a:extLst>
          </p:cNvPr>
          <p:cNvCxnSpPr>
            <a:stCxn id="37" idx="0"/>
          </p:cNvCxnSpPr>
          <p:nvPr/>
        </p:nvCxnSpPr>
        <p:spPr>
          <a:xfrm flipH="1" flipV="1">
            <a:off x="7369019" y="2816933"/>
            <a:ext cx="1210256" cy="1512168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</p:spTree>
    <p:extLst>
      <p:ext uri="{BB962C8B-B14F-4D97-AF65-F5344CB8AC3E}">
        <p14:creationId xmlns:p14="http://schemas.microsoft.com/office/powerpoint/2010/main" val="403269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44613" y="358566"/>
            <a:ext cx="10447137" cy="646331"/>
            <a:chOff x="544613" y="188640"/>
            <a:chExt cx="10447137" cy="646331"/>
          </a:xfrm>
        </p:grpSpPr>
        <p:grpSp>
          <p:nvGrpSpPr>
            <p:cNvPr id="2" name="Group 1"/>
            <p:cNvGrpSpPr/>
            <p:nvPr/>
          </p:nvGrpSpPr>
          <p:grpSpPr>
            <a:xfrm>
              <a:off x="544613" y="188640"/>
              <a:ext cx="654049" cy="635000"/>
              <a:chOff x="7934325" y="85725"/>
              <a:chExt cx="654049" cy="635000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" name="Oval 3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270670" y="188640"/>
              <a:ext cx="97210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 tích, biết các thừa số lần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lượt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5170"/>
            <a:ext cx="6264696" cy="28319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4116" y="3207436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40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vi-VN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23198" y="1965170"/>
            <a:ext cx="6264696" cy="28319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88063" y="3207436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40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vi-VN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270670" y="920541"/>
            <a:ext cx="8208912" cy="1234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E641489-C983-452D-90F2-1DCF8CEC3995}"/>
              </a:ext>
            </a:extLst>
          </p:cNvPr>
          <p:cNvSpPr txBox="1"/>
          <p:nvPr/>
        </p:nvSpPr>
        <p:spPr>
          <a:xfrm>
            <a:off x="1578249" y="3228218"/>
            <a:ext cx="1924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3 =</a:t>
            </a:r>
            <a:endParaRPr lang="vi-VN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F35C84-36B6-4543-B5EA-DD1942E1A4B2}"/>
              </a:ext>
            </a:extLst>
          </p:cNvPr>
          <p:cNvSpPr txBox="1"/>
          <p:nvPr/>
        </p:nvSpPr>
        <p:spPr>
          <a:xfrm>
            <a:off x="7748078" y="3196964"/>
            <a:ext cx="1924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x 5 =</a:t>
            </a:r>
            <a:endParaRPr lang="vi-VN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50C87F-1D7B-4F5E-8B28-7226219BCEAF}"/>
              </a:ext>
            </a:extLst>
          </p:cNvPr>
          <p:cNvSpPr txBox="1"/>
          <p:nvPr/>
        </p:nvSpPr>
        <p:spPr>
          <a:xfrm>
            <a:off x="611288" y="4891617"/>
            <a:ext cx="4933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2 x 3 = 2 + 2 + 2 = 6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D881C1-2692-45A6-96B4-BAB74A9ADF71}"/>
              </a:ext>
            </a:extLst>
          </p:cNvPr>
          <p:cNvSpPr txBox="1"/>
          <p:nvPr/>
        </p:nvSpPr>
        <p:spPr>
          <a:xfrm>
            <a:off x="3361295" y="3207436"/>
            <a:ext cx="501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vi-VN" sz="4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6E5E63-CCBF-49F5-9FD5-AA8F9A223302}"/>
              </a:ext>
            </a:extLst>
          </p:cNvPr>
          <p:cNvSpPr txBox="1"/>
          <p:nvPr/>
        </p:nvSpPr>
        <p:spPr>
          <a:xfrm>
            <a:off x="6095206" y="4911453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4 x 5 = 4 + 4 + 4 + 4 + 4 = 20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1F57ED-CA3A-4F39-80C2-5DAC079F56B4}"/>
              </a:ext>
            </a:extLst>
          </p:cNvPr>
          <p:cNvSpPr txBox="1"/>
          <p:nvPr/>
        </p:nvSpPr>
        <p:spPr>
          <a:xfrm>
            <a:off x="9637571" y="3184887"/>
            <a:ext cx="881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vi-VN" sz="4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65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 tmFilter="0,0; .5, 0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 tmFilter="0,0; .5, 0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16" grpId="0"/>
      <p:bldP spid="17" grpId="0"/>
      <p:bldP spid="18" grpId="0"/>
      <p:bldP spid="18" grpId="1"/>
      <p:bldP spid="19" grpId="0"/>
      <p:bldP spid="20" grpId="0"/>
      <p:bldP spid="20" grpId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/>
          <p:cNvSpPr/>
          <p:nvPr/>
        </p:nvSpPr>
        <p:spPr>
          <a:xfrm>
            <a:off x="1495195" y="1699067"/>
            <a:ext cx="8797714" cy="4777640"/>
          </a:xfrm>
          <a:prstGeom prst="cloud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1"/>
          <p:cNvGrpSpPr/>
          <p:nvPr/>
        </p:nvGrpSpPr>
        <p:grpSpPr>
          <a:xfrm>
            <a:off x="453128" y="214349"/>
            <a:ext cx="1008112" cy="1008112"/>
            <a:chOff x="1522698" y="971728"/>
            <a:chExt cx="720080" cy="767839"/>
          </a:xfrm>
        </p:grpSpPr>
        <p:sp>
          <p:nvSpPr>
            <p:cNvPr id="3" name="Rectangle 2"/>
            <p:cNvSpPr/>
            <p:nvPr/>
          </p:nvSpPr>
          <p:spPr>
            <a:xfrm>
              <a:off x="1630710" y="1125820"/>
              <a:ext cx="504056" cy="504056"/>
            </a:xfrm>
            <a:prstGeom prst="rect">
              <a:avLst/>
            </a:prstGeom>
            <a:solidFill>
              <a:srgbClr val="FF0000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cs typeface="Times New Roman" pitchFamily="18" charset="0"/>
                </a:rPr>
                <a:t>3</a:t>
              </a:r>
              <a:endParaRPr lang="vi-VN" sz="2800" b="1" dirty="0">
                <a:cs typeface="Times New Roman" pitchFamily="18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1522698" y="971728"/>
              <a:ext cx="720080" cy="767839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480987" y="432115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cs typeface="Times New Roman" pitchFamily="18" charset="0"/>
              </a:rPr>
              <a:t>Thực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hành</a:t>
            </a:r>
            <a:r>
              <a:rPr lang="en-US" sz="3600" b="1" dirty="0">
                <a:cs typeface="Times New Roman" pitchFamily="18" charset="0"/>
              </a:rPr>
              <a:t> “</a:t>
            </a:r>
            <a:r>
              <a:rPr lang="en-US" sz="3600" b="1" err="1">
                <a:cs typeface="Times New Roman" pitchFamily="18" charset="0"/>
              </a:rPr>
              <a:t>Lập</a:t>
            </a:r>
            <a:r>
              <a:rPr lang="en-US" sz="3600" b="1">
                <a:cs typeface="Times New Roman" pitchFamily="18" charset="0"/>
              </a:rPr>
              <a:t> tích”</a:t>
            </a:r>
            <a:endParaRPr lang="vi-VN" sz="3600" b="1" dirty="0"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449" b="93245" l="16241" r="66024">
                        <a14:foregroundMark x1="17060" y1="78287" x2="16771" y2="88058"/>
                        <a14:foregroundMark x1="16771" y1="88058" x2="16337" y2="90229"/>
                        <a14:foregroundMark x1="16096" y1="91435" x2="21012" y2="92521"/>
                        <a14:foregroundMark x1="21012" y1="92521" x2="29253" y2="91194"/>
                        <a14:foregroundMark x1="29253" y1="91194" x2="51470" y2="93245"/>
                        <a14:foregroundMark x1="62795" y1="72256" x2="61639" y2="88782"/>
                        <a14:foregroundMark x1="62795" y1="60314" x2="62940" y2="69361"/>
                        <a14:foregroundMark x1="61157" y1="70808" x2="61157" y2="61882"/>
                        <a14:foregroundMark x1="61012" y1="51990" x2="58265" y2="63088"/>
                        <a14:foregroundMark x1="57060" y1="66345" x2="54554" y2="68154"/>
                        <a14:foregroundMark x1="59952" y1="60917" x2="63759" y2="49819"/>
                        <a14:foregroundMark x1="62217" y1="37877" x2="61639" y2="48130"/>
                        <a14:foregroundMark x1="61398" y1="47768" x2="64145" y2="47527"/>
                        <a14:foregroundMark x1="62120" y1="67793" x2="62217" y2="75875"/>
                        <a14:foregroundMark x1="62217" y1="74427" x2="64386" y2="63932"/>
                        <a14:foregroundMark x1="65446" y1="51025" x2="66024" y2="68999"/>
                        <a14:foregroundMark x1="45735" y1="59469" x2="41446" y2="62726"/>
                        <a14:foregroundMark x1="46217" y1="76840" x2="46940" y2="81906"/>
                        <a14:foregroundMark x1="47036" y1="74427" x2="30506" y2="79614"/>
                        <a14:foregroundMark x1="30506" y1="79614" x2="23855" y2="76478"/>
                        <a14:foregroundMark x1="30217" y1="61882" x2="27807" y2="62485"/>
                        <a14:foregroundMark x1="29253" y1="61279" x2="31759" y2="61279"/>
                        <a14:foregroundMark x1="23181" y1="76236" x2="21108" y2="815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60" t="25012" r="28186"/>
          <a:stretch/>
        </p:blipFill>
        <p:spPr bwMode="auto">
          <a:xfrm>
            <a:off x="671645" y="2242897"/>
            <a:ext cx="9608788" cy="4777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8104791" y="630996"/>
            <a:ext cx="3630484" cy="1741813"/>
          </a:xfrm>
          <a:prstGeom prst="wedgeRoundRectCallout">
            <a:avLst>
              <a:gd name="adj1" fmla="val -30100"/>
              <a:gd name="adj2" fmla="val 6272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cs typeface="Times New Roman" pitchFamily="18" charset="0"/>
              </a:rPr>
              <a:t>Mỗi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bạn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lấy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hai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thẻ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số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và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err="1">
                <a:cs typeface="Times New Roman" pitchFamily="18" charset="0"/>
              </a:rPr>
              <a:t>nêu</a:t>
            </a:r>
            <a:r>
              <a:rPr lang="en-US" sz="2800">
                <a:cs typeface="Times New Roman" pitchFamily="18" charset="0"/>
              </a:rPr>
              <a:t> tích </a:t>
            </a:r>
            <a:r>
              <a:rPr lang="en-US" sz="2800" dirty="0" err="1">
                <a:cs typeface="Times New Roman" pitchFamily="18" charset="0"/>
              </a:rPr>
              <a:t>lập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được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của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hai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số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ghi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trên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hai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thẻ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đó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3956622" y="1743522"/>
            <a:ext cx="3630484" cy="1253039"/>
          </a:xfrm>
          <a:prstGeom prst="wedgeEllipseCallout">
            <a:avLst>
              <a:gd name="adj1" fmla="val -1979"/>
              <a:gd name="adj2" fmla="val 78834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cs typeface="Times New Roman" pitchFamily="18" charset="0"/>
              </a:rPr>
              <a:t>Mình</a:t>
            </a:r>
            <a:r>
              <a:rPr lang="en-US" sz="2600" dirty="0">
                <a:cs typeface="Times New Roman" pitchFamily="18" charset="0"/>
              </a:rPr>
              <a:t> </a:t>
            </a:r>
            <a:r>
              <a:rPr lang="en-US" sz="2600" err="1">
                <a:cs typeface="Times New Roman" pitchFamily="18" charset="0"/>
              </a:rPr>
              <a:t>có</a:t>
            </a:r>
            <a:r>
              <a:rPr lang="en-US" sz="2600">
                <a:cs typeface="Times New Roman" pitchFamily="18" charset="0"/>
              </a:rPr>
              <a:t> tích </a:t>
            </a:r>
            <a:r>
              <a:rPr lang="en-US" sz="2600" dirty="0" err="1">
                <a:cs typeface="Times New Roman" pitchFamily="18" charset="0"/>
              </a:rPr>
              <a:t>là</a:t>
            </a:r>
            <a:endParaRPr lang="en-US" sz="2600" dirty="0">
              <a:cs typeface="Times New Roman" pitchFamily="18" charset="0"/>
            </a:endParaRPr>
          </a:p>
          <a:p>
            <a:pPr algn="ctr"/>
            <a:r>
              <a:rPr lang="en-US" sz="3600" b="1">
                <a:cs typeface="Times New Roman" pitchFamily="18" charset="0"/>
              </a:rPr>
              <a:t> 3 x 5</a:t>
            </a:r>
            <a:endParaRPr lang="vi-VN" sz="3600" b="1" dirty="0">
              <a:cs typeface="Times New Roman" pitchFamily="18" charset="0"/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1" y="2370042"/>
            <a:ext cx="2854846" cy="1656184"/>
          </a:xfrm>
          <a:prstGeom prst="wedgeEllipseCallout">
            <a:avLst>
              <a:gd name="adj1" fmla="val 58240"/>
              <a:gd name="adj2" fmla="val 43503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cs typeface="Times New Roman" pitchFamily="18" charset="0"/>
              </a:rPr>
              <a:t>Mình</a:t>
            </a:r>
            <a:r>
              <a:rPr lang="en-US" sz="2600" dirty="0">
                <a:cs typeface="Times New Roman" pitchFamily="18" charset="0"/>
              </a:rPr>
              <a:t> </a:t>
            </a:r>
            <a:r>
              <a:rPr lang="en-US" sz="2600" err="1">
                <a:cs typeface="Times New Roman" pitchFamily="18" charset="0"/>
              </a:rPr>
              <a:t>có</a:t>
            </a:r>
            <a:r>
              <a:rPr lang="en-US" sz="2600">
                <a:cs typeface="Times New Roman" pitchFamily="18" charset="0"/>
              </a:rPr>
              <a:t> tích là </a:t>
            </a:r>
            <a:r>
              <a:rPr lang="en-US" sz="3600" b="1">
                <a:cs typeface="Times New Roman" pitchFamily="18" charset="0"/>
              </a:rPr>
              <a:t>4 x 2</a:t>
            </a:r>
            <a:endParaRPr lang="vi-VN" sz="3600" b="1" dirty="0"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86694" y="1052736"/>
            <a:ext cx="4392488" cy="2571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273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6" grpId="0" animBg="1"/>
      <p:bldP spid="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90950" y="548680"/>
            <a:ext cx="82718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CỦNG CỐ - DẶN DÒ</a:t>
            </a:r>
          </a:p>
        </p:txBody>
      </p:sp>
    </p:spTree>
    <p:extLst>
      <p:ext uri="{BB962C8B-B14F-4D97-AF65-F5344CB8AC3E}">
        <p14:creationId xmlns:p14="http://schemas.microsoft.com/office/powerpoint/2010/main" val="216579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95852" y="3138785"/>
            <a:ext cx="10949750" cy="371921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6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7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00" r="79400" b="5201"/>
          <a:stretch/>
        </p:blipFill>
        <p:spPr>
          <a:xfrm>
            <a:off x="-95425" y="4359018"/>
            <a:ext cx="2690461" cy="27426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3250" y="2130313"/>
            <a:ext cx="532859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5496">
            <a:off x="5998570" y="119608"/>
            <a:ext cx="3657607" cy="36576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9" t="72797" r="57821" b="6204"/>
          <a:stretch/>
        </p:blipFill>
        <p:spPr>
          <a:xfrm>
            <a:off x="2777870" y="1183288"/>
            <a:ext cx="2474637" cy="25226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4546" r="77733" b="74455"/>
          <a:stretch/>
        </p:blipFill>
        <p:spPr>
          <a:xfrm>
            <a:off x="9087910" y="4062813"/>
            <a:ext cx="2592288" cy="26425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09" t="53707" r="991" b="25294"/>
          <a:stretch/>
        </p:blipFill>
        <p:spPr>
          <a:xfrm>
            <a:off x="2926854" y="4931080"/>
            <a:ext cx="2690461" cy="274261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1063758" y="0"/>
            <a:ext cx="1126655" cy="1183288"/>
          </a:xfrm>
          <a:prstGeom prst="roundRect">
            <a:avLst/>
          </a:prstGeom>
          <a:solidFill>
            <a:srgbClr val="FDF6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8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0775726" y="0"/>
            <a:ext cx="1224136" cy="1196752"/>
          </a:xfrm>
          <a:prstGeom prst="roundRect">
            <a:avLst/>
          </a:prstGeom>
          <a:solidFill>
            <a:srgbClr val="AFE0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4871966" y="-1130474"/>
            <a:ext cx="8132700" cy="8015858"/>
            <a:chOff x="3768946" y="-918170"/>
            <a:chExt cx="8132700" cy="801585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54" t="4111" r="10056" b="53673"/>
            <a:stretch/>
          </p:blipFill>
          <p:spPr>
            <a:xfrm rot="18146804" flipH="1">
              <a:off x="2484976" y="365800"/>
              <a:ext cx="5806440" cy="32385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54" t="4111" r="10056" b="53673"/>
            <a:stretch/>
          </p:blipFill>
          <p:spPr>
            <a:xfrm>
              <a:off x="6095206" y="16808"/>
              <a:ext cx="5806440" cy="323850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54" t="4112" r="10056" b="11457"/>
            <a:stretch/>
          </p:blipFill>
          <p:spPr>
            <a:xfrm>
              <a:off x="5231110" y="620688"/>
              <a:ext cx="5806440" cy="647700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126" y="1423754"/>
            <a:ext cx="1800200" cy="18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697" y="597591"/>
            <a:ext cx="1175155" cy="11751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556" y="5336724"/>
            <a:ext cx="1192597" cy="11925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5413" y="2619141"/>
            <a:ext cx="613020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8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Hái</a:t>
            </a:r>
            <a:r>
              <a:rPr lang="en-US" sz="13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8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endParaRPr lang="en-US" sz="13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20" y="597591"/>
            <a:ext cx="1344605" cy="13446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326" y="2208458"/>
            <a:ext cx="1800200" cy="1800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072" y="872646"/>
            <a:ext cx="1800200" cy="1800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075" y="5623649"/>
            <a:ext cx="1192597" cy="119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3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9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7015844" y="0"/>
            <a:ext cx="6256411" cy="5347083"/>
            <a:chOff x="3768946" y="-918170"/>
            <a:chExt cx="8575762" cy="796346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54" t="4111" r="10056" b="53673"/>
            <a:stretch/>
          </p:blipFill>
          <p:spPr>
            <a:xfrm rot="18146804" flipH="1">
              <a:off x="2484976" y="365800"/>
              <a:ext cx="5806440" cy="323850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54" t="4111" r="10056" b="53673"/>
            <a:stretch/>
          </p:blipFill>
          <p:spPr>
            <a:xfrm rot="2281763">
              <a:off x="6538268" y="-421416"/>
              <a:ext cx="5806440" cy="323850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54" t="4112" r="10056" b="11457"/>
            <a:stretch/>
          </p:blipFill>
          <p:spPr>
            <a:xfrm>
              <a:off x="5231111" y="568299"/>
              <a:ext cx="5806440" cy="6476999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6190" r="7999" b="6572"/>
          <a:stretch/>
        </p:blipFill>
        <p:spPr>
          <a:xfrm>
            <a:off x="1575539" y="4741317"/>
            <a:ext cx="2143403" cy="22159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188" y="853145"/>
            <a:ext cx="1175155" cy="1175155"/>
          </a:xfrm>
          <a:prstGeom prst="rect">
            <a:avLst/>
          </a:prstGeom>
        </p:spPr>
      </p:pic>
      <p:pic>
        <p:nvPicPr>
          <p:cNvPr id="4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536">
            <a:off x="3142878" y="1456614"/>
            <a:ext cx="447789" cy="51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3747" y="917773"/>
            <a:ext cx="1214995" cy="142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5608" y="1531213"/>
            <a:ext cx="2075413" cy="164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536" y="3458373"/>
            <a:ext cx="3399979" cy="33999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414" y="778939"/>
            <a:ext cx="1175155" cy="1175155"/>
          </a:xfrm>
          <a:prstGeom prst="rect">
            <a:avLst/>
          </a:prstGeom>
        </p:spPr>
      </p:pic>
      <p:pic>
        <p:nvPicPr>
          <p:cNvPr id="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536">
            <a:off x="4104643" y="1421868"/>
            <a:ext cx="447789" cy="51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536">
            <a:off x="2291135" y="1596342"/>
            <a:ext cx="447789" cy="51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3228">
            <a:off x="5938355" y="1463264"/>
            <a:ext cx="447789" cy="51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58355">
            <a:off x="6900118" y="1345089"/>
            <a:ext cx="447789" cy="51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3228">
            <a:off x="5086612" y="1373630"/>
            <a:ext cx="447789" cy="51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510" y="3035137"/>
            <a:ext cx="1175155" cy="1175155"/>
          </a:xfrm>
          <a:prstGeom prst="rect">
            <a:avLst/>
          </a:prstGeom>
        </p:spPr>
      </p:pic>
      <p:sp>
        <p:nvSpPr>
          <p:cNvPr id="23" name="Rectangle 22">
            <a:hlinkClick r:id="rId14" action="ppaction://hlinksldjump"/>
          </p:cNvPr>
          <p:cNvSpPr/>
          <p:nvPr/>
        </p:nvSpPr>
        <p:spPr>
          <a:xfrm>
            <a:off x="10285996" y="3085570"/>
            <a:ext cx="1175155" cy="1250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4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>
            <a:hlinkClick r:id="rId15" action="ppaction://hlinksldjump"/>
          </p:cNvPr>
          <p:cNvSpPr/>
          <p:nvPr/>
        </p:nvSpPr>
        <p:spPr>
          <a:xfrm>
            <a:off x="8004767" y="795550"/>
            <a:ext cx="1175155" cy="1307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4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>
            <a:hlinkClick r:id="rId16" action="ppaction://hlinksldjump"/>
          </p:cNvPr>
          <p:cNvSpPr/>
          <p:nvPr/>
        </p:nvSpPr>
        <p:spPr>
          <a:xfrm>
            <a:off x="10520514" y="949084"/>
            <a:ext cx="1175155" cy="1250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4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560" y="2849930"/>
            <a:ext cx="1175155" cy="1175155"/>
          </a:xfrm>
          <a:prstGeom prst="rect">
            <a:avLst/>
          </a:prstGeom>
        </p:spPr>
      </p:pic>
      <p:sp>
        <p:nvSpPr>
          <p:cNvPr id="22" name="Rectangle 21">
            <a:hlinkClick r:id="rId17" action="ppaction://hlinksldjump"/>
          </p:cNvPr>
          <p:cNvSpPr/>
          <p:nvPr/>
        </p:nvSpPr>
        <p:spPr>
          <a:xfrm>
            <a:off x="8027042" y="2865617"/>
            <a:ext cx="1175155" cy="1250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4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3" t="54475" r="9333" b="5715"/>
          <a:stretch/>
        </p:blipFill>
        <p:spPr>
          <a:xfrm>
            <a:off x="1607117" y="5975730"/>
            <a:ext cx="2070828" cy="1011222"/>
          </a:xfrm>
          <a:prstGeom prst="rect">
            <a:avLst/>
          </a:prstGeom>
        </p:spPr>
      </p:pic>
      <p:sp>
        <p:nvSpPr>
          <p:cNvPr id="20" name="Right Arrow 19">
            <a:hlinkClick r:id="rId19" action="ppaction://hlinksldjump"/>
          </p:cNvPr>
          <p:cNvSpPr/>
          <p:nvPr/>
        </p:nvSpPr>
        <p:spPr>
          <a:xfrm>
            <a:off x="11154223" y="6138165"/>
            <a:ext cx="868665" cy="647976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26897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0.52656 0.689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28" y="344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-0.24779 4.07407E-6 C -0.35885 4.07407E-6 -0.49557 0.11157 -0.49557 0.20208 L -0.49557 0.40439 " pathEditMode="relative" rAng="0" ptsTypes="FfFF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79" y="2020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-0.32044 -7.40741E-7 C -0.46393 -7.40741E-7 -0.64076 0.10486 -0.64076 0.19051 L -0.64076 0.38125 " pathEditMode="relative" rAng="0" ptsTypes="FfFF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44" y="1905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2478E-6 -3.7037E-6 L -0.70686 0.6740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343" y="3370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3" grpId="0"/>
      <p:bldP spid="33" grpId="0"/>
      <p:bldP spid="34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2"/>
          <p:cNvSpPr/>
          <p:nvPr/>
        </p:nvSpPr>
        <p:spPr>
          <a:xfrm>
            <a:off x="1142206" y="692696"/>
            <a:ext cx="9906000" cy="2060692"/>
          </a:xfrm>
          <a:prstGeom prst="snip2DiagRect">
            <a:avLst/>
          </a:prstGeom>
          <a:solidFill>
            <a:schemeClr val="bg1">
              <a:alpha val="50000"/>
            </a:schemeClr>
          </a:solidFill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 tổng các số hạng bằng nhau bằng thành phép nhân: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vi-VN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+ 6 + 6 + 6 = 24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78982" y="3717032"/>
            <a:ext cx="3389938" cy="1105444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4 = 24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Left Arrow 11">
            <a:hlinkClick r:id="rId5" action="ppaction://hlinksldjump"/>
          </p:cNvPr>
          <p:cNvSpPr/>
          <p:nvPr/>
        </p:nvSpPr>
        <p:spPr>
          <a:xfrm>
            <a:off x="11135766" y="116632"/>
            <a:ext cx="910630" cy="692696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11B156E-D072-453F-ACC9-9B70C716C5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47613" y="-53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36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nip Diagonal Corner Rectangle 2">
            <a:extLst>
              <a:ext uri="{FF2B5EF4-FFF2-40B4-BE49-F238E27FC236}">
                <a16:creationId xmlns:a16="http://schemas.microsoft.com/office/drawing/2014/main" id="{E4FCA4DD-9110-4BAB-B83F-E724F3DF7EFF}"/>
              </a:ext>
            </a:extLst>
          </p:cNvPr>
          <p:cNvSpPr/>
          <p:nvPr/>
        </p:nvSpPr>
        <p:spPr>
          <a:xfrm>
            <a:off x="1142206" y="692696"/>
            <a:ext cx="9906000" cy="2060692"/>
          </a:xfrm>
          <a:prstGeom prst="snip2DiagRect">
            <a:avLst/>
          </a:prstGeom>
          <a:solidFill>
            <a:schemeClr val="bg1">
              <a:alpha val="50000"/>
            </a:schemeClr>
          </a:solidFill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 phép nhân thành tổng các số hạng</a:t>
            </a:r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bằng nhau</a:t>
            </a:r>
            <a:r>
              <a:rPr lang="vi-VN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vi-VN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x 3 = 21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2899A-25E6-4CFC-ACBE-154CA024D6DA}"/>
              </a:ext>
            </a:extLst>
          </p:cNvPr>
          <p:cNvSpPr/>
          <p:nvPr/>
        </p:nvSpPr>
        <p:spPr>
          <a:xfrm>
            <a:off x="4078982" y="3717032"/>
            <a:ext cx="3389938" cy="1105444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+ 7 + 7 = 21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eft Arrow 11">
            <a:hlinkClick r:id="rId5" action="ppaction://hlinksldjump"/>
            <a:extLst>
              <a:ext uri="{FF2B5EF4-FFF2-40B4-BE49-F238E27FC236}">
                <a16:creationId xmlns:a16="http://schemas.microsoft.com/office/drawing/2014/main" id="{D8BF285F-3A2A-4D6A-92F4-A5AB8EB6A0E7}"/>
              </a:ext>
            </a:extLst>
          </p:cNvPr>
          <p:cNvSpPr/>
          <p:nvPr/>
        </p:nvSpPr>
        <p:spPr>
          <a:xfrm>
            <a:off x="11135766" y="116632"/>
            <a:ext cx="910630" cy="692696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42D70AE-1598-4221-97CB-466C1177A4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47613" y="-53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67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142206" y="305594"/>
            <a:ext cx="9906000" cy="2060692"/>
          </a:xfrm>
          <a:prstGeom prst="snip2DiagRect">
            <a:avLst/>
          </a:prstGeom>
          <a:solidFill>
            <a:schemeClr val="bg1">
              <a:alpha val="50000"/>
            </a:schemeClr>
          </a:solidFill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200">
                <a:solidFill>
                  <a:prstClr val="black"/>
                </a:solidFill>
                <a:cs typeface="Arial" panose="020B0604020202020204" pitchFamily="34" charset="0"/>
              </a:rPr>
              <a:t>Chuyển tổng các số hạng bằng nhau bằng thành phép nhân: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vi-VN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+ 6 + 6 + 6 + 6 = 30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94560" y="3068960"/>
            <a:ext cx="3381226" cy="1105444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5 = 30</a:t>
            </a:r>
            <a:endParaRPr lang="vi-VN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52510" y="4520749"/>
            <a:ext cx="3381226" cy="1105444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6 x 6 = 30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961682" y="3365566"/>
            <a:ext cx="705653" cy="5644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865036" y="4804690"/>
            <a:ext cx="621265" cy="5436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11230" y="3068960"/>
            <a:ext cx="3375744" cy="1105444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6 x 4 = 30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2221" y="4494658"/>
            <a:ext cx="3373133" cy="1092872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5 x 5 = 30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746" y="4823607"/>
            <a:ext cx="568657" cy="499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810" y="3443434"/>
            <a:ext cx="553734" cy="486614"/>
          </a:xfrm>
          <a:prstGeom prst="rect">
            <a:avLst/>
          </a:prstGeom>
        </p:spPr>
      </p:pic>
      <p:sp>
        <p:nvSpPr>
          <p:cNvPr id="11" name="Left Arrow 10">
            <a:hlinkClick r:id="rId10" action="ppaction://hlinksldjump"/>
          </p:cNvPr>
          <p:cNvSpPr/>
          <p:nvPr/>
        </p:nvSpPr>
        <p:spPr>
          <a:xfrm>
            <a:off x="11279783" y="0"/>
            <a:ext cx="910630" cy="692696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8025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nip Diagonal Corner Rectangle 1">
            <a:extLst>
              <a:ext uri="{FF2B5EF4-FFF2-40B4-BE49-F238E27FC236}">
                <a16:creationId xmlns:a16="http://schemas.microsoft.com/office/drawing/2014/main" id="{9C81136C-FD0F-4A09-A72C-6210D47575CA}"/>
              </a:ext>
            </a:extLst>
          </p:cNvPr>
          <p:cNvSpPr/>
          <p:nvPr/>
        </p:nvSpPr>
        <p:spPr>
          <a:xfrm>
            <a:off x="1142206" y="305594"/>
            <a:ext cx="9906000" cy="2060692"/>
          </a:xfrm>
          <a:prstGeom prst="snip2DiagRect">
            <a:avLst/>
          </a:prstGeom>
          <a:solidFill>
            <a:schemeClr val="bg1">
              <a:alpha val="50000"/>
            </a:schemeClr>
          </a:solidFill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>
                <a:solidFill>
                  <a:prstClr val="black"/>
                </a:solidFill>
                <a:cs typeface="Arial" panose="020B0604020202020204" pitchFamily="34" charset="0"/>
              </a:rPr>
              <a:t>Chuyển phép nhân thành tổng các số hạng</a:t>
            </a:r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bằng nhau</a:t>
            </a:r>
            <a:r>
              <a:rPr lang="vi-VN" sz="3600">
                <a:solidFill>
                  <a:prstClr val="black"/>
                </a:solidFill>
                <a:cs typeface="Arial" panose="020B0604020202020204" pitchFamily="34" charset="0"/>
              </a:rPr>
              <a:t>: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vi-VN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x 7 = 21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Left Arrow 10">
            <a:hlinkClick r:id="rId5" action="ppaction://hlinksldjump"/>
            <a:extLst>
              <a:ext uri="{FF2B5EF4-FFF2-40B4-BE49-F238E27FC236}">
                <a16:creationId xmlns:a16="http://schemas.microsoft.com/office/drawing/2014/main" id="{8DA750C6-B130-44BC-BB3D-3468FBF328E8}"/>
              </a:ext>
            </a:extLst>
          </p:cNvPr>
          <p:cNvSpPr/>
          <p:nvPr/>
        </p:nvSpPr>
        <p:spPr>
          <a:xfrm>
            <a:off x="11279783" y="0"/>
            <a:ext cx="910630" cy="692696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23AFF2-7971-4681-8B94-016F8D61E4EC}"/>
              </a:ext>
            </a:extLst>
          </p:cNvPr>
          <p:cNvSpPr/>
          <p:nvPr/>
        </p:nvSpPr>
        <p:spPr>
          <a:xfrm>
            <a:off x="2494805" y="3429000"/>
            <a:ext cx="7200801" cy="1105444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+ 3 + 3 + 3 + 3 + 3 + 3 = 21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43682F6-D0DD-4991-9FC7-1D8434AC3E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47613" y="-53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54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2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05592" y="4149080"/>
            <a:ext cx="81792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itchFamily="18" charset="0"/>
              </a:rPr>
              <a:t>THỪA SỐ - TÍCH</a:t>
            </a:r>
            <a:endParaRPr lang="en-US" sz="8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93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368</Words>
  <Application>Microsoft Office PowerPoint</Application>
  <PresentationFormat>Tùy chỉnh</PresentationFormat>
  <Paragraphs>72</Paragraphs>
  <Slides>17</Slides>
  <Notes>1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Windows 10</cp:lastModifiedBy>
  <cp:revision>41</cp:revision>
  <dcterms:created xsi:type="dcterms:W3CDTF">2021-07-30T06:45:50Z</dcterms:created>
  <dcterms:modified xsi:type="dcterms:W3CDTF">2022-01-19T13:34:09Z</dcterms:modified>
</cp:coreProperties>
</file>