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01" r:id="rId3"/>
    <p:sldMasterId id="2147483709" r:id="rId4"/>
    <p:sldMasterId id="2147483719" r:id="rId5"/>
    <p:sldMasterId id="2147483727" r:id="rId6"/>
  </p:sldMasterIdLst>
  <p:notesMasterIdLst>
    <p:notesMasterId r:id="rId21"/>
  </p:notesMasterIdLst>
  <p:sldIdLst>
    <p:sldId id="361" r:id="rId7"/>
    <p:sldId id="256" r:id="rId8"/>
    <p:sldId id="257" r:id="rId9"/>
    <p:sldId id="258" r:id="rId10"/>
    <p:sldId id="259" r:id="rId11"/>
    <p:sldId id="260" r:id="rId12"/>
    <p:sldId id="370" r:id="rId13"/>
    <p:sldId id="363" r:id="rId14"/>
    <p:sldId id="268" r:id="rId15"/>
    <p:sldId id="336" r:id="rId16"/>
    <p:sldId id="261" r:id="rId17"/>
    <p:sldId id="369" r:id="rId18"/>
    <p:sldId id="371" r:id="rId19"/>
    <p:sldId id="3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1B4AE-7A02-4F2C-800C-201A6900B226}" type="datetimeFigureOut">
              <a:rPr lang="en-US" smtClean="0"/>
              <a:t>7/30/2021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6E879-B6DD-4500-BAC9-3DDB6E60EDB4}" type="slidenum">
              <a:rPr lang="en-US" smtClean="0"/>
              <a:t>‹#›</a:t>
            </a:fld>
            <a:endParaRPr lang="en-US"/>
          </a:p>
        </p:txBody>
      </p:sp>
    </p:spTree>
    <p:extLst>
      <p:ext uri="{BB962C8B-B14F-4D97-AF65-F5344CB8AC3E}">
        <p14:creationId xmlns:p14="http://schemas.microsoft.com/office/powerpoint/2010/main" val="860662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96670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2251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0333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9680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096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8665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7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08856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2021/7/30</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0479219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2021/7/30</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4549541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2021/7/30</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24671418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2021/7/30</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560465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2021/7/30</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37373063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2021/7/30</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94902222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4653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46787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0233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8693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9177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47201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58626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2021/7/30</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00770661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635421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896107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577153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068911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008440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755335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96495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69005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664665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706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964923-74B0-4895-904C-0F18F366011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4919020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89777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96227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57598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98409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26067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2021/7/30</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30415517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417C98-5284-4BB1-92D3-069DDE070442}"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348941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9356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417C98-5284-4BB1-92D3-069DDE070442}"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593706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417C98-5284-4BB1-92D3-069DDE070442}"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2854859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417C98-5284-4BB1-92D3-069DDE070442}"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2125368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17C98-5284-4BB1-92D3-069DDE070442}" type="datetimeFigureOut">
              <a:rPr lang="en-US" smtClean="0"/>
              <a:t>7/30/2021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3323788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417C98-5284-4BB1-92D3-069DDE070442}" type="datetimeFigureOut">
              <a:rPr lang="en-US" smtClean="0"/>
              <a:t>7/30/2021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15578437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17C98-5284-4BB1-92D3-069DDE070442}" type="datetimeFigureOut">
              <a:rPr lang="en-US" smtClean="0"/>
              <a:t>7/30/2021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27084739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417C98-5284-4BB1-92D3-069DDE070442}"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3755344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417C98-5284-4BB1-92D3-069DDE070442}"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4185551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417C98-5284-4BB1-92D3-069DDE070442}"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3421120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417C98-5284-4BB1-92D3-069DDE070442}"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145924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2021/7/30</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id="{AA51F90C-6016-44EB-A808-D33C407AC92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41312349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xmlns:a14="http://schemas.microsoft.com/office/drawing/2010/main">
      <p:transition spd="slow" advClick="0" advTm="5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2021/7/30</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54906437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2021/7/30</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9975441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2021/7/30</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83308989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2021/7/30</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62346671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1191792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2021/7/30</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
        <p:nvSpPr>
          <p:cNvPr id="7" name="TextBox 6">
            <a:extLst>
              <a:ext uri="{FF2B5EF4-FFF2-40B4-BE49-F238E27FC236}">
                <a16:creationId xmlns:a16="http://schemas.microsoft.com/office/drawing/2014/main" id="{22EDD37F-316C-4176-AABE-C7BFD7ADEBA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43373040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spd="slow" p14:dur="1600" advClick="0" advTm="5000">
        <p:blinds dir="vert"/>
      </p:transition>
    </mc:Choice>
    <mc:Fallback xmlns="" xmlns:a16="http://schemas.microsoft.com/office/drawing/2014/main">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709030" y="0"/>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6978114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
        <p:nvSpPr>
          <p:cNvPr id="5" name="TextBox 4">
            <a:extLst>
              <a:ext uri="{FF2B5EF4-FFF2-40B4-BE49-F238E27FC236}">
                <a16:creationId xmlns:a16="http://schemas.microsoft.com/office/drawing/2014/main" id="{DB82CBF5-1F8F-4EDF-8AF3-469CCAE7423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512389722"/>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27387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17C98-5284-4BB1-92D3-069DDE070442}" type="datetimeFigureOut">
              <a:rPr lang="en-US" smtClean="0"/>
              <a:t>7/30/2021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91DF3-15C0-436E-988D-CF934A184B5B}" type="slidenum">
              <a:rPr lang="en-US" smtClean="0"/>
              <a:t>‹#›</a:t>
            </a:fld>
            <a:endParaRPr lang="en-US"/>
          </a:p>
        </p:txBody>
      </p:sp>
    </p:spTree>
    <p:extLst>
      <p:ext uri="{BB962C8B-B14F-4D97-AF65-F5344CB8AC3E}">
        <p14:creationId xmlns:p14="http://schemas.microsoft.com/office/powerpoint/2010/main" val="1596757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4.png"/><Relationship Id="rId7" Type="http://schemas.openxmlformats.org/officeDocument/2006/relationships/image" Target="../media/image29.png"/><Relationship Id="rId12" Type="http://schemas.microsoft.com/office/2007/relationships/hdphoto" Target="../media/hdphoto10.wdp"/><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microsoft.com/office/2007/relationships/hdphoto" Target="../media/hdphoto7.wdp"/><Relationship Id="rId11" Type="http://schemas.openxmlformats.org/officeDocument/2006/relationships/image" Target="../media/image31.png"/><Relationship Id="rId5" Type="http://schemas.openxmlformats.org/officeDocument/2006/relationships/image" Target="../media/image28.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7.xml"/><Relationship Id="rId7" Type="http://schemas.openxmlformats.org/officeDocument/2006/relationships/image" Target="../media/image3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7.xml"/><Relationship Id="rId5" Type="http://schemas.openxmlformats.org/officeDocument/2006/relationships/slideLayout" Target="../slideLayouts/slideLayout6.xml"/><Relationship Id="rId4" Type="http://schemas.openxmlformats.org/officeDocument/2006/relationships/tags" Target="../tags/tag8.xml"/><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18" Type="http://schemas.microsoft.com/office/2007/relationships/hdphoto" Target="../media/hdphoto4.wdp"/><Relationship Id="rId3" Type="http://schemas.openxmlformats.org/officeDocument/2006/relationships/audio" Target="NULL" TargetMode="External"/><Relationship Id="rId21" Type="http://schemas.openxmlformats.org/officeDocument/2006/relationships/image" Target="../media/image18.png"/><Relationship Id="rId7" Type="http://schemas.openxmlformats.org/officeDocument/2006/relationships/slide" Target="slide6.xml"/><Relationship Id="rId12" Type="http://schemas.microsoft.com/office/2007/relationships/hdphoto" Target="../media/hdphoto2.wdp"/><Relationship Id="rId17" Type="http://schemas.openxmlformats.org/officeDocument/2006/relationships/image" Target="../media/image16.png"/><Relationship Id="rId2" Type="http://schemas.openxmlformats.org/officeDocument/2006/relationships/audio" Target="../media/media1.mp3"/><Relationship Id="rId16" Type="http://schemas.openxmlformats.org/officeDocument/2006/relationships/image" Target="../media/image15.png"/><Relationship Id="rId20" Type="http://schemas.microsoft.com/office/2007/relationships/hdphoto" Target="../media/hdphoto5.wdp"/><Relationship Id="rId1" Type="http://schemas.microsoft.com/office/2007/relationships/media" Target="../media/media1.mp3"/><Relationship Id="rId6" Type="http://schemas.openxmlformats.org/officeDocument/2006/relationships/image" Target="../media/image11.jpg"/><Relationship Id="rId11" Type="http://schemas.openxmlformats.org/officeDocument/2006/relationships/image" Target="../media/image13.png"/><Relationship Id="rId5" Type="http://schemas.openxmlformats.org/officeDocument/2006/relationships/slideLayout" Target="../slideLayouts/slideLayout39.xml"/><Relationship Id="rId15" Type="http://schemas.openxmlformats.org/officeDocument/2006/relationships/slide" Target="slide5.xml"/><Relationship Id="rId10" Type="http://schemas.openxmlformats.org/officeDocument/2006/relationships/slide" Target="slide4.xml"/><Relationship Id="rId19" Type="http://schemas.openxmlformats.org/officeDocument/2006/relationships/image" Target="../media/image17.png"/><Relationship Id="rId4" Type="http://schemas.microsoft.com/office/2007/relationships/media" Target="../media/media2.mp3"/><Relationship Id="rId9" Type="http://schemas.microsoft.com/office/2007/relationships/hdphoto" Target="../media/hdphoto1.wdp"/><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2.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2.jpe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252588"/>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Khởi</a:t>
            </a:r>
            <a:r>
              <a:rPr kumimoji="0" lang="en-US" sz="80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động</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12391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2518778" y="1846961"/>
            <a:ext cx="7154436" cy="80996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 sinh viết bài vào vở ô li</a:t>
            </a:r>
            <a:endParaRPr kumimoji="0" 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2518775" y="730882"/>
            <a:ext cx="7154436" cy="1168718"/>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VIẾT BÀI</a:t>
            </a:r>
            <a:endParaRPr kumimoji="0" lang="en-US"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32713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CE1DF2B-0772-4B7A-BD5F-43C8728F4519}"/>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0650" y="766745"/>
            <a:ext cx="449496" cy="449496"/>
          </a:xfrm>
          <a:prstGeom prst="rect">
            <a:avLst/>
          </a:prstGeom>
        </p:spPr>
      </p:pic>
      <p:sp>
        <p:nvSpPr>
          <p:cNvPr id="17" name="TextBox 16">
            <a:extLst>
              <a:ext uri="{FF2B5EF4-FFF2-40B4-BE49-F238E27FC236}">
                <a16:creationId xmlns:a16="http://schemas.microsoft.com/office/drawing/2014/main" id="{1F576248-7419-4864-9FEC-F7BD135B7815}"/>
              </a:ext>
            </a:extLst>
          </p:cNvPr>
          <p:cNvSpPr txBox="1"/>
          <p:nvPr/>
        </p:nvSpPr>
        <p:spPr>
          <a:xfrm>
            <a:off x="1713391" y="623322"/>
            <a:ext cx="9436962" cy="1077218"/>
          </a:xfrm>
          <a:prstGeom prst="rect">
            <a:avLst/>
          </a:prstGeom>
          <a:noFill/>
        </p:spPr>
        <p:txBody>
          <a:bodyPr wrap="square" rtlCol="0">
            <a:spAutoFit/>
          </a:bodyPr>
          <a:lstStyle/>
          <a:p>
            <a:pPr algn="just"/>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Tìm từ ngữ có tiếng bắt đầu bằng c hoặc k  gọi tên mỗi con vật trong hình.</a:t>
            </a:r>
          </a:p>
        </p:txBody>
      </p:sp>
      <p:pic>
        <p:nvPicPr>
          <p:cNvPr id="18" name="Picture 17">
            <a:extLst>
              <a:ext uri="{FF2B5EF4-FFF2-40B4-BE49-F238E27FC236}">
                <a16:creationId xmlns:a16="http://schemas.microsoft.com/office/drawing/2014/main" id="{655863A3-8E71-4AE6-AD1F-C652F13A59C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72000"/>
                    </a14:imgEffect>
                  </a14:imgLayer>
                </a14:imgProps>
              </a:ext>
            </a:extLst>
          </a:blip>
          <a:srcRect t="-14842"/>
          <a:stretch/>
        </p:blipFill>
        <p:spPr>
          <a:xfrm>
            <a:off x="2481495" y="1595882"/>
            <a:ext cx="1965483" cy="1892300"/>
          </a:xfrm>
          <a:prstGeom prst="rect">
            <a:avLst/>
          </a:prstGeom>
        </p:spPr>
      </p:pic>
      <p:pic>
        <p:nvPicPr>
          <p:cNvPr id="19" name="Picture 18">
            <a:extLst>
              <a:ext uri="{FF2B5EF4-FFF2-40B4-BE49-F238E27FC236}">
                <a16:creationId xmlns:a16="http://schemas.microsoft.com/office/drawing/2014/main" id="{4FE2D7E2-CA8E-4DC5-8A9E-83057790D00A}"/>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30000"/>
                    </a14:imgEffect>
                  </a14:imgLayer>
                </a14:imgProps>
              </a:ext>
            </a:extLst>
          </a:blip>
          <a:srcRect l="6259" r="3924"/>
          <a:stretch/>
        </p:blipFill>
        <p:spPr>
          <a:xfrm>
            <a:off x="5558642" y="1589558"/>
            <a:ext cx="2295591" cy="1830989"/>
          </a:xfrm>
          <a:prstGeom prst="rect">
            <a:avLst/>
          </a:prstGeom>
        </p:spPr>
      </p:pic>
      <p:pic>
        <p:nvPicPr>
          <p:cNvPr id="20" name="Picture 19">
            <a:extLst>
              <a:ext uri="{FF2B5EF4-FFF2-40B4-BE49-F238E27FC236}">
                <a16:creationId xmlns:a16="http://schemas.microsoft.com/office/drawing/2014/main" id="{C1F1C16C-F49C-4AF2-BACB-76411A30627E}"/>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2000"/>
                    </a14:imgEffect>
                  </a14:imgLayer>
                </a14:imgProps>
              </a:ext>
            </a:extLst>
          </a:blip>
          <a:srcRect l="7415"/>
          <a:stretch/>
        </p:blipFill>
        <p:spPr>
          <a:xfrm>
            <a:off x="2566531" y="4317532"/>
            <a:ext cx="2080304" cy="1647735"/>
          </a:xfrm>
          <a:prstGeom prst="rect">
            <a:avLst/>
          </a:prstGeom>
        </p:spPr>
      </p:pic>
      <p:pic>
        <p:nvPicPr>
          <p:cNvPr id="21" name="Picture 20">
            <a:extLst>
              <a:ext uri="{FF2B5EF4-FFF2-40B4-BE49-F238E27FC236}">
                <a16:creationId xmlns:a16="http://schemas.microsoft.com/office/drawing/2014/main" id="{6F8CB7F5-14E6-4D7F-88A2-FAB633369BB2}"/>
              </a:ext>
            </a:extLst>
          </p:cNvPr>
          <p:cNvPicPr>
            <a:picLocks noChangeAspect="1"/>
          </p:cNvPicPr>
          <p:nvPr/>
        </p:nvPicPr>
        <p:blipFill rotWithShape="1">
          <a:blip r:embed="rId11">
            <a:extLst>
              <a:ext uri="{BEBA8EAE-BF5A-486C-A8C5-ECC9F3942E4B}">
                <a14:imgProps xmlns:a14="http://schemas.microsoft.com/office/drawing/2010/main">
                  <a14:imgLayer r:embed="rId12">
                    <a14:imgEffect>
                      <a14:sharpenSoften amount="32000"/>
                    </a14:imgEffect>
                    <a14:imgEffect>
                      <a14:brightnessContrast contrast="15000"/>
                    </a14:imgEffect>
                  </a14:imgLayer>
                </a14:imgProps>
              </a:ext>
            </a:extLst>
          </a:blip>
          <a:srcRect t="23204" b="13141"/>
          <a:stretch/>
        </p:blipFill>
        <p:spPr>
          <a:xfrm>
            <a:off x="5827195" y="4067555"/>
            <a:ext cx="2294388" cy="1647735"/>
          </a:xfrm>
          <a:prstGeom prst="rect">
            <a:avLst/>
          </a:prstGeom>
        </p:spPr>
      </p:pic>
      <p:sp>
        <p:nvSpPr>
          <p:cNvPr id="22" name="TextBox 21">
            <a:extLst>
              <a:ext uri="{FF2B5EF4-FFF2-40B4-BE49-F238E27FC236}">
                <a16:creationId xmlns:a16="http://schemas.microsoft.com/office/drawing/2014/main" id="{574CC14B-21E9-47D5-8702-58965BBB7B9C}"/>
              </a:ext>
            </a:extLst>
          </p:cNvPr>
          <p:cNvSpPr txBox="1"/>
          <p:nvPr/>
        </p:nvSpPr>
        <p:spPr>
          <a:xfrm>
            <a:off x="2657138" y="3376733"/>
            <a:ext cx="1614196" cy="584775"/>
          </a:xfrm>
          <a:prstGeom prst="rect">
            <a:avLst/>
          </a:prstGeom>
          <a:noFill/>
        </p:spPr>
        <p:txBody>
          <a:bodyPr wrap="square" rtlCol="0">
            <a:spAutoFit/>
          </a:bodyPr>
          <a:lstStyle/>
          <a:p>
            <a:pPr algn="ctr"/>
            <a:r>
              <a:rPr lang="en-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cua</a:t>
            </a:r>
          </a:p>
        </p:txBody>
      </p:sp>
      <p:sp>
        <p:nvSpPr>
          <p:cNvPr id="23" name="TextBox 22">
            <a:extLst>
              <a:ext uri="{FF2B5EF4-FFF2-40B4-BE49-F238E27FC236}">
                <a16:creationId xmlns:a16="http://schemas.microsoft.com/office/drawing/2014/main" id="{2179F71B-BAB1-4959-90A5-08A4CD16C159}"/>
              </a:ext>
            </a:extLst>
          </p:cNvPr>
          <p:cNvSpPr txBox="1"/>
          <p:nvPr/>
        </p:nvSpPr>
        <p:spPr>
          <a:xfrm>
            <a:off x="6064928" y="3348275"/>
            <a:ext cx="1614196" cy="584775"/>
          </a:xfrm>
          <a:prstGeom prst="rect">
            <a:avLst/>
          </a:prstGeom>
          <a:noFill/>
        </p:spPr>
        <p:txBody>
          <a:bodyPr wrap="square" rtlCol="0">
            <a:spAutoFit/>
          </a:bodyPr>
          <a:lstStyle/>
          <a:p>
            <a:pPr algn="ctr"/>
            <a:r>
              <a:rPr lang="en-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công</a:t>
            </a:r>
          </a:p>
        </p:txBody>
      </p:sp>
      <p:sp>
        <p:nvSpPr>
          <p:cNvPr id="31" name="TextBox 30">
            <a:extLst>
              <a:ext uri="{FF2B5EF4-FFF2-40B4-BE49-F238E27FC236}">
                <a16:creationId xmlns:a16="http://schemas.microsoft.com/office/drawing/2014/main" id="{B304F527-4A03-4498-8A2C-807A71A1C65B}"/>
              </a:ext>
            </a:extLst>
          </p:cNvPr>
          <p:cNvSpPr txBox="1"/>
          <p:nvPr/>
        </p:nvSpPr>
        <p:spPr>
          <a:xfrm>
            <a:off x="2657138" y="5918984"/>
            <a:ext cx="1614196" cy="584775"/>
          </a:xfrm>
          <a:prstGeom prst="rect">
            <a:avLst/>
          </a:prstGeom>
          <a:noFill/>
        </p:spPr>
        <p:txBody>
          <a:bodyPr wrap="square" rtlCol="0">
            <a:spAutoFit/>
          </a:bodyPr>
          <a:lstStyle/>
          <a:p>
            <a:pPr algn="ctr"/>
            <a:r>
              <a:rPr lang="en-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kì đà</a:t>
            </a:r>
          </a:p>
        </p:txBody>
      </p:sp>
      <p:sp>
        <p:nvSpPr>
          <p:cNvPr id="32" name="TextBox 31">
            <a:extLst>
              <a:ext uri="{FF2B5EF4-FFF2-40B4-BE49-F238E27FC236}">
                <a16:creationId xmlns:a16="http://schemas.microsoft.com/office/drawing/2014/main" id="{2F3A5822-DEE5-4676-849D-118CD8781CD7}"/>
              </a:ext>
            </a:extLst>
          </p:cNvPr>
          <p:cNvSpPr txBox="1"/>
          <p:nvPr/>
        </p:nvSpPr>
        <p:spPr>
          <a:xfrm>
            <a:off x="6096000" y="5715290"/>
            <a:ext cx="1614196" cy="584775"/>
          </a:xfrm>
          <a:prstGeom prst="rect">
            <a:avLst/>
          </a:prstGeom>
          <a:noFill/>
        </p:spPr>
        <p:txBody>
          <a:bodyPr wrap="square" rtlCol="0">
            <a:spAutoFit/>
          </a:bodyPr>
          <a:lstStyle/>
          <a:p>
            <a:pPr algn="ctr"/>
            <a:r>
              <a:rPr lang="en-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kiến</a:t>
            </a:r>
          </a:p>
        </p:txBody>
      </p:sp>
    </p:spTree>
    <p:extLst>
      <p:ext uri="{BB962C8B-B14F-4D97-AF65-F5344CB8AC3E}">
        <p14:creationId xmlns:p14="http://schemas.microsoft.com/office/powerpoint/2010/main" val="1728600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2C2214AA-E00A-4E56-A33F-38761AC8908F}"/>
              </a:ext>
            </a:extLst>
          </p:cNvPr>
          <p:cNvSpPr txBox="1"/>
          <p:nvPr/>
        </p:nvSpPr>
        <p:spPr>
          <a:xfrm>
            <a:off x="1624615" y="779768"/>
            <a:ext cx="7963236" cy="650499"/>
          </a:xfrm>
          <a:prstGeom prst="rect">
            <a:avLst/>
          </a:prstGeom>
          <a:noFill/>
        </p:spPr>
        <p:txBody>
          <a:bodyPr wrap="square" rtlCol="0">
            <a:spAutoFit/>
          </a:bodyPr>
          <a:lstStyle/>
          <a:p>
            <a:pPr algn="just">
              <a:lnSpc>
                <a:spcPct val="150000"/>
              </a:lnSpc>
            </a:pPr>
            <a:r>
              <a:rPr lang="vi-VN" sz="28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Chọn a hoặc b </a:t>
            </a:r>
          </a:p>
        </p:txBody>
      </p:sp>
      <p:pic>
        <p:nvPicPr>
          <p:cNvPr id="29" name="Picture 28">
            <a:extLst>
              <a:ext uri="{FF2B5EF4-FFF2-40B4-BE49-F238E27FC236}">
                <a16:creationId xmlns:a16="http://schemas.microsoft.com/office/drawing/2014/main" id="{B77B368A-1559-4426-AAFA-1F0E961F2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65" y="968934"/>
            <a:ext cx="497150" cy="423878"/>
          </a:xfrm>
          <a:prstGeom prst="rect">
            <a:avLst/>
          </a:prstGeom>
        </p:spPr>
      </p:pic>
      <p:sp>
        <p:nvSpPr>
          <p:cNvPr id="30" name="TextBox 29">
            <a:extLst>
              <a:ext uri="{FF2B5EF4-FFF2-40B4-BE49-F238E27FC236}">
                <a16:creationId xmlns:a16="http://schemas.microsoft.com/office/drawing/2014/main" id="{F4620B9E-86F6-40A3-AF5C-57122E7D95A9}"/>
              </a:ext>
            </a:extLst>
          </p:cNvPr>
          <p:cNvSpPr txBox="1"/>
          <p:nvPr/>
        </p:nvSpPr>
        <p:spPr>
          <a:xfrm>
            <a:off x="1209758" y="1384535"/>
            <a:ext cx="9487068" cy="650499"/>
          </a:xfrm>
          <a:prstGeom prst="rect">
            <a:avLst/>
          </a:prstGeom>
          <a:noFill/>
        </p:spPr>
        <p:txBody>
          <a:bodyPr wrap="square" rtlCol="0">
            <a:spAutoFit/>
          </a:bodyPr>
          <a:lstStyle/>
          <a:p>
            <a:pPr lvl="0"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a) </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Chọn tiếng chứa iêu hoặc ươu thay cho dấu ba chấm.</a:t>
            </a:r>
          </a:p>
        </p:txBody>
      </p:sp>
      <p:sp>
        <p:nvSpPr>
          <p:cNvPr id="49" name="TextBox 48">
            <a:extLst>
              <a:ext uri="{FF2B5EF4-FFF2-40B4-BE49-F238E27FC236}">
                <a16:creationId xmlns:a16="http://schemas.microsoft.com/office/drawing/2014/main" id="{A0DF90F7-5401-4231-8FD6-4844277ACDF9}"/>
              </a:ext>
            </a:extLst>
          </p:cNvPr>
          <p:cNvSpPr txBox="1"/>
          <p:nvPr/>
        </p:nvSpPr>
        <p:spPr>
          <a:xfrm>
            <a:off x="2209978" y="2105418"/>
            <a:ext cx="1358316" cy="523220"/>
          </a:xfrm>
          <a:prstGeom prst="rect">
            <a:avLst/>
          </a:prstGeom>
          <a:noFill/>
        </p:spPr>
        <p:txBody>
          <a:bodyPr wrap="square" rtlCol="0">
            <a:spAutoFit/>
          </a:bodyPr>
          <a:lstStyle/>
          <a:p>
            <a:pPr algn="ctr"/>
            <a:r>
              <a:rPr lang="en-US"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h</a:t>
            </a:r>
            <a:r>
              <a:rPr lang="en-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ươu</a:t>
            </a:r>
          </a:p>
        </p:txBody>
      </p:sp>
      <p:sp>
        <p:nvSpPr>
          <p:cNvPr id="50" name="Rectangle 49">
            <a:extLst>
              <a:ext uri="{FF2B5EF4-FFF2-40B4-BE49-F238E27FC236}">
                <a16:creationId xmlns:a16="http://schemas.microsoft.com/office/drawing/2014/main" id="{2FEDD9E4-258C-411D-9570-45849E41E204}"/>
              </a:ext>
            </a:extLst>
          </p:cNvPr>
          <p:cNvSpPr/>
          <p:nvPr/>
        </p:nvSpPr>
        <p:spPr>
          <a:xfrm>
            <a:off x="5040736" y="2105418"/>
            <a:ext cx="1423213" cy="523220"/>
          </a:xfrm>
          <a:prstGeom prst="rect">
            <a:avLst/>
          </a:prstGeom>
        </p:spPr>
        <p:txBody>
          <a:bodyPr wrap="square">
            <a:spAutoFit/>
          </a:bodyPr>
          <a:lstStyle/>
          <a:p>
            <a:r>
              <a:rPr lang="en-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khướu</a:t>
            </a:r>
          </a:p>
        </p:txBody>
      </p:sp>
      <p:sp>
        <p:nvSpPr>
          <p:cNvPr id="51" name="Rectangle 50">
            <a:extLst>
              <a:ext uri="{FF2B5EF4-FFF2-40B4-BE49-F238E27FC236}">
                <a16:creationId xmlns:a16="http://schemas.microsoft.com/office/drawing/2014/main" id="{155738A0-E76D-452C-B351-207338F0C6CB}"/>
              </a:ext>
            </a:extLst>
          </p:cNvPr>
          <p:cNvSpPr/>
          <p:nvPr/>
        </p:nvSpPr>
        <p:spPr>
          <a:xfrm>
            <a:off x="3650587" y="2094596"/>
            <a:ext cx="1307856" cy="523220"/>
          </a:xfrm>
          <a:prstGeom prst="rect">
            <a:avLst/>
          </a:prstGeom>
        </p:spPr>
        <p:txBody>
          <a:bodyPr wrap="square">
            <a:spAutoFit/>
          </a:bodyPr>
          <a:lstStyle/>
          <a:p>
            <a:r>
              <a:rPr lang="en-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nhiều</a:t>
            </a:r>
          </a:p>
        </p:txBody>
      </p:sp>
      <p:sp>
        <p:nvSpPr>
          <p:cNvPr id="52" name="TextBox 51">
            <a:extLst>
              <a:ext uri="{FF2B5EF4-FFF2-40B4-BE49-F238E27FC236}">
                <a16:creationId xmlns:a16="http://schemas.microsoft.com/office/drawing/2014/main" id="{5C370890-6EF2-46AF-A69D-89BDBAC4D1EF}"/>
              </a:ext>
            </a:extLst>
          </p:cNvPr>
          <p:cNvSpPr txBox="1"/>
          <p:nvPr/>
        </p:nvSpPr>
        <p:spPr>
          <a:xfrm>
            <a:off x="1015551" y="2677378"/>
            <a:ext cx="10160898" cy="1943161"/>
          </a:xfrm>
          <a:prstGeom prst="rect">
            <a:avLst/>
          </a:prstGeom>
          <a:noFill/>
        </p:spPr>
        <p:txBody>
          <a:bodyPr wrap="square" rtlCol="0">
            <a:spAutoFit/>
          </a:bodyPr>
          <a:lstStyle/>
          <a:p>
            <a:pPr algn="just">
              <a:lnSpc>
                <a:spcPct val="150000"/>
              </a:lnSpc>
            </a:pP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Sóc</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hất</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rất</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hoa</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tặng</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bè</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Nó</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tặng</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cao</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cổ</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bó</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hoa</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thiên</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điểu</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rực</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rỡ</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Còn</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liếu</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điếu</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sóc</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tặng</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bó</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hoa</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bồ</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công</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anh</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nhẹ</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như</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bông</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endParaRPr lang="en-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29458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left)">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79167E-6 1.48148E-6 L -0.04791 0.0875 " pathEditMode="relative" rAng="0" ptsTypes="AA">
                                      <p:cBhvr>
                                        <p:cTn id="26" dur="2000" fill="hold"/>
                                        <p:tgtEl>
                                          <p:spTgt spid="51"/>
                                        </p:tgtEl>
                                        <p:attrNameLst>
                                          <p:attrName>ppt_x</p:attrName>
                                          <p:attrName>ppt_y</p:attrName>
                                        </p:attrNameLst>
                                      </p:cBhvr>
                                      <p:rCtr x="-2396" y="4375"/>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8.33333E-7 1.11111E-6 L 0.53125 0.07639 " pathEditMode="relative" rAng="0" ptsTypes="AA">
                                      <p:cBhvr>
                                        <p:cTn id="30" dur="2000" fill="hold"/>
                                        <p:tgtEl>
                                          <p:spTgt spid="49"/>
                                        </p:tgtEl>
                                        <p:attrNameLst>
                                          <p:attrName>ppt_x</p:attrName>
                                          <p:attrName>ppt_y</p:attrName>
                                        </p:attrNameLst>
                                      </p:cBhvr>
                                      <p:rCtr x="26563" y="3819"/>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4.79167E-6 1.11111E-6 L 0.16615 0.17917 " pathEditMode="relative" rAng="0" ptsTypes="AA">
                                      <p:cBhvr>
                                        <p:cTn id="34" dur="2000" fill="hold"/>
                                        <p:tgtEl>
                                          <p:spTgt spid="50"/>
                                        </p:tgtEl>
                                        <p:attrNameLst>
                                          <p:attrName>ppt_x</p:attrName>
                                          <p:attrName>ppt_y</p:attrName>
                                        </p:attrNameLst>
                                      </p:cBhvr>
                                      <p:rCtr x="8307" y="8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build="p"/>
      <p:bldP spid="49" grpId="0"/>
      <p:bldP spid="49" grpId="1"/>
      <p:bldP spid="50" grpId="0"/>
      <p:bldP spid="50" grpId="1"/>
      <p:bldP spid="51" grpId="0"/>
      <p:bldP spid="51" grpId="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1E871F4-853F-40FC-90B3-FB113F88AA1B}"/>
              </a:ext>
            </a:extLst>
          </p:cNvPr>
          <p:cNvSpPr txBox="1"/>
          <p:nvPr/>
        </p:nvSpPr>
        <p:spPr>
          <a:xfrm>
            <a:off x="2174504" y="874923"/>
            <a:ext cx="6488439" cy="650499"/>
          </a:xfrm>
          <a:prstGeom prst="rect">
            <a:avLst/>
          </a:prstGeom>
          <a:noFill/>
        </p:spPr>
        <p:txBody>
          <a:bodyPr wrap="square" rtlCol="0">
            <a:spAutoFit/>
          </a:bodyPr>
          <a:lstStyle/>
          <a:p>
            <a:pPr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Chọn a hoặc b </a:t>
            </a:r>
          </a:p>
        </p:txBody>
      </p:sp>
      <p:pic>
        <p:nvPicPr>
          <p:cNvPr id="10" name="Picture 9">
            <a:extLst>
              <a:ext uri="{FF2B5EF4-FFF2-40B4-BE49-F238E27FC236}">
                <a16:creationId xmlns:a16="http://schemas.microsoft.com/office/drawing/2014/main" id="{6A8E92AD-9CAE-4C5A-A216-366BF79D5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947" y="1001066"/>
            <a:ext cx="640536" cy="524355"/>
          </a:xfrm>
          <a:prstGeom prst="rect">
            <a:avLst/>
          </a:prstGeom>
        </p:spPr>
      </p:pic>
      <p:sp>
        <p:nvSpPr>
          <p:cNvPr id="11" name="TextBox 10">
            <a:extLst>
              <a:ext uri="{FF2B5EF4-FFF2-40B4-BE49-F238E27FC236}">
                <a16:creationId xmlns:a16="http://schemas.microsoft.com/office/drawing/2014/main" id="{C95734C4-C118-41E7-9592-ACB0C4E43E21}"/>
              </a:ext>
            </a:extLst>
          </p:cNvPr>
          <p:cNvSpPr txBox="1"/>
          <p:nvPr/>
        </p:nvSpPr>
        <p:spPr>
          <a:xfrm>
            <a:off x="1795684" y="1682466"/>
            <a:ext cx="7730056" cy="650499"/>
          </a:xfrm>
          <a:prstGeom prst="rect">
            <a:avLst/>
          </a:prstGeom>
          <a:noFill/>
        </p:spPr>
        <p:txBody>
          <a:bodyPr wrap="square" rtlCol="0">
            <a:spAutoFit/>
          </a:bodyPr>
          <a:lstStyle/>
          <a:p>
            <a:pPr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b) </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Tìm từ ngữ có tiếng chứa en hoặc eng.</a:t>
            </a:r>
          </a:p>
        </p:txBody>
      </p:sp>
      <p:graphicFrame>
        <p:nvGraphicFramePr>
          <p:cNvPr id="12" name="Table 11">
            <a:extLst>
              <a:ext uri="{FF2B5EF4-FFF2-40B4-BE49-F238E27FC236}">
                <a16:creationId xmlns:a16="http://schemas.microsoft.com/office/drawing/2014/main" id="{8DF99C48-05F8-4DD5-8DB0-F74398D45290}"/>
              </a:ext>
            </a:extLst>
          </p:cNvPr>
          <p:cNvGraphicFramePr>
            <a:graphicFrameLocks noGrp="1"/>
          </p:cNvGraphicFramePr>
          <p:nvPr>
            <p:extLst>
              <p:ext uri="{D42A27DB-BD31-4B8C-83A1-F6EECF244321}">
                <p14:modId xmlns:p14="http://schemas.microsoft.com/office/powerpoint/2010/main" val="1790424891"/>
              </p:ext>
            </p:extLst>
          </p:nvPr>
        </p:nvGraphicFramePr>
        <p:xfrm>
          <a:off x="2378889" y="2606859"/>
          <a:ext cx="5585007" cy="2483141"/>
        </p:xfrm>
        <a:graphic>
          <a:graphicData uri="http://schemas.openxmlformats.org/drawingml/2006/table">
            <a:tbl>
              <a:tblPr firstRow="1" firstCol="1" bandRow="1"/>
              <a:tblGrid>
                <a:gridCol w="1089560">
                  <a:extLst>
                    <a:ext uri="{9D8B030D-6E8A-4147-A177-3AD203B41FA5}">
                      <a16:colId xmlns:a16="http://schemas.microsoft.com/office/drawing/2014/main" val="1162369807"/>
                    </a:ext>
                  </a:extLst>
                </a:gridCol>
                <a:gridCol w="4495447">
                  <a:extLst>
                    <a:ext uri="{9D8B030D-6E8A-4147-A177-3AD203B41FA5}">
                      <a16:colId xmlns:a16="http://schemas.microsoft.com/office/drawing/2014/main" val="1509586747"/>
                    </a:ext>
                  </a:extLst>
                </a:gridCol>
              </a:tblGrid>
              <a:tr h="1214243">
                <a:tc>
                  <a:txBody>
                    <a:bodyPr/>
                    <a:lstStyle/>
                    <a:p>
                      <a:pPr marL="7938" indent="0" algn="ctr">
                        <a:lnSpc>
                          <a:spcPct val="107000"/>
                        </a:lnSpc>
                        <a:tabLst/>
                      </a:pP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en</a:t>
                      </a:r>
                      <a:endParaRPr lang="en-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nchor="ctr"/>
                </a:tc>
                <a:tc>
                  <a:txBody>
                    <a:bodyPr/>
                    <a:lstStyle/>
                    <a:p>
                      <a:pPr marL="49213" indent="0" algn="l">
                        <a:lnSpc>
                          <a:spcPct val="107000"/>
                        </a:lnSpc>
                        <a:spcAft>
                          <a:spcPts val="800"/>
                        </a:spcAft>
                        <a:tabLst/>
                      </a:pP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dế</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mèn</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endParaRPr lang="en-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nchor="ctr"/>
                </a:tc>
                <a:extLst>
                  <a:ext uri="{0D108BD9-81ED-4DB2-BD59-A6C34878D82A}">
                    <a16:rowId xmlns:a16="http://schemas.microsoft.com/office/drawing/2014/main" val="353857809"/>
                  </a:ext>
                </a:extLst>
              </a:tr>
              <a:tr h="1268898">
                <a:tc>
                  <a:txBody>
                    <a:bodyPr/>
                    <a:lstStyle/>
                    <a:p>
                      <a:pPr marL="7938" indent="0" algn="ctr">
                        <a:lnSpc>
                          <a:spcPct val="107000"/>
                        </a:lnSpc>
                        <a:tabLst/>
                      </a:pP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eng</a:t>
                      </a:r>
                      <a:endParaRPr lang="en-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nchor="ctr"/>
                </a:tc>
                <a:tc>
                  <a:txBody>
                    <a:bodyPr/>
                    <a:lstStyle/>
                    <a:p>
                      <a:pPr marL="7938" indent="0" algn="l">
                        <a:lnSpc>
                          <a:spcPct val="107000"/>
                        </a:lnSpc>
                        <a:spcAft>
                          <a:spcPts val="800"/>
                        </a:spcAft>
                        <a:tabLst/>
                      </a:pP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cái</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xẻng</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endParaRPr lang="en-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nchor="ctr"/>
                </a:tc>
                <a:extLst>
                  <a:ext uri="{0D108BD9-81ED-4DB2-BD59-A6C34878D82A}">
                    <a16:rowId xmlns:a16="http://schemas.microsoft.com/office/drawing/2014/main" val="1485440108"/>
                  </a:ext>
                </a:extLst>
              </a:tr>
            </a:tbl>
          </a:graphicData>
        </a:graphic>
      </p:graphicFrame>
      <p:sp>
        <p:nvSpPr>
          <p:cNvPr id="13" name="TextBox 12">
            <a:extLst>
              <a:ext uri="{FF2B5EF4-FFF2-40B4-BE49-F238E27FC236}">
                <a16:creationId xmlns:a16="http://schemas.microsoft.com/office/drawing/2014/main" id="{3D266FC1-E06F-4808-AD41-93891CA55D5D}"/>
              </a:ext>
            </a:extLst>
          </p:cNvPr>
          <p:cNvSpPr txBox="1"/>
          <p:nvPr/>
        </p:nvSpPr>
        <p:spPr>
          <a:xfrm>
            <a:off x="4821578" y="2920947"/>
            <a:ext cx="2051697" cy="523220"/>
          </a:xfrm>
          <a:prstGeom prst="rect">
            <a:avLst/>
          </a:prstGeom>
          <a:noFill/>
        </p:spPr>
        <p:txBody>
          <a:bodyPr wrap="square" rtlCol="0">
            <a:spAutoFit/>
          </a:bodyPr>
          <a:lstStyle/>
          <a:p>
            <a:r>
              <a:rPr lang="vi-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cuộn len</a:t>
            </a:r>
            <a:r>
              <a:rPr lang="en-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4" name="TextBox 13">
            <a:extLst>
              <a:ext uri="{FF2B5EF4-FFF2-40B4-BE49-F238E27FC236}">
                <a16:creationId xmlns:a16="http://schemas.microsoft.com/office/drawing/2014/main" id="{CEE57579-3ACD-4A97-9062-32E02CE2A078}"/>
              </a:ext>
            </a:extLst>
          </p:cNvPr>
          <p:cNvSpPr txBox="1"/>
          <p:nvPr/>
        </p:nvSpPr>
        <p:spPr>
          <a:xfrm>
            <a:off x="6352601" y="2920947"/>
            <a:ext cx="2131970" cy="523220"/>
          </a:xfrm>
          <a:prstGeom prst="rect">
            <a:avLst/>
          </a:prstGeom>
          <a:noFill/>
        </p:spPr>
        <p:txBody>
          <a:bodyPr wrap="square" rtlCol="0">
            <a:spAutoFit/>
          </a:bodyPr>
          <a:lstStyle/>
          <a:p>
            <a:r>
              <a:rPr lang="vi-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cốc chén</a:t>
            </a:r>
            <a:r>
              <a:rPr lang="en-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TextBox 14">
            <a:extLst>
              <a:ext uri="{FF2B5EF4-FFF2-40B4-BE49-F238E27FC236}">
                <a16:creationId xmlns:a16="http://schemas.microsoft.com/office/drawing/2014/main" id="{26AC8913-9A64-48E7-910E-A45AAE5B3E23}"/>
              </a:ext>
            </a:extLst>
          </p:cNvPr>
          <p:cNvSpPr txBox="1"/>
          <p:nvPr/>
        </p:nvSpPr>
        <p:spPr>
          <a:xfrm>
            <a:off x="4821578" y="4219286"/>
            <a:ext cx="2051697" cy="523220"/>
          </a:xfrm>
          <a:prstGeom prst="rect">
            <a:avLst/>
          </a:prstGeom>
          <a:noFill/>
        </p:spPr>
        <p:txBody>
          <a:bodyPr wrap="square" rtlCol="0">
            <a:spAutoFit/>
          </a:bodyPr>
          <a:lstStyle/>
          <a:p>
            <a:r>
              <a:rPr lang="vi-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cái kẻng</a:t>
            </a:r>
            <a:r>
              <a:rPr lang="en-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33378078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left)">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p"/>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Củng</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cố</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dặn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dò</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19238265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ectangle 6"/>
          <p:cNvSpPr/>
          <p:nvPr/>
        </p:nvSpPr>
        <p:spPr>
          <a:xfrm>
            <a:off x="1996028" y="2000250"/>
            <a:ext cx="8043322" cy="2114551"/>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Quả</a:t>
            </a:r>
            <a:r>
              <a:rPr kumimoji="0" lang="en-US" sz="8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8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trứng</a:t>
            </a:r>
            <a:r>
              <a:rPr kumimoji="0" lang="en-US" sz="8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8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kì</a:t>
            </a:r>
            <a:r>
              <a:rPr kumimoji="0" lang="en-US" sz="8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8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diệu</a:t>
            </a:r>
            <a:endParaRPr kumimoji="0" lang="en-US" sz="8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21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23000" b="-23000"/>
          </a:stretch>
        </a:blipFill>
        <a:effectLst/>
      </p:bgPr>
    </p:bg>
    <p:spTree>
      <p:nvGrpSpPr>
        <p:cNvPr id="1" name=""/>
        <p:cNvGrpSpPr/>
        <p:nvPr/>
      </p:nvGrpSpPr>
      <p:grpSpPr>
        <a:xfrm>
          <a:off x="0" y="0"/>
          <a:ext cx="0" cy="0"/>
          <a:chOff x="0" y="0"/>
          <a:chExt cx="0" cy="0"/>
        </a:xfrm>
      </p:grpSpPr>
      <p:pic>
        <p:nvPicPr>
          <p:cNvPr id="2" name="Picture 1">
            <a:hlinkClick r:id="rId7" action="ppaction://hlinksldjump"/>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48704" b="90000" l="51400" r="90000"/>
                    </a14:imgEffect>
                  </a14:imgLayer>
                </a14:imgProps>
              </a:ext>
              <a:ext uri="{28A0092B-C50C-407E-A947-70E740481C1C}">
                <a14:useLocalDpi xmlns:a14="http://schemas.microsoft.com/office/drawing/2010/main" val="0"/>
              </a:ext>
            </a:extLst>
          </a:blip>
          <a:srcRect l="58881" t="49333" r="11119" b="16667"/>
          <a:stretch/>
        </p:blipFill>
        <p:spPr>
          <a:xfrm>
            <a:off x="9620250" y="3124231"/>
            <a:ext cx="1904975" cy="2331690"/>
          </a:xfrm>
          <a:prstGeom prst="rect">
            <a:avLst/>
          </a:prstGeom>
        </p:spPr>
      </p:pic>
      <p:pic>
        <p:nvPicPr>
          <p:cNvPr id="3" name="Picture 2">
            <a:hlinkClick r:id="rId10" action="ppaction://hlinksldjump"/>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24815" b="47963" l="73800" r="93400"/>
                    </a14:imgEffect>
                  </a14:imgLayer>
                </a14:imgProps>
              </a:ext>
              <a:ext uri="{28A0092B-C50C-407E-A947-70E740481C1C}">
                <a14:useLocalDpi xmlns:a14="http://schemas.microsoft.com/office/drawing/2010/main" val="0"/>
              </a:ext>
            </a:extLst>
          </a:blip>
          <a:srcRect l="72560" t="24666" r="8480" b="53556"/>
          <a:stretch/>
        </p:blipFill>
        <p:spPr>
          <a:xfrm rot="845761">
            <a:off x="1512094" y="3440062"/>
            <a:ext cx="1578523" cy="1958168"/>
          </a:xfrm>
          <a:prstGeom prst="rect">
            <a:avLst/>
          </a:prstGeom>
        </p:spPr>
      </p:pic>
      <p:pic>
        <p:nvPicPr>
          <p:cNvPr id="1026" name="Picture 2" descr="Cute baduck cartoon Royalty Free Vector Image - VectorStock"/>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278" b="93241" l="0" r="100000">
                        <a14:backgroundMark x1="17946" y1="3241" x2="10270" y2="35463"/>
                        <a14:backgroundMark x1="5514" y1="2130" x2="13838" y2="52963"/>
                        <a14:backgroundMark x1="21514" y1="40093" x2="24108" y2="52963"/>
                        <a14:backgroundMark x1="22486" y1="64907" x2="22486" y2="64907"/>
                        <a14:backgroundMark x1="54595" y1="1204" x2="24108" y2="8241"/>
                        <a14:backgroundMark x1="70162" y1="2778" x2="91784" y2="14722"/>
                        <a14:backgroundMark x1="86919" y1="19815" x2="85730" y2="31296"/>
                        <a14:backgroundMark x1="96865" y1="35741" x2="96108" y2="56389"/>
                        <a14:backgroundMark x1="91243" y1="59907" x2="86919" y2="61481"/>
                        <a14:backgroundMark x1="82595" y1="63796" x2="74270" y2="74537"/>
                        <a14:backgroundMark x1="98378" y1="82778" x2="87676" y2="90926"/>
                        <a14:backgroundMark x1="63784" y1="90185" x2="20757" y2="91574"/>
                        <a14:backgroundMark x1="1189" y1="84815" x2="6486" y2="90185"/>
                        <a14:backgroundMark x1="22595" y1="76667" x2="21946" y2="77870"/>
                      </a14:backgroundRemoval>
                    </a14:imgEffect>
                  </a14:imgLayer>
                </a14:imgProps>
              </a:ext>
              <a:ext uri="{28A0092B-C50C-407E-A947-70E740481C1C}">
                <a14:useLocalDpi xmlns:a14="http://schemas.microsoft.com/office/drawing/2010/main" val="0"/>
              </a:ext>
            </a:extLst>
          </a:blip>
          <a:srcRect/>
          <a:stretch>
            <a:fillRect/>
          </a:stretch>
        </p:blipFill>
        <p:spPr bwMode="auto">
          <a:xfrm>
            <a:off x="1226483" y="2787977"/>
            <a:ext cx="2329107" cy="27193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12">
                    <a14:imgEffect>
                      <a14:backgroundRemoval t="24167" b="45370" l="50000" r="70000"/>
                    </a14:imgEffect>
                  </a14:imgLayer>
                </a14:imgProps>
              </a:ext>
              <a:ext uri="{28A0092B-C50C-407E-A947-70E740481C1C}">
                <a14:useLocalDpi xmlns:a14="http://schemas.microsoft.com/office/drawing/2010/main" val="0"/>
              </a:ext>
            </a:extLst>
          </a:blip>
          <a:srcRect l="51499" t="24167" r="29901" b="54167"/>
          <a:stretch/>
        </p:blipFill>
        <p:spPr>
          <a:xfrm rot="1127673">
            <a:off x="3959839" y="1756641"/>
            <a:ext cx="1523403" cy="1916539"/>
          </a:xfrm>
          <a:prstGeom prst="rect">
            <a:avLst/>
          </a:prstGeom>
        </p:spPr>
      </p:pic>
      <p:pic>
        <p:nvPicPr>
          <p:cNvPr id="7" name="Picture 6"/>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0" b="92593" l="3429" r="100000"/>
                    </a14:imgEffect>
                  </a14:imgLayer>
                </a14:imgProps>
              </a:ext>
              <a:ext uri="{28A0092B-C50C-407E-A947-70E740481C1C}">
                <a14:useLocalDpi xmlns:a14="http://schemas.microsoft.com/office/drawing/2010/main" val="0"/>
              </a:ext>
            </a:extLst>
          </a:blip>
          <a:srcRect b="7334"/>
          <a:stretch/>
        </p:blipFill>
        <p:spPr>
          <a:xfrm>
            <a:off x="9722435" y="2787977"/>
            <a:ext cx="1938921" cy="2772103"/>
          </a:xfrm>
          <a:prstGeom prst="rect">
            <a:avLst/>
          </a:prstGeom>
        </p:spPr>
      </p:pic>
      <p:pic>
        <p:nvPicPr>
          <p:cNvPr id="8" name="Picture 7"/>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6667" b="90000" l="10000" r="90000"/>
                    </a14:imgEffect>
                  </a14:imgLayer>
                </a14:imgProps>
              </a:ext>
              <a:ext uri="{28A0092B-C50C-407E-A947-70E740481C1C}">
                <a14:useLocalDpi xmlns:a14="http://schemas.microsoft.com/office/drawing/2010/main" val="0"/>
              </a:ext>
            </a:extLst>
          </a:blip>
          <a:srcRect l="23840" t="7311" r="23840" b="14022"/>
          <a:stretch/>
        </p:blipFill>
        <p:spPr>
          <a:xfrm>
            <a:off x="4084331" y="1170377"/>
            <a:ext cx="1588232" cy="2579054"/>
          </a:xfrm>
          <a:prstGeom prst="rect">
            <a:avLst/>
          </a:prstGeom>
        </p:spPr>
      </p:pic>
      <p:pic>
        <p:nvPicPr>
          <p:cNvPr id="9" name="Tieng-vit-keu-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13487400" y="-1905000"/>
            <a:ext cx="876300" cy="876300"/>
          </a:xfrm>
          <a:prstGeom prst="rect">
            <a:avLst/>
          </a:prstGeom>
        </p:spPr>
      </p:pic>
      <p:pic>
        <p:nvPicPr>
          <p:cNvPr id="10" name="Tieng-ga-con-keu-www_tiengdong_com">
            <a:hlinkClick r:id="" action="ppaction://media"/>
          </p:cNvPr>
          <p:cNvPicPr>
            <a:picLocks noChangeAspect="1"/>
          </p:cNvPicPr>
          <p:nvPr>
            <a:audioFile r:link="rId3"/>
            <p:extLst>
              <p:ext uri="{DAA4B4D4-6D71-4841-9C94-3DE7FCFB9230}">
                <p14:media xmlns:p14="http://schemas.microsoft.com/office/powerpoint/2010/main" r:embed="rId4">
                  <p14:trim end="119356.375"/>
                </p14:media>
              </p:ext>
            </p:extLst>
          </p:nvPr>
        </p:nvPicPr>
        <p:blipFill>
          <a:blip r:embed="rId21"/>
          <a:stretch>
            <a:fillRect/>
          </a:stretch>
        </p:blipFill>
        <p:spPr>
          <a:xfrm>
            <a:off x="13487400" y="-371564"/>
            <a:ext cx="1028700" cy="1028700"/>
          </a:xfrm>
          <a:prstGeom prst="rect">
            <a:avLst/>
          </a:prstGeom>
        </p:spPr>
      </p:pic>
      <p:grpSp>
        <p:nvGrpSpPr>
          <p:cNvPr id="14" name="Group 13"/>
          <p:cNvGrpSpPr/>
          <p:nvPr/>
        </p:nvGrpSpPr>
        <p:grpSpPr>
          <a:xfrm>
            <a:off x="117524" y="56836"/>
            <a:ext cx="4172041" cy="2486469"/>
            <a:chOff x="269924" y="56836"/>
            <a:chExt cx="4172041" cy="2486469"/>
          </a:xfrm>
        </p:grpSpPr>
        <p:sp>
          <p:nvSpPr>
            <p:cNvPr id="13" name="Cloud 12"/>
            <p:cNvSpPr/>
            <p:nvPr/>
          </p:nvSpPr>
          <p:spPr>
            <a:xfrm>
              <a:off x="269924" y="56836"/>
              <a:ext cx="4172041" cy="248646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p:cNvSpPr/>
            <p:nvPr/>
          </p:nvSpPr>
          <p:spPr>
            <a:xfrm>
              <a:off x="513439" y="558147"/>
              <a:ext cx="3685009"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66"/>
                  </a:solidFill>
                  <a:effectLst/>
                  <a:uLnTx/>
                  <a:uFillTx/>
                  <a:latin typeface="Coiny" panose="02000903060500060000" pitchFamily="2" charset="0"/>
                  <a:ea typeface="+mn-ea"/>
                  <a:cs typeface="+mn-cs"/>
                </a:rPr>
                <a:t>Xin </a:t>
              </a:r>
              <a:r>
                <a:rPr kumimoji="0" lang="en-US" sz="4000" b="0" i="0" u="none" strike="noStrike" kern="1200" cap="none" spc="0" normalizeH="0" baseline="0" noProof="0" dirty="0" err="1">
                  <a:ln>
                    <a:noFill/>
                  </a:ln>
                  <a:solidFill>
                    <a:srgbClr val="FF0066"/>
                  </a:solidFill>
                  <a:effectLst/>
                  <a:uLnTx/>
                  <a:uFillTx/>
                  <a:latin typeface="Coiny" panose="02000903060500060000" pitchFamily="2" charset="0"/>
                  <a:ea typeface="+mn-ea"/>
                  <a:cs typeface="+mn-cs"/>
                </a:rPr>
                <a:t>chào</a:t>
              </a:r>
              <a:r>
                <a:rPr kumimoji="0" lang="en-US" sz="4000" b="0" i="0" u="none" strike="noStrike" kern="1200" cap="none" spc="0" normalizeH="0" baseline="0" noProof="0" dirty="0">
                  <a:ln>
                    <a:noFill/>
                  </a:ln>
                  <a:solidFill>
                    <a:srgbClr val="FF0066"/>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FF0066"/>
                  </a:solidFill>
                  <a:effectLst/>
                  <a:uLnTx/>
                  <a:uFillTx/>
                  <a:latin typeface="Coiny" panose="02000903060500060000" pitchFamily="2" charset="0"/>
                  <a:ea typeface="+mn-ea"/>
                  <a:cs typeface="+mn-cs"/>
                </a:rPr>
                <a:t>tất</a:t>
              </a:r>
              <a:r>
                <a:rPr kumimoji="0" lang="en-US" sz="4000" b="0" i="0" u="none" strike="noStrike" kern="1200" cap="none" spc="0" normalizeH="0" baseline="0" noProof="0" dirty="0">
                  <a:ln>
                    <a:noFill/>
                  </a:ln>
                  <a:solidFill>
                    <a:srgbClr val="FF0066"/>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FF0066"/>
                  </a:solidFill>
                  <a:effectLst/>
                  <a:uLnTx/>
                  <a:uFillTx/>
                  <a:latin typeface="Coiny" panose="02000903060500060000" pitchFamily="2" charset="0"/>
                  <a:ea typeface="+mn-ea"/>
                  <a:cs typeface="+mn-cs"/>
                </a:rPr>
                <a:t>cả</a:t>
              </a:r>
              <a:r>
                <a:rPr kumimoji="0" lang="en-US" sz="4000" b="0" i="0" u="none" strike="noStrike" kern="1200" cap="none" spc="0" normalizeH="0" baseline="0" noProof="0" dirty="0">
                  <a:ln>
                    <a:noFill/>
                  </a:ln>
                  <a:solidFill>
                    <a:srgbClr val="FF0066"/>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FF0066"/>
                  </a:solidFill>
                  <a:effectLst/>
                  <a:uLnTx/>
                  <a:uFillTx/>
                  <a:latin typeface="Coiny" panose="02000903060500060000" pitchFamily="2" charset="0"/>
                  <a:ea typeface="+mn-ea"/>
                  <a:cs typeface="+mn-cs"/>
                </a:rPr>
                <a:t>các</a:t>
              </a:r>
              <a:r>
                <a:rPr kumimoji="0" lang="en-US" sz="4000" b="0" i="0" u="none" strike="noStrike" kern="1200" cap="none" spc="0" normalizeH="0" baseline="0" noProof="0" dirty="0">
                  <a:ln>
                    <a:noFill/>
                  </a:ln>
                  <a:solidFill>
                    <a:srgbClr val="FF0066"/>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FF0066"/>
                  </a:solidFill>
                  <a:effectLst/>
                  <a:uLnTx/>
                  <a:uFillTx/>
                  <a:latin typeface="Coiny" panose="02000903060500060000" pitchFamily="2" charset="0"/>
                  <a:ea typeface="+mn-ea"/>
                  <a:cs typeface="+mn-cs"/>
                </a:rPr>
                <a:t>bạn</a:t>
              </a:r>
              <a:r>
                <a:rPr kumimoji="0" lang="en-US" sz="4000" b="0" i="0" u="none" strike="noStrike" kern="1200" cap="none" spc="0" normalizeH="0" baseline="0" noProof="0" dirty="0">
                  <a:ln>
                    <a:noFill/>
                  </a:ln>
                  <a:solidFill>
                    <a:srgbClr val="FF0066"/>
                  </a:solidFill>
                  <a:effectLst/>
                  <a:uLnTx/>
                  <a:uFillTx/>
                  <a:latin typeface="Coiny" panose="02000903060500060000" pitchFamily="2" charset="0"/>
                  <a:ea typeface="+mn-ea"/>
                  <a:cs typeface="+mn-cs"/>
                </a:rPr>
                <a:t>!</a:t>
              </a:r>
              <a:endParaRPr kumimoji="0" lang="en-US" sz="40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198713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4362" fill="hold"/>
                                        <p:tgtEl>
                                          <p:spTgt spid="9"/>
                                        </p:tgtEl>
                                      </p:cBhvr>
                                    </p:cmd>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par>
                                <p:cTn id="22" presetID="32" presetClass="emph" presetSubtype="0" repeatCount="5000" fill="hold" nodeType="withEffect">
                                  <p:stCondLst>
                                    <p:cond delay="0"/>
                                  </p:stCondLst>
                                  <p:childTnLst>
                                    <p:animRot by="120000">
                                      <p:cBhvr>
                                        <p:cTn id="23" dur="100" fill="hold">
                                          <p:stCondLst>
                                            <p:cond delay="0"/>
                                          </p:stCondLst>
                                        </p:cTn>
                                        <p:tgtEl>
                                          <p:spTgt spid="1026"/>
                                        </p:tgtEl>
                                        <p:attrNameLst>
                                          <p:attrName>r</p:attrName>
                                        </p:attrNameLst>
                                      </p:cBhvr>
                                    </p:animRot>
                                    <p:animRot by="-240000">
                                      <p:cBhvr>
                                        <p:cTn id="24" dur="200" fill="hold">
                                          <p:stCondLst>
                                            <p:cond delay="200"/>
                                          </p:stCondLst>
                                        </p:cTn>
                                        <p:tgtEl>
                                          <p:spTgt spid="1026"/>
                                        </p:tgtEl>
                                        <p:attrNameLst>
                                          <p:attrName>r</p:attrName>
                                        </p:attrNameLst>
                                      </p:cBhvr>
                                    </p:animRot>
                                    <p:animRot by="240000">
                                      <p:cBhvr>
                                        <p:cTn id="25" dur="200" fill="hold">
                                          <p:stCondLst>
                                            <p:cond delay="400"/>
                                          </p:stCondLst>
                                        </p:cTn>
                                        <p:tgtEl>
                                          <p:spTgt spid="1026"/>
                                        </p:tgtEl>
                                        <p:attrNameLst>
                                          <p:attrName>r</p:attrName>
                                        </p:attrNameLst>
                                      </p:cBhvr>
                                    </p:animRot>
                                    <p:animRot by="-240000">
                                      <p:cBhvr>
                                        <p:cTn id="26" dur="200" fill="hold">
                                          <p:stCondLst>
                                            <p:cond delay="600"/>
                                          </p:stCondLst>
                                        </p:cTn>
                                        <p:tgtEl>
                                          <p:spTgt spid="1026"/>
                                        </p:tgtEl>
                                        <p:attrNameLst>
                                          <p:attrName>r</p:attrName>
                                        </p:attrNameLst>
                                      </p:cBhvr>
                                    </p:animRot>
                                    <p:animRot by="120000">
                                      <p:cBhvr>
                                        <p:cTn id="27" dur="200" fill="hold">
                                          <p:stCondLst>
                                            <p:cond delay="800"/>
                                          </p:stCondLst>
                                        </p:cTn>
                                        <p:tgtEl>
                                          <p:spTgt spid="1026"/>
                                        </p:tgtEl>
                                        <p:attrNameLst>
                                          <p:attrName>r</p:attrName>
                                        </p:attrNameLst>
                                      </p:cBhvr>
                                    </p:animRot>
                                  </p:child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32" presetClass="emph" presetSubtype="0" repeatCount="5000" fill="hold" nodeType="withEffect">
                                  <p:stCondLst>
                                    <p:cond delay="0"/>
                                  </p:stCondLst>
                                  <p:childTnLst>
                                    <p:animRot by="120000">
                                      <p:cBhvr>
                                        <p:cTn id="38" dur="100" fill="hold">
                                          <p:stCondLst>
                                            <p:cond delay="0"/>
                                          </p:stCondLst>
                                        </p:cTn>
                                        <p:tgtEl>
                                          <p:spTgt spid="8"/>
                                        </p:tgtEl>
                                        <p:attrNameLst>
                                          <p:attrName>r</p:attrName>
                                        </p:attrNameLst>
                                      </p:cBhvr>
                                    </p:animRot>
                                    <p:animRot by="-240000">
                                      <p:cBhvr>
                                        <p:cTn id="39" dur="200" fill="hold">
                                          <p:stCondLst>
                                            <p:cond delay="200"/>
                                          </p:stCondLst>
                                        </p:cTn>
                                        <p:tgtEl>
                                          <p:spTgt spid="8"/>
                                        </p:tgtEl>
                                        <p:attrNameLst>
                                          <p:attrName>r</p:attrName>
                                        </p:attrNameLst>
                                      </p:cBhvr>
                                    </p:animRot>
                                    <p:animRot by="240000">
                                      <p:cBhvr>
                                        <p:cTn id="40" dur="200" fill="hold">
                                          <p:stCondLst>
                                            <p:cond delay="400"/>
                                          </p:stCondLst>
                                        </p:cTn>
                                        <p:tgtEl>
                                          <p:spTgt spid="8"/>
                                        </p:tgtEl>
                                        <p:attrNameLst>
                                          <p:attrName>r</p:attrName>
                                        </p:attrNameLst>
                                      </p:cBhvr>
                                    </p:animRot>
                                    <p:animRot by="-240000">
                                      <p:cBhvr>
                                        <p:cTn id="41" dur="200" fill="hold">
                                          <p:stCondLst>
                                            <p:cond delay="600"/>
                                          </p:stCondLst>
                                        </p:cTn>
                                        <p:tgtEl>
                                          <p:spTgt spid="8"/>
                                        </p:tgtEl>
                                        <p:attrNameLst>
                                          <p:attrName>r</p:attrName>
                                        </p:attrNameLst>
                                      </p:cBhvr>
                                    </p:animRot>
                                    <p:animRot by="120000">
                                      <p:cBhvr>
                                        <p:cTn id="42"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2"/>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childTnLst>
                          </p:cTn>
                        </p:par>
                        <p:par>
                          <p:cTn id="49" fill="hold">
                            <p:stCondLst>
                              <p:cond delay="500"/>
                            </p:stCondLst>
                            <p:childTnLst>
                              <p:par>
                                <p:cTn id="50" presetID="1" presetClass="mediacall" presetSubtype="0" fill="hold" nodeType="afterEffect">
                                  <p:stCondLst>
                                    <p:cond delay="0"/>
                                  </p:stCondLst>
                                  <p:childTnLst>
                                    <p:cmd type="call" cmd="playFrom(0.0)">
                                      <p:cBhvr>
                                        <p:cTn id="51" dur="6397" fill="hold"/>
                                        <p:tgtEl>
                                          <p:spTgt spid="10"/>
                                        </p:tgtEl>
                                      </p:cBhvr>
                                    </p:cmd>
                                  </p:childTnLst>
                                </p:cTn>
                              </p:par>
                              <p:par>
                                <p:cTn id="52" presetID="10"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32" presetClass="emph" presetSubtype="0" repeatCount="5000" fill="hold" nodeType="withEffect">
                                  <p:stCondLst>
                                    <p:cond delay="0"/>
                                  </p:stCondLst>
                                  <p:childTnLst>
                                    <p:animRot by="120000">
                                      <p:cBhvr>
                                        <p:cTn id="56" dur="100" fill="hold">
                                          <p:stCondLst>
                                            <p:cond delay="0"/>
                                          </p:stCondLst>
                                        </p:cTn>
                                        <p:tgtEl>
                                          <p:spTgt spid="7"/>
                                        </p:tgtEl>
                                        <p:attrNameLst>
                                          <p:attrName>r</p:attrName>
                                        </p:attrNameLst>
                                      </p:cBhvr>
                                    </p:animRot>
                                    <p:animRot by="-240000">
                                      <p:cBhvr>
                                        <p:cTn id="57" dur="200" fill="hold">
                                          <p:stCondLst>
                                            <p:cond delay="200"/>
                                          </p:stCondLst>
                                        </p:cTn>
                                        <p:tgtEl>
                                          <p:spTgt spid="7"/>
                                        </p:tgtEl>
                                        <p:attrNameLst>
                                          <p:attrName>r</p:attrName>
                                        </p:attrNameLst>
                                      </p:cBhvr>
                                    </p:animRot>
                                    <p:animRot by="240000">
                                      <p:cBhvr>
                                        <p:cTn id="58" dur="200" fill="hold">
                                          <p:stCondLst>
                                            <p:cond delay="400"/>
                                          </p:stCondLst>
                                        </p:cTn>
                                        <p:tgtEl>
                                          <p:spTgt spid="7"/>
                                        </p:tgtEl>
                                        <p:attrNameLst>
                                          <p:attrName>r</p:attrName>
                                        </p:attrNameLst>
                                      </p:cBhvr>
                                    </p:animRot>
                                    <p:animRot by="-240000">
                                      <p:cBhvr>
                                        <p:cTn id="59" dur="200" fill="hold">
                                          <p:stCondLst>
                                            <p:cond delay="600"/>
                                          </p:stCondLst>
                                        </p:cTn>
                                        <p:tgtEl>
                                          <p:spTgt spid="7"/>
                                        </p:tgtEl>
                                        <p:attrNameLst>
                                          <p:attrName>r</p:attrName>
                                        </p:attrNameLst>
                                      </p:cBhvr>
                                    </p:animRot>
                                    <p:animRot by="120000">
                                      <p:cBhvr>
                                        <p:cTn id="60"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2"/>
                  </p:tgtEl>
                </p:cond>
              </p:nextCondLst>
            </p:seq>
            <p:audio>
              <p:cMediaNode vol="80000">
                <p:cTn id="61" fill="hold" display="0">
                  <p:stCondLst>
                    <p:cond delay="indefinite"/>
                  </p:stCondLst>
                  <p:endCondLst>
                    <p:cond evt="onStopAudio" delay="0">
                      <p:tgtEl>
                        <p:sldTgt/>
                      </p:tgtEl>
                    </p:cond>
                  </p:endCondLst>
                </p:cTn>
                <p:tgtEl>
                  <p:spTgt spid="9"/>
                </p:tgtEl>
              </p:cMediaNode>
            </p:audio>
            <p:audio>
              <p:cMediaNode vol="100000">
                <p:cTn id="62"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450848" y="320040"/>
            <a:ext cx="10052304" cy="1325880"/>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Bài</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trước</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em</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học</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là</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bài</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gì</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a:t>
            </a:r>
          </a:p>
        </p:txBody>
      </p:sp>
      <p:sp>
        <p:nvSpPr>
          <p:cNvPr id="5" name="Rounded Rectangle 4"/>
          <p:cNvSpPr/>
          <p:nvPr/>
        </p:nvSpPr>
        <p:spPr>
          <a:xfrm>
            <a:off x="1798320" y="2021205"/>
            <a:ext cx="8671560" cy="2646046"/>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err="1">
                <a:solidFill>
                  <a:srgbClr val="FF0066"/>
                </a:solidFill>
                <a:latin typeface="SVN-Fiolex Girls" panose="020B0606040200020203" pitchFamily="34" charset="0"/>
              </a:rPr>
              <a:t>Đáp</a:t>
            </a:r>
            <a:r>
              <a:rPr lang="en-US" sz="6000" dirty="0">
                <a:solidFill>
                  <a:srgbClr val="FF0066"/>
                </a:solidFill>
                <a:latin typeface="SVN-Fiolex Girls" panose="020B0606040200020203" pitchFamily="34" charset="0"/>
              </a:rPr>
              <a:t> </a:t>
            </a:r>
            <a:r>
              <a:rPr lang="en-US" sz="6000" dirty="0" err="1">
                <a:solidFill>
                  <a:srgbClr val="FF0066"/>
                </a:solidFill>
                <a:latin typeface="SVN-Fiolex Girls" panose="020B0606040200020203" pitchFamily="34" charset="0"/>
              </a:rPr>
              <a:t>án</a:t>
            </a:r>
            <a:r>
              <a:rPr lang="en-US" sz="6000" dirty="0">
                <a:solidFill>
                  <a:srgbClr val="FF0066"/>
                </a:solidFill>
                <a:latin typeface="SVN-Fiolex Girls" panose="020B0606040200020203" pitchFamily="34" charset="0"/>
              </a:rPr>
              <a:t>: </a:t>
            </a:r>
            <a:r>
              <a:rPr lang="en-US" sz="6000" dirty="0" err="1">
                <a:solidFill>
                  <a:srgbClr val="FF0066"/>
                </a:solidFill>
                <a:latin typeface="SVN-Fiolex Girls" panose="020B0606040200020203" pitchFamily="34" charset="0"/>
              </a:rPr>
              <a:t>Tớ</a:t>
            </a:r>
            <a:r>
              <a:rPr lang="en-US" sz="6000" dirty="0">
                <a:solidFill>
                  <a:srgbClr val="FF0066"/>
                </a:solidFill>
                <a:latin typeface="SVN-Fiolex Girls" panose="020B0606040200020203" pitchFamily="34" charset="0"/>
              </a:rPr>
              <a:t> </a:t>
            </a:r>
            <a:r>
              <a:rPr lang="en-US" sz="6000" dirty="0" err="1">
                <a:solidFill>
                  <a:srgbClr val="FF0066"/>
                </a:solidFill>
                <a:latin typeface="SVN-Fiolex Girls" panose="020B0606040200020203" pitchFamily="34" charset="0"/>
              </a:rPr>
              <a:t>nhớ</a:t>
            </a:r>
            <a:r>
              <a:rPr lang="en-US" sz="6000" dirty="0">
                <a:solidFill>
                  <a:srgbClr val="FF0066"/>
                </a:solidFill>
                <a:latin typeface="SVN-Fiolex Girls" panose="020B0606040200020203" pitchFamily="34" charset="0"/>
              </a:rPr>
              <a:t> </a:t>
            </a:r>
            <a:r>
              <a:rPr lang="en-US" sz="6000" dirty="0" err="1">
                <a:solidFill>
                  <a:srgbClr val="FF0066"/>
                </a:solidFill>
                <a:latin typeface="SVN-Fiolex Girls" panose="020B0606040200020203" pitchFamily="34" charset="0"/>
              </a:rPr>
              <a:t>cậu</a:t>
            </a:r>
            <a:endPar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endParaRPr>
          </a:p>
        </p:txBody>
      </p:sp>
      <p:sp>
        <p:nvSpPr>
          <p:cNvPr id="6" name="Left Arrow 5">
            <a:hlinkClick r:id="rId5" action="ppaction://hlinksldjump"/>
          </p:cNvPr>
          <p:cNvSpPr/>
          <p:nvPr/>
        </p:nvSpPr>
        <p:spPr>
          <a:xfrm>
            <a:off x="335280" y="5897880"/>
            <a:ext cx="1463040" cy="838200"/>
          </a:xfrm>
          <a:prstGeom prst="leftArrow">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Trở</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về</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6"/>
          <a:stretch>
            <a:fillRect/>
          </a:stretch>
        </p:blipFill>
        <p:spPr>
          <a:xfrm>
            <a:off x="12192000" y="-1428750"/>
            <a:ext cx="1085850" cy="1085850"/>
          </a:xfrm>
          <a:prstGeom prst="rect">
            <a:avLst/>
          </a:prstGeom>
        </p:spPr>
      </p:pic>
    </p:spTree>
    <p:extLst>
      <p:ext uri="{BB962C8B-B14F-4D97-AF65-F5344CB8AC3E}">
        <p14:creationId xmlns:p14="http://schemas.microsoft.com/office/powerpoint/2010/main" val="155871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35280" y="137160"/>
            <a:ext cx="11113008" cy="1325880"/>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0066"/>
                </a:solidFill>
                <a:effectLst/>
                <a:uLnTx/>
                <a:uFillTx/>
                <a:latin typeface="SVN-Fiolex Girls" panose="020B0606040200020203" pitchFamily="34" charset="0"/>
                <a:ea typeface="+mn-ea"/>
                <a:cs typeface="+mn-cs"/>
              </a:rPr>
              <a:t>Bài Tớ nhớ cậu nói về Kiến và...</a:t>
            </a:r>
            <a:endPar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endParaRPr>
          </a:p>
        </p:txBody>
      </p:sp>
      <p:sp>
        <p:nvSpPr>
          <p:cNvPr id="6" name="Left Arrow 5">
            <a:hlinkClick r:id="rId5" action="ppaction://hlinksldjump"/>
          </p:cNvPr>
          <p:cNvSpPr/>
          <p:nvPr/>
        </p:nvSpPr>
        <p:spPr>
          <a:xfrm>
            <a:off x="335280" y="5897880"/>
            <a:ext cx="1463040" cy="838200"/>
          </a:xfrm>
          <a:prstGeom prst="leftArrow">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Trở</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về</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2606040" y="1996440"/>
            <a:ext cx="7513320" cy="2834640"/>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err="1">
                <a:solidFill>
                  <a:srgbClr val="FF0066"/>
                </a:solidFill>
                <a:latin typeface="SVN-Fiolex Girls" panose="020B0606040200020203" pitchFamily="34" charset="0"/>
              </a:rPr>
              <a:t>Đáp</a:t>
            </a:r>
            <a:r>
              <a:rPr lang="en-US" sz="6000" dirty="0">
                <a:solidFill>
                  <a:srgbClr val="FF0066"/>
                </a:solidFill>
                <a:latin typeface="SVN-Fiolex Girls" panose="020B0606040200020203" pitchFamily="34" charset="0"/>
              </a:rPr>
              <a:t> </a:t>
            </a:r>
            <a:r>
              <a:rPr lang="en-US" sz="6000" dirty="0" err="1">
                <a:solidFill>
                  <a:srgbClr val="FF0066"/>
                </a:solidFill>
                <a:latin typeface="SVN-Fiolex Girls" panose="020B0606040200020203" pitchFamily="34" charset="0"/>
              </a:rPr>
              <a:t>án</a:t>
            </a:r>
            <a:r>
              <a:rPr lang="en-US" sz="6000" dirty="0">
                <a:solidFill>
                  <a:srgbClr val="FF0066"/>
                </a:solidFill>
                <a:latin typeface="SVN-Fiolex Girls" panose="020B0606040200020203" pitchFamily="34" charset="0"/>
              </a:rPr>
              <a:t>: </a:t>
            </a:r>
            <a:r>
              <a:rPr lang="en-US" sz="6000" dirty="0" err="1">
                <a:solidFill>
                  <a:srgbClr val="FF0066"/>
                </a:solidFill>
                <a:latin typeface="SVN-Fiolex Girls" panose="020B0606040200020203" pitchFamily="34" charset="0"/>
              </a:rPr>
              <a:t>Sóc</a:t>
            </a:r>
            <a:endPar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endParaRPr>
          </a:p>
        </p:txBody>
      </p:sp>
      <p:pic>
        <p:nvPicPr>
          <p:cNvPr id="8"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6"/>
          <a:stretch>
            <a:fillRect/>
          </a:stretch>
        </p:blipFill>
        <p:spPr>
          <a:xfrm>
            <a:off x="12192000" y="-1428750"/>
            <a:ext cx="1085850" cy="1085850"/>
          </a:xfrm>
          <a:prstGeom prst="rect">
            <a:avLst/>
          </a:prstGeom>
        </p:spPr>
      </p:pic>
    </p:spTree>
    <p:extLst>
      <p:ext uri="{BB962C8B-B14F-4D97-AF65-F5344CB8AC3E}">
        <p14:creationId xmlns:p14="http://schemas.microsoft.com/office/powerpoint/2010/main" val="246354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75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8"/>
                </p:tgtEl>
              </p:cMediaNode>
            </p:audio>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35280" y="137160"/>
            <a:ext cx="11003280" cy="1325880"/>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Bài</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Tớ</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nhớ</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cậu</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gồm</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mấy</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đoạn</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a:t>
            </a:r>
          </a:p>
        </p:txBody>
      </p:sp>
      <p:sp>
        <p:nvSpPr>
          <p:cNvPr id="6" name="Left Arrow 5">
            <a:hlinkClick r:id="rId5" action="ppaction://hlinksldjump"/>
          </p:cNvPr>
          <p:cNvSpPr/>
          <p:nvPr/>
        </p:nvSpPr>
        <p:spPr>
          <a:xfrm>
            <a:off x="335280" y="5897880"/>
            <a:ext cx="1463040" cy="838200"/>
          </a:xfrm>
          <a:prstGeom prst="leftArrow">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Trở</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về</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2606040" y="1996440"/>
            <a:ext cx="7513320" cy="2834640"/>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err="1">
                <a:solidFill>
                  <a:srgbClr val="FF0066"/>
                </a:solidFill>
                <a:latin typeface="SVN-Fiolex Girls" panose="020B0606040200020203" pitchFamily="34" charset="0"/>
              </a:rPr>
              <a:t>Đáp</a:t>
            </a:r>
            <a:r>
              <a:rPr lang="en-US" sz="6000" dirty="0">
                <a:solidFill>
                  <a:srgbClr val="FF0066"/>
                </a:solidFill>
                <a:latin typeface="SVN-Fiolex Girls" panose="020B0606040200020203" pitchFamily="34" charset="0"/>
              </a:rPr>
              <a:t> </a:t>
            </a:r>
            <a:r>
              <a:rPr lang="en-US" sz="6000" dirty="0" err="1">
                <a:solidFill>
                  <a:srgbClr val="FF0066"/>
                </a:solidFill>
                <a:latin typeface="SVN-Fiolex Girls" panose="020B0606040200020203" pitchFamily="34" charset="0"/>
              </a:rPr>
              <a:t>án</a:t>
            </a:r>
            <a:r>
              <a:rPr lang="en-US" sz="6000" dirty="0">
                <a:solidFill>
                  <a:srgbClr val="FF0066"/>
                </a:solidFill>
                <a:latin typeface="SVN-Fiolex Girls" panose="020B0606040200020203" pitchFamily="34" charset="0"/>
              </a:rPr>
              <a:t>: 3 </a:t>
            </a:r>
            <a:r>
              <a:rPr lang="en-US" sz="6000" dirty="0" err="1">
                <a:solidFill>
                  <a:srgbClr val="FF0066"/>
                </a:solidFill>
                <a:latin typeface="SVN-Fiolex Girls" panose="020B0606040200020203" pitchFamily="34" charset="0"/>
              </a:rPr>
              <a:t>đoạn</a:t>
            </a:r>
            <a:endPar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endParaRPr>
          </a:p>
        </p:txBody>
      </p:sp>
      <p:pic>
        <p:nvPicPr>
          <p:cNvPr id="8"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6"/>
          <a:stretch>
            <a:fillRect/>
          </a:stretch>
        </p:blipFill>
        <p:spPr>
          <a:xfrm>
            <a:off x="12192000" y="-1428750"/>
            <a:ext cx="1085850" cy="1085850"/>
          </a:xfrm>
          <a:prstGeom prst="rect">
            <a:avLst/>
          </a:prstGeom>
        </p:spPr>
      </p:pic>
    </p:spTree>
    <p:extLst>
      <p:ext uri="{BB962C8B-B14F-4D97-AF65-F5344CB8AC3E}">
        <p14:creationId xmlns:p14="http://schemas.microsoft.com/office/powerpoint/2010/main" val="39205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75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8"/>
                </p:tgtEl>
              </p:cMediaNode>
            </p:audio>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9" y="-612226"/>
            <a:ext cx="11876805" cy="7394766"/>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418893" y="-1422109"/>
            <a:ext cx="3952245" cy="3952245"/>
          </a:xfrm>
          <a:prstGeom prst="rect">
            <a:avLst/>
          </a:prstGeom>
        </p:spPr>
      </p:pic>
      <p:pic>
        <p:nvPicPr>
          <p:cNvPr id="16" name="Picture 2" descr="Question icons - 42 Free Question icons | Download PNG &amp; SVG">
            <a:extLst>
              <a:ext uri="{FF2B5EF4-FFF2-40B4-BE49-F238E27FC236}">
                <a16:creationId xmlns:a16="http://schemas.microsoft.com/office/drawing/2014/main" id="{C31EE29A-7F4A-4BB3-8EB3-ADA3D341D96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1338309" y="5637029"/>
            <a:ext cx="1181679" cy="11816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AFAEB51-1D11-4C4C-9630-1E3132D0249C}"/>
              </a:ext>
            </a:extLst>
          </p:cNvPr>
          <p:cNvSpPr txBox="1"/>
          <p:nvPr/>
        </p:nvSpPr>
        <p:spPr>
          <a:xfrm>
            <a:off x="3587990" y="3075057"/>
            <a:ext cx="4520127" cy="707886"/>
          </a:xfrm>
          <a:prstGeom prst="rect">
            <a:avLst/>
          </a:prstGeom>
          <a:noFill/>
        </p:spPr>
        <p:txBody>
          <a:bodyPr wrap="square" rtlCol="0">
            <a:spAutoFit/>
          </a:bodyPr>
          <a:lstStyle/>
          <a:p>
            <a:pPr algn="ctr"/>
            <a:r>
              <a:rPr lang="vi-VN" sz="4000" b="1" dirty="0">
                <a:solidFill>
                  <a:schemeClr val="accent2"/>
                </a:solidFill>
                <a:latin typeface="UTM Cookies" panose="02040603050506020204" pitchFamily="18" charset="0"/>
              </a:rPr>
              <a:t>NGHE- VIẾT</a:t>
            </a:r>
            <a:endParaRPr lang="en-US" sz="4000" b="1" dirty="0">
              <a:solidFill>
                <a:schemeClr val="accent2"/>
              </a:solidFill>
              <a:latin typeface="UTM Cookies" panose="02040603050506020204" pitchFamily="18" charset="0"/>
            </a:endParaRPr>
          </a:p>
        </p:txBody>
      </p:sp>
      <p:sp>
        <p:nvSpPr>
          <p:cNvPr id="19" name="TextBox 18">
            <a:extLst>
              <a:ext uri="{FF2B5EF4-FFF2-40B4-BE49-F238E27FC236}">
                <a16:creationId xmlns:a16="http://schemas.microsoft.com/office/drawing/2014/main" id="{AA30B54B-541F-40FB-A563-2368754D0EF9}"/>
              </a:ext>
            </a:extLst>
          </p:cNvPr>
          <p:cNvSpPr txBox="1"/>
          <p:nvPr/>
        </p:nvSpPr>
        <p:spPr>
          <a:xfrm>
            <a:off x="2575777" y="3909485"/>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20" name="Picture 19">
            <a:extLst>
              <a:ext uri="{FF2B5EF4-FFF2-40B4-BE49-F238E27FC236}">
                <a16:creationId xmlns:a16="http://schemas.microsoft.com/office/drawing/2014/main" id="{447CE58D-BC53-4436-A08F-D696151A26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6276" y="4064051"/>
            <a:ext cx="304770" cy="288000"/>
          </a:xfrm>
          <a:prstGeom prst="rect">
            <a:avLst/>
          </a:prstGeom>
        </p:spPr>
      </p:pic>
      <p:pic>
        <p:nvPicPr>
          <p:cNvPr id="21" name="Picture 20">
            <a:extLst>
              <a:ext uri="{FF2B5EF4-FFF2-40B4-BE49-F238E27FC236}">
                <a16:creationId xmlns:a16="http://schemas.microsoft.com/office/drawing/2014/main" id="{0A890E4F-CF7D-4B02-A273-06A9814F5F29}"/>
              </a:ext>
            </a:extLst>
          </p:cNvPr>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183046" y="4734904"/>
            <a:ext cx="288000" cy="288000"/>
          </a:xfrm>
          <a:prstGeom prst="rect">
            <a:avLst/>
          </a:prstGeom>
        </p:spPr>
      </p:pic>
      <p:sp>
        <p:nvSpPr>
          <p:cNvPr id="22" name="TextBox 21">
            <a:extLst>
              <a:ext uri="{FF2B5EF4-FFF2-40B4-BE49-F238E27FC236}">
                <a16:creationId xmlns:a16="http://schemas.microsoft.com/office/drawing/2014/main" id="{2292C338-0FDD-4D04-9F08-ED296385AC62}"/>
              </a:ext>
            </a:extLst>
          </p:cNvPr>
          <p:cNvSpPr txBox="1"/>
          <p:nvPr/>
        </p:nvSpPr>
        <p:spPr>
          <a:xfrm>
            <a:off x="2575777" y="457569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c/ k.</a:t>
            </a:r>
            <a:endParaRPr lang="vi-VN" sz="2000" dirty="0">
              <a:solidFill>
                <a:schemeClr val="accent1">
                  <a:lumMod val="75000"/>
                </a:schemeClr>
              </a:solidFill>
              <a:latin typeface="UTM Avo" panose="02040603050506020204" pitchFamily="18" charset="0"/>
            </a:endParaRPr>
          </a:p>
        </p:txBody>
      </p:sp>
      <p:sp>
        <p:nvSpPr>
          <p:cNvPr id="23" name="TextBox 22">
            <a:extLst>
              <a:ext uri="{FF2B5EF4-FFF2-40B4-BE49-F238E27FC236}">
                <a16:creationId xmlns:a16="http://schemas.microsoft.com/office/drawing/2014/main" id="{E116E280-0E2F-42C6-9EC6-A696B818582B}"/>
              </a:ext>
            </a:extLst>
          </p:cNvPr>
          <p:cNvSpPr txBox="1"/>
          <p:nvPr/>
        </p:nvSpPr>
        <p:spPr>
          <a:xfrm>
            <a:off x="2575777" y="524190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24" name="Picture 23">
            <a:extLst>
              <a:ext uri="{FF2B5EF4-FFF2-40B4-BE49-F238E27FC236}">
                <a16:creationId xmlns:a16="http://schemas.microsoft.com/office/drawing/2014/main" id="{423A81CF-EBF2-4725-91A9-022D996470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84748" y="5396487"/>
            <a:ext cx="288000" cy="288000"/>
          </a:xfrm>
          <a:prstGeom prst="rect">
            <a:avLst/>
          </a:prstGeom>
        </p:spPr>
      </p:pic>
    </p:spTree>
    <p:extLst>
      <p:ext uri="{BB962C8B-B14F-4D97-AF65-F5344CB8AC3E}">
        <p14:creationId xmlns:p14="http://schemas.microsoft.com/office/powerpoint/2010/main" val="26718373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22" presetClass="entr" presetSubtype="8"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2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22" presetClass="entr" presetSubtype="8"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C7692786-48C6-4F8F-88E2-DDAFF1FF3E66}"/>
              </a:ext>
            </a:extLst>
          </p:cNvPr>
          <p:cNvPicPr>
            <a:picLocks noChangeAspect="1"/>
          </p:cNvPicPr>
          <p:nvPr>
            <p:custDataLst>
              <p:tags r:id="rId1"/>
            </p:custDataLst>
          </p:nvPr>
        </p:nvPicPr>
        <p:blipFill>
          <a:blip r:embed="rId4"/>
          <a:stretch>
            <a:fillRect/>
          </a:stretch>
        </p:blipFill>
        <p:spPr>
          <a:xfrm>
            <a:off x="136074" y="-426128"/>
            <a:ext cx="12208325" cy="7284128"/>
          </a:xfrm>
          <a:prstGeom prst="rect">
            <a:avLst/>
          </a:prstGeom>
        </p:spPr>
      </p:pic>
      <p:sp>
        <p:nvSpPr>
          <p:cNvPr id="3" name="PA_矩形 5">
            <a:extLst>
              <a:ext uri="{FF2B5EF4-FFF2-40B4-BE49-F238E27FC236}">
                <a16:creationId xmlns:a16="http://schemas.microsoft.com/office/drawing/2014/main" id="{4928C1EE-54F2-439F-819F-3E2436294A8B}"/>
              </a:ext>
            </a:extLst>
          </p:cNvPr>
          <p:cNvSpPr/>
          <p:nvPr>
            <p:custDataLst>
              <p:tags r:id="rId2"/>
            </p:custDataLst>
          </p:nvPr>
        </p:nvSpPr>
        <p:spPr>
          <a:xfrm>
            <a:off x="1254021" y="2903361"/>
            <a:ext cx="8930934" cy="2862322"/>
          </a:xfrm>
          <a:prstGeom prst="rect">
            <a:avLst/>
          </a:prstGeom>
        </p:spPr>
        <p:txBody>
          <a:bodyPr wrap="square">
            <a:spAutoFit/>
          </a:bodyPr>
          <a:lstStyle/>
          <a:p>
            <a:pPr lvl="0" algn="just">
              <a:defRPr/>
            </a:pPr>
            <a:r>
              <a:rPr lang="vi-VN" sz="3600" dirty="0">
                <a:solidFill>
                  <a:srgbClr val="000000"/>
                </a:solidFill>
                <a:latin typeface="HP001 4 hang 1 ô ly" panose="020B0603050302020204" charset="0"/>
                <a:cs typeface="HP001 4 hang 1 ô ly" panose="020B0603050302020204" charset="0"/>
              </a:rPr>
              <a:t> Kiến là bạn thân của sóc. Hằng ngày, hai bạn ǟủ nhau đi học. Một ngày nọ, nhà kiến chuyển sang cánh ǟừng khác. Sóc và kiến rất buồn. Hai bạn tìm cách gửi thư cho nhau để bày tỏ nỗi nhớ</a:t>
            </a:r>
            <a:endParaRPr kumimoji="0" lang="en-US" sz="3600" b="0" i="0" u="none" strike="noStrike" kern="1200" cap="none" spc="0" normalizeH="0" baseline="0" noProof="0" dirty="0">
              <a:ln>
                <a:noFill/>
              </a:ln>
              <a:solidFill>
                <a:srgbClr val="000000"/>
              </a:solidFill>
              <a:effectLst/>
              <a:uLnTx/>
              <a:uFillTx/>
              <a:latin typeface="HP001 4 hang 1 ô ly" panose="020B0603050302020204" charset="0"/>
              <a:ea typeface="+mn-ea"/>
              <a:cs typeface="HP001 4 hang 1 ô ly" panose="020B0603050302020204" charset="0"/>
            </a:endParaRPr>
          </a:p>
        </p:txBody>
      </p:sp>
      <p:sp>
        <p:nvSpPr>
          <p:cNvPr id="4" name="Rectangle: Rounded Corners 3">
            <a:extLst>
              <a:ext uri="{FF2B5EF4-FFF2-40B4-BE49-F238E27FC236}">
                <a16:creationId xmlns:a16="http://schemas.microsoft.com/office/drawing/2014/main" id="{94E1F88E-8AAF-447F-94AF-690C847F7622}"/>
              </a:ext>
            </a:extLst>
          </p:cNvPr>
          <p:cNvSpPr/>
          <p:nvPr/>
        </p:nvSpPr>
        <p:spPr>
          <a:xfrm>
            <a:off x="4091840" y="1926453"/>
            <a:ext cx="4296792" cy="8078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Tớ</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nhớ</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cậu</a:t>
            </a:r>
            <a:endPar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33582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9" y="-612226"/>
            <a:ext cx="11876805" cy="7394766"/>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418893" y="-1422109"/>
            <a:ext cx="3952245" cy="3952245"/>
          </a:xfrm>
          <a:prstGeom prst="rect">
            <a:avLst/>
          </a:prstGeom>
        </p:spPr>
      </p:pic>
      <p:sp>
        <p:nvSpPr>
          <p:cNvPr id="9" name="TextBox 8">
            <a:extLst>
              <a:ext uri="{FF2B5EF4-FFF2-40B4-BE49-F238E27FC236}">
                <a16:creationId xmlns:a16="http://schemas.microsoft.com/office/drawing/2014/main" id="{8E34D821-D5B7-4523-B705-B74433066629}"/>
              </a:ext>
            </a:extLst>
          </p:cNvPr>
          <p:cNvSpPr txBox="1"/>
          <p:nvPr/>
        </p:nvSpPr>
        <p:spPr>
          <a:xfrm>
            <a:off x="4970882" y="3017079"/>
            <a:ext cx="7154436"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 từ dễ viết sai</a:t>
            </a:r>
            <a:endParaRPr kumimoji="0" lang="en-US"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ectangle 9">
            <a:extLst>
              <a:ext uri="{FF2B5EF4-FFF2-40B4-BE49-F238E27FC236}">
                <a16:creationId xmlns:a16="http://schemas.microsoft.com/office/drawing/2014/main" id="{61A38BF7-307E-4DD1-8384-A289E72FC288}"/>
              </a:ext>
            </a:extLst>
          </p:cNvPr>
          <p:cNvSpPr/>
          <p:nvPr/>
        </p:nvSpPr>
        <p:spPr>
          <a:xfrm>
            <a:off x="3345283" y="3587021"/>
            <a:ext cx="7995683"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chuyển</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Oval 10">
            <a:extLst>
              <a:ext uri="{FF2B5EF4-FFF2-40B4-BE49-F238E27FC236}">
                <a16:creationId xmlns:a16="http://schemas.microsoft.com/office/drawing/2014/main" id="{745309EE-5EE5-497A-99C8-ABF167C7EEB4}"/>
              </a:ext>
            </a:extLst>
          </p:cNvPr>
          <p:cNvSpPr/>
          <p:nvPr/>
        </p:nvSpPr>
        <p:spPr>
          <a:xfrm>
            <a:off x="3571518" y="374542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dirty="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Rectangle 11">
            <a:extLst>
              <a:ext uri="{FF2B5EF4-FFF2-40B4-BE49-F238E27FC236}">
                <a16:creationId xmlns:a16="http://schemas.microsoft.com/office/drawing/2014/main" id="{12EC3245-3902-4235-8CA8-D20279C3044A}"/>
              </a:ext>
            </a:extLst>
          </p:cNvPr>
          <p:cNvSpPr/>
          <p:nvPr/>
        </p:nvSpPr>
        <p:spPr>
          <a:xfrm>
            <a:off x="3345284" y="4371613"/>
            <a:ext cx="38099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rủ</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Oval 12">
            <a:extLst>
              <a:ext uri="{FF2B5EF4-FFF2-40B4-BE49-F238E27FC236}">
                <a16:creationId xmlns:a16="http://schemas.microsoft.com/office/drawing/2014/main" id="{BE7E9A73-ACDC-4592-876E-585B6B6877B4}"/>
              </a:ext>
            </a:extLst>
          </p:cNvPr>
          <p:cNvSpPr/>
          <p:nvPr/>
        </p:nvSpPr>
        <p:spPr>
          <a:xfrm>
            <a:off x="3571518" y="4540471"/>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Rectangle 13">
            <a:extLst>
              <a:ext uri="{FF2B5EF4-FFF2-40B4-BE49-F238E27FC236}">
                <a16:creationId xmlns:a16="http://schemas.microsoft.com/office/drawing/2014/main" id="{00375736-56CD-4321-A091-CF22BED4DB48}"/>
              </a:ext>
            </a:extLst>
          </p:cNvPr>
          <p:cNvSpPr/>
          <p:nvPr/>
        </p:nvSpPr>
        <p:spPr>
          <a:xfrm>
            <a:off x="3345284" y="5156206"/>
            <a:ext cx="32511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rừng</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Oval 14">
            <a:extLst>
              <a:ext uri="{FF2B5EF4-FFF2-40B4-BE49-F238E27FC236}">
                <a16:creationId xmlns:a16="http://schemas.microsoft.com/office/drawing/2014/main" id="{C907B6B4-8908-4E46-B617-4E068DEE2170}"/>
              </a:ext>
            </a:extLst>
          </p:cNvPr>
          <p:cNvSpPr/>
          <p:nvPr/>
        </p:nvSpPr>
        <p:spPr>
          <a:xfrm>
            <a:off x="3571517" y="535035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6" name="Picture 2" descr="Question icons - 42 Free Question icons | Download PNG &amp; SVG">
            <a:extLst>
              <a:ext uri="{FF2B5EF4-FFF2-40B4-BE49-F238E27FC236}">
                <a16:creationId xmlns:a16="http://schemas.microsoft.com/office/drawing/2014/main" id="{C31EE29A-7F4A-4BB3-8EB3-ADA3D341D96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2980677" y="5600938"/>
            <a:ext cx="1181679" cy="11816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FAD3515-484C-41D4-A282-573F67975797}"/>
              </a:ext>
            </a:extLst>
          </p:cNvPr>
          <p:cNvSpPr txBox="1"/>
          <p:nvPr/>
        </p:nvSpPr>
        <p:spPr>
          <a:xfrm>
            <a:off x="4108235" y="5825662"/>
            <a:ext cx="6348088" cy="58477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Khi viết đoạn văn cần chú ý điều gì?</a:t>
            </a:r>
          </a:p>
        </p:txBody>
      </p:sp>
      <p:sp>
        <p:nvSpPr>
          <p:cNvPr id="18" name="Oval 17">
            <a:extLst>
              <a:ext uri="{FF2B5EF4-FFF2-40B4-BE49-F238E27FC236}">
                <a16:creationId xmlns:a16="http://schemas.microsoft.com/office/drawing/2014/main" id="{4E7432EE-9A06-4139-A300-EC4CA95CE375}"/>
              </a:ext>
            </a:extLst>
          </p:cNvPr>
          <p:cNvSpPr/>
          <p:nvPr/>
        </p:nvSpPr>
        <p:spPr>
          <a:xfrm>
            <a:off x="6440536" y="372346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dirty="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Rectangle 19">
            <a:extLst>
              <a:ext uri="{FF2B5EF4-FFF2-40B4-BE49-F238E27FC236}">
                <a16:creationId xmlns:a16="http://schemas.microsoft.com/office/drawing/2014/main" id="{E79D4473-A924-42E7-8BD5-8A9B0DDE1944}"/>
              </a:ext>
            </a:extLst>
          </p:cNvPr>
          <p:cNvSpPr/>
          <p:nvPr/>
        </p:nvSpPr>
        <p:spPr>
          <a:xfrm>
            <a:off x="6363692" y="3551624"/>
            <a:ext cx="3055202"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buồn</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35158279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par>
                          <p:cTn id="58" fill="hold">
                            <p:stCondLst>
                              <p:cond delay="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animBg="1"/>
      <p:bldP spid="14" grpId="0"/>
      <p:bldP spid="15" grpId="0" animBg="1"/>
      <p:bldP spid="17" grpId="0"/>
      <p:bldP spid="18" grpId="0" animBg="1"/>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342</Words>
  <Application>Microsoft Office PowerPoint</Application>
  <PresentationFormat>Widescreen</PresentationFormat>
  <Paragraphs>58</Paragraphs>
  <Slides>14</Slides>
  <Notes>7</Notes>
  <HiddenSlides>0</HiddenSlides>
  <MMClips>5</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14</vt:i4>
      </vt:variant>
    </vt:vector>
  </HeadingPairs>
  <TitlesOfParts>
    <vt:vector size="35" baseType="lpstr">
      <vt:lpstr>Coiny</vt:lpstr>
      <vt:lpstr>等线</vt:lpstr>
      <vt:lpstr>等线</vt:lpstr>
      <vt:lpstr>SVN-Fiolex Girls</vt:lpstr>
      <vt:lpstr>Arial</vt:lpstr>
      <vt:lpstr>Arial-Rounded</vt:lpstr>
      <vt:lpstr>Calibri</vt:lpstr>
      <vt:lpstr>Calibri Light</vt:lpstr>
      <vt:lpstr>HP001 4 hàng</vt:lpstr>
      <vt:lpstr>HP001 4 hang 1 ô ly</vt:lpstr>
      <vt:lpstr>Kalam</vt:lpstr>
      <vt:lpstr>Montserrat</vt:lpstr>
      <vt:lpstr>Times New Roman</vt:lpstr>
      <vt:lpstr>UTM Avo</vt:lpstr>
      <vt:lpstr>UTM Cookies</vt:lpstr>
      <vt:lpstr>Office 主题</vt:lpstr>
      <vt:lpstr>第一PPT，www.1ppt.com</vt:lpstr>
      <vt:lpstr>1_Office 主题</vt:lpstr>
      <vt:lpstr>Doodle Sketchbook by Slidesgo</vt:lpstr>
      <vt:lpstr>2_Office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tran thao</cp:lastModifiedBy>
  <cp:revision>3</cp:revision>
  <dcterms:created xsi:type="dcterms:W3CDTF">2021-07-30T03:23:44Z</dcterms:created>
  <dcterms:modified xsi:type="dcterms:W3CDTF">2021-07-30T03:37:01Z</dcterms:modified>
</cp:coreProperties>
</file>