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515" r:id="rId3"/>
    <p:sldId id="516" r:id="rId4"/>
    <p:sldId id="517" r:id="rId5"/>
    <p:sldId id="521" r:id="rId6"/>
    <p:sldId id="52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56" d="100"/>
          <a:sy n="56" d="100"/>
        </p:scale>
        <p:origin x="6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11/25/2021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11/25/2021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5 +6</a:t>
            </a:r>
          </a:p>
          <a:p>
            <a:pPr algn="ctr"/>
            <a:r>
              <a:rPr lang="en-US" sz="6000" dirty="0" err="1"/>
              <a:t>Luyện</a:t>
            </a:r>
            <a:r>
              <a:rPr lang="en-US" sz="6000" dirty="0"/>
              <a:t> </a:t>
            </a:r>
            <a:r>
              <a:rPr lang="en-US" sz="6000" dirty="0" err="1"/>
              <a:t>viết</a:t>
            </a:r>
            <a:r>
              <a:rPr lang="en-US" sz="6000" dirty="0"/>
              <a:t> </a:t>
            </a:r>
            <a:r>
              <a:rPr lang="en-US" sz="6000" dirty="0" err="1"/>
              <a:t>đoạn</a:t>
            </a:r>
            <a:endParaRPr lang="en-US" sz="60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2E174-A462-47AA-99D7-7EC6AC8FC3DD}"/>
              </a:ext>
            </a:extLst>
          </p:cNvPr>
          <p:cNvSpPr txBox="1"/>
          <p:nvPr/>
        </p:nvSpPr>
        <p:spPr>
          <a:xfrm>
            <a:off x="655608" y="1010117"/>
            <a:ext cx="10746850" cy="1200329"/>
          </a:xfrm>
          <a:prstGeom prst="rect">
            <a:avLst/>
          </a:prstGeom>
          <a:noFill/>
        </p:spPr>
        <p:txBody>
          <a:bodyPr wrap="square" rtlCol="0">
            <a:spAutoFit/>
          </a:bodyPr>
          <a:lstStyle/>
          <a:p>
            <a:r>
              <a:rPr lang="en-US" sz="3600" b="1">
                <a:solidFill>
                  <a:srgbClr val="00B0F0"/>
                </a:solidFill>
                <a:latin typeface="+mj-lt"/>
              </a:rPr>
              <a:t>1</a:t>
            </a:r>
            <a:r>
              <a:rPr lang="en-US" sz="3600" b="1" dirty="0">
                <a:solidFill>
                  <a:srgbClr val="00B0F0"/>
                </a:solidFill>
                <a:latin typeface="+mj-lt"/>
              </a:rPr>
              <a:t>. </a:t>
            </a:r>
            <a:r>
              <a:rPr lang="vi-VN" sz="3600" b="1" dirty="0">
                <a:solidFill>
                  <a:srgbClr val="00B0F0"/>
                </a:solidFill>
                <a:latin typeface="+mj-lt"/>
              </a:rPr>
              <a:t>Giới thiệu các đồ chơi mà trẻ em yêu thích.</a:t>
            </a:r>
          </a:p>
          <a:p>
            <a:endParaRPr lang="vi-VN" sz="3600" b="1" dirty="0">
              <a:solidFill>
                <a:srgbClr val="00B0F0"/>
              </a:solidFill>
              <a:latin typeface="+mj-lt"/>
            </a:endParaRPr>
          </a:p>
        </p:txBody>
      </p:sp>
      <p:pic>
        <p:nvPicPr>
          <p:cNvPr id="3" name="Picture 2" descr="20210409090849_wm_shs-tieng-viet-2-tap-1">
            <a:extLst>
              <a:ext uri="{FF2B5EF4-FFF2-40B4-BE49-F238E27FC236}">
                <a16:creationId xmlns:a16="http://schemas.microsoft.com/office/drawing/2014/main" id="{2941FCD5-1A2E-4E8C-98DD-A6B31FB598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93351" y="1010117"/>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D037A1-E734-4F45-AF89-76A08E281B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Effect>
                      <a14:colorTemperature colorTemp="7200"/>
                    </a14:imgEffect>
                    <a14:imgEffect>
                      <a14:saturation sat="200000"/>
                    </a14:imgEffect>
                  </a14:imgLayer>
                </a14:imgProps>
              </a:ext>
            </a:extLst>
          </a:blip>
          <a:stretch>
            <a:fillRect/>
          </a:stretch>
        </p:blipFill>
        <p:spPr>
          <a:xfrm>
            <a:off x="1585251" y="2125292"/>
            <a:ext cx="9372786" cy="1634711"/>
          </a:xfrm>
          <a:prstGeom prst="rect">
            <a:avLst/>
          </a:prstGeom>
        </p:spPr>
      </p:pic>
      <p:sp>
        <p:nvSpPr>
          <p:cNvPr id="5" name="TextBox 4">
            <a:extLst>
              <a:ext uri="{FF2B5EF4-FFF2-40B4-BE49-F238E27FC236}">
                <a16:creationId xmlns:a16="http://schemas.microsoft.com/office/drawing/2014/main" id="{A8EC5CA1-60FA-4491-B9FC-C32BDBA72721}"/>
              </a:ext>
            </a:extLst>
          </p:cNvPr>
          <p:cNvSpPr txBox="1"/>
          <p:nvPr/>
        </p:nvSpPr>
        <p:spPr>
          <a:xfrm>
            <a:off x="2408190" y="4078224"/>
            <a:ext cx="7375619" cy="1569660"/>
          </a:xfrm>
          <a:prstGeom prst="rect">
            <a:avLst/>
          </a:prstGeom>
          <a:noFill/>
        </p:spPr>
        <p:txBody>
          <a:bodyPr wrap="square" rtlCol="0">
            <a:spAutoFit/>
          </a:bodyPr>
          <a:lstStyle/>
          <a:p>
            <a:r>
              <a:rPr lang="vi-VN" sz="3200" dirty="0">
                <a:latin typeface="+mj-lt"/>
              </a:rPr>
              <a:t>- Đồ chơi có đặc điểm gì?</a:t>
            </a:r>
          </a:p>
          <a:p>
            <a:r>
              <a:rPr lang="vi-VN" sz="3200" dirty="0">
                <a:latin typeface="+mj-lt"/>
              </a:rPr>
              <a:t>- Đồ chơi đó được chơi như thế nào?</a:t>
            </a:r>
          </a:p>
          <a:p>
            <a:r>
              <a:rPr lang="vi-VN" sz="3200" dirty="0">
                <a:latin typeface="+mj-lt"/>
              </a:rPr>
              <a:t>- Vì sao em thích đồ chơi đó?</a:t>
            </a: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BBC5670-8E1B-477A-9700-5A130607E8F4}"/>
              </a:ext>
            </a:extLst>
          </p:cNvPr>
          <p:cNvSpPr txBox="1"/>
          <p:nvPr/>
        </p:nvSpPr>
        <p:spPr>
          <a:xfrm>
            <a:off x="268941" y="1038615"/>
            <a:ext cx="13946983" cy="485710"/>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vi-VN" sz="3200" b="1" kern="0" dirty="0">
                <a:solidFill>
                  <a:srgbClr val="BAE5E4">
                    <a:lumMod val="50000"/>
                  </a:srgbClr>
                </a:solidFill>
                <a:latin typeface="+mj-lt"/>
                <a:cs typeface="Arial"/>
                <a:sym typeface="Arial"/>
              </a:rPr>
              <a:t>Viết 3 – 4 câu giới thiệu một đồ chơi mà trẻ em yêu thích.</a:t>
            </a:r>
          </a:p>
        </p:txBody>
      </p:sp>
      <p:cxnSp>
        <p:nvCxnSpPr>
          <p:cNvPr id="20" name="Straight Connector 19">
            <a:extLst>
              <a:ext uri="{FF2B5EF4-FFF2-40B4-BE49-F238E27FC236}">
                <a16:creationId xmlns:a16="http://schemas.microsoft.com/office/drawing/2014/main" id="{9AD14DE1-6D0F-4656-8AC1-AFC26CFA77C2}"/>
              </a:ext>
            </a:extLst>
          </p:cNvPr>
          <p:cNvCxnSpPr>
            <a:cxnSpLocks/>
            <a:stCxn id="31" idx="3"/>
            <a:endCxn id="23" idx="2"/>
          </p:cNvCxnSpPr>
          <p:nvPr/>
        </p:nvCxnSpPr>
        <p:spPr>
          <a:xfrm flipV="1">
            <a:off x="4213019" y="2831721"/>
            <a:ext cx="318927" cy="88755"/>
          </a:xfrm>
          <a:prstGeom prst="line">
            <a:avLst/>
          </a:prstGeom>
          <a:noFill/>
          <a:ln w="76200" cap="flat" cmpd="sng" algn="ctr">
            <a:solidFill>
              <a:srgbClr val="3F9795"/>
            </a:solidFill>
            <a:prstDash val="solid"/>
          </a:ln>
          <a:effectLst/>
        </p:spPr>
      </p:cxnSp>
      <p:cxnSp>
        <p:nvCxnSpPr>
          <p:cNvPr id="21" name="Straight Connector 20">
            <a:extLst>
              <a:ext uri="{FF2B5EF4-FFF2-40B4-BE49-F238E27FC236}">
                <a16:creationId xmlns:a16="http://schemas.microsoft.com/office/drawing/2014/main" id="{2C2EB2B2-A72A-49B0-B5B4-9EB6B000552E}"/>
              </a:ext>
            </a:extLst>
          </p:cNvPr>
          <p:cNvCxnSpPr>
            <a:cxnSpLocks/>
            <a:stCxn id="23" idx="6"/>
            <a:endCxn id="28" idx="1"/>
          </p:cNvCxnSpPr>
          <p:nvPr/>
        </p:nvCxnSpPr>
        <p:spPr>
          <a:xfrm>
            <a:off x="7719806" y="2831721"/>
            <a:ext cx="345529" cy="67125"/>
          </a:xfrm>
          <a:prstGeom prst="line">
            <a:avLst/>
          </a:prstGeom>
          <a:noFill/>
          <a:ln w="76200" cap="flat" cmpd="sng" algn="ctr">
            <a:solidFill>
              <a:srgbClr val="3F9795"/>
            </a:solidFill>
            <a:prstDash val="solid"/>
          </a:ln>
          <a:effectLst/>
        </p:spPr>
      </p:cxnSp>
      <p:cxnSp>
        <p:nvCxnSpPr>
          <p:cNvPr id="22" name="Straight Connector 21">
            <a:extLst>
              <a:ext uri="{FF2B5EF4-FFF2-40B4-BE49-F238E27FC236}">
                <a16:creationId xmlns:a16="http://schemas.microsoft.com/office/drawing/2014/main" id="{0B3899BB-35A0-4660-A630-CA06C365BB67}"/>
              </a:ext>
            </a:extLst>
          </p:cNvPr>
          <p:cNvCxnSpPr>
            <a:cxnSpLocks/>
            <a:stCxn id="34" idx="0"/>
            <a:endCxn id="25" idx="4"/>
          </p:cNvCxnSpPr>
          <p:nvPr/>
        </p:nvCxnSpPr>
        <p:spPr>
          <a:xfrm flipV="1">
            <a:off x="6066123" y="3773701"/>
            <a:ext cx="33931" cy="875216"/>
          </a:xfrm>
          <a:prstGeom prst="line">
            <a:avLst/>
          </a:prstGeom>
          <a:noFill/>
          <a:ln w="76200" cap="flat" cmpd="sng" algn="ctr">
            <a:solidFill>
              <a:srgbClr val="3F9795"/>
            </a:solidFill>
            <a:prstDash val="solid"/>
          </a:ln>
          <a:effectLst/>
        </p:spPr>
      </p:cxnSp>
      <p:sp>
        <p:nvSpPr>
          <p:cNvPr id="23" name="Oval 22">
            <a:extLst>
              <a:ext uri="{FF2B5EF4-FFF2-40B4-BE49-F238E27FC236}">
                <a16:creationId xmlns:a16="http://schemas.microsoft.com/office/drawing/2014/main" id="{C83E15B2-6F86-40A1-B1BD-8BB9433DBEE9}"/>
              </a:ext>
            </a:extLst>
          </p:cNvPr>
          <p:cNvSpPr/>
          <p:nvPr/>
        </p:nvSpPr>
        <p:spPr>
          <a:xfrm>
            <a:off x="4531946" y="1817395"/>
            <a:ext cx="3187860" cy="2028652"/>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grpSp>
        <p:nvGrpSpPr>
          <p:cNvPr id="24" name="Group 23">
            <a:extLst>
              <a:ext uri="{FF2B5EF4-FFF2-40B4-BE49-F238E27FC236}">
                <a16:creationId xmlns:a16="http://schemas.microsoft.com/office/drawing/2014/main" id="{8E9AC295-B532-44CF-B693-C8EFCA74FE1D}"/>
              </a:ext>
            </a:extLst>
          </p:cNvPr>
          <p:cNvGrpSpPr/>
          <p:nvPr/>
        </p:nvGrpSpPr>
        <p:grpSpPr>
          <a:xfrm>
            <a:off x="4531946" y="2023988"/>
            <a:ext cx="3128107" cy="1749713"/>
            <a:chOff x="2727454" y="1911933"/>
            <a:chExt cx="1450117" cy="1274618"/>
          </a:xfrm>
        </p:grpSpPr>
        <p:sp>
          <p:nvSpPr>
            <p:cNvPr id="25" name="Oval 24">
              <a:extLst>
                <a:ext uri="{FF2B5EF4-FFF2-40B4-BE49-F238E27FC236}">
                  <a16:creationId xmlns:a16="http://schemas.microsoft.com/office/drawing/2014/main" id="{93886787-BA6A-44DB-AE08-37CA7D5557CF}"/>
                </a:ext>
              </a:extLst>
            </p:cNvPr>
            <p:cNvSpPr/>
            <p:nvPr/>
          </p:nvSpPr>
          <p:spPr>
            <a:xfrm>
              <a:off x="2817083" y="191193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6" name="TextBox 25">
              <a:extLst>
                <a:ext uri="{FF2B5EF4-FFF2-40B4-BE49-F238E27FC236}">
                  <a16:creationId xmlns:a16="http://schemas.microsoft.com/office/drawing/2014/main" id="{2D3BA6DC-E8C0-4361-9CD5-4094CE8D4386}"/>
                </a:ext>
              </a:extLst>
            </p:cNvPr>
            <p:cNvSpPr txBox="1"/>
            <p:nvPr/>
          </p:nvSpPr>
          <p:spPr>
            <a:xfrm>
              <a:off x="2727454" y="2224667"/>
              <a:ext cx="1450117" cy="7847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0" cap="none" spc="0" normalizeH="0" baseline="0" noProof="0" dirty="0">
                  <a:ln>
                    <a:noFill/>
                  </a:ln>
                  <a:solidFill>
                    <a:srgbClr val="000000"/>
                  </a:solidFill>
                  <a:effectLst/>
                  <a:uLnTx/>
                  <a:uFillTx/>
                  <a:latin typeface="+mj-lt"/>
                  <a:cs typeface="Arial"/>
                  <a:sym typeface="Arial"/>
                </a:rPr>
                <a:t>Giới thiệu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v</a:t>
              </a:r>
              <a:r>
                <a:rPr kumimoji="0" lang="en-VN" sz="3200" b="0" i="0" u="none" strike="noStrike" kern="0" cap="none" spc="0" normalizeH="0" baseline="0" noProof="0" dirty="0">
                  <a:ln>
                    <a:noFill/>
                  </a:ln>
                  <a:solidFill>
                    <a:srgbClr val="000000"/>
                  </a:solidFill>
                  <a:effectLst/>
                  <a:uLnTx/>
                  <a:uFillTx/>
                  <a:latin typeface="+mj-lt"/>
                  <a:cs typeface="Arial"/>
                  <a:sym typeface="Arial"/>
                </a:rPr>
                <a:t>ề đồ chơi</a:t>
              </a:r>
            </a:p>
          </p:txBody>
        </p:sp>
      </p:grpSp>
      <p:grpSp>
        <p:nvGrpSpPr>
          <p:cNvPr id="27" name="Group 26">
            <a:extLst>
              <a:ext uri="{FF2B5EF4-FFF2-40B4-BE49-F238E27FC236}">
                <a16:creationId xmlns:a16="http://schemas.microsoft.com/office/drawing/2014/main" id="{EBF3CD58-8471-414C-84C6-F31AE6C894A5}"/>
              </a:ext>
            </a:extLst>
          </p:cNvPr>
          <p:cNvGrpSpPr/>
          <p:nvPr/>
        </p:nvGrpSpPr>
        <p:grpSpPr>
          <a:xfrm>
            <a:off x="8065335" y="1795765"/>
            <a:ext cx="3594428" cy="2207527"/>
            <a:chOff x="4817646" y="1431636"/>
            <a:chExt cx="1666293" cy="1608123"/>
          </a:xfrm>
        </p:grpSpPr>
        <p:sp>
          <p:nvSpPr>
            <p:cNvPr id="28" name="Rounded Rectangle 49">
              <a:extLst>
                <a:ext uri="{FF2B5EF4-FFF2-40B4-BE49-F238E27FC236}">
                  <a16:creationId xmlns:a16="http://schemas.microsoft.com/office/drawing/2014/main" id="{D6F15A58-76BE-43DE-A30D-9D471DF79A2B}"/>
                </a:ext>
              </a:extLst>
            </p:cNvPr>
            <p:cNvSpPr/>
            <p:nvPr/>
          </p:nvSpPr>
          <p:spPr>
            <a:xfrm>
              <a:off x="4817646" y="1431636"/>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id="{F9100C1E-C608-4746-BF31-8885E9927223}"/>
                </a:ext>
              </a:extLst>
            </p:cNvPr>
            <p:cNvSpPr txBox="1"/>
            <p:nvPr/>
          </p:nvSpPr>
          <p:spPr>
            <a:xfrm>
              <a:off x="4925734" y="1431636"/>
              <a:ext cx="1450117" cy="16081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(1) Em muốn giới thiệu đồ chơi nào?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id="{B2373D62-B86D-4C17-A531-E1FBC7B95AD0}"/>
              </a:ext>
            </a:extLst>
          </p:cNvPr>
          <p:cNvGrpSpPr/>
          <p:nvPr/>
        </p:nvGrpSpPr>
        <p:grpSpPr>
          <a:xfrm>
            <a:off x="618591" y="1817395"/>
            <a:ext cx="3594428" cy="2206161"/>
            <a:chOff x="424845" y="1431636"/>
            <a:chExt cx="1666293" cy="1607128"/>
          </a:xfrm>
        </p:grpSpPr>
        <p:sp>
          <p:nvSpPr>
            <p:cNvPr id="31" name="Rounded Rectangle 20">
              <a:extLst>
                <a:ext uri="{FF2B5EF4-FFF2-40B4-BE49-F238E27FC236}">
                  <a16:creationId xmlns:a16="http://schemas.microsoft.com/office/drawing/2014/main" id="{3B7B423C-BC5B-4DB0-A26D-5BA7589D397A}"/>
                </a:ext>
              </a:extLst>
            </p:cNvPr>
            <p:cNvSpPr/>
            <p:nvPr/>
          </p:nvSpPr>
          <p:spPr>
            <a:xfrm>
              <a:off x="424845" y="1431636"/>
              <a:ext cx="1666293" cy="1607128"/>
            </a:xfrm>
            <a:prstGeom prst="roundRect">
              <a:avLst/>
            </a:prstGeom>
            <a:solidFill>
              <a:srgbClr val="FFAB40">
                <a:lumMod val="40000"/>
                <a:lumOff val="6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id="{8DEA063F-C69E-424D-89CD-90E7BEADCC4A}"/>
                </a:ext>
              </a:extLst>
            </p:cNvPr>
            <p:cNvSpPr txBox="1"/>
            <p:nvPr/>
          </p:nvSpPr>
          <p:spPr>
            <a:xfrm>
              <a:off x="439632" y="1634106"/>
              <a:ext cx="1578540"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(3) Em có nhận xét gì về đồ chơi đó?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id="{4B92CF36-E2FB-4E5C-99AB-1A897AE4919D}"/>
              </a:ext>
            </a:extLst>
          </p:cNvPr>
          <p:cNvGrpSpPr/>
          <p:nvPr/>
        </p:nvGrpSpPr>
        <p:grpSpPr>
          <a:xfrm>
            <a:off x="2507634" y="4648917"/>
            <a:ext cx="7116978" cy="1635602"/>
            <a:chOff x="1813995" y="3713018"/>
            <a:chExt cx="3299265" cy="1191491"/>
          </a:xfrm>
        </p:grpSpPr>
        <p:sp>
          <p:nvSpPr>
            <p:cNvPr id="34" name="Rounded Rectangle 50">
              <a:extLst>
                <a:ext uri="{FF2B5EF4-FFF2-40B4-BE49-F238E27FC236}">
                  <a16:creationId xmlns:a16="http://schemas.microsoft.com/office/drawing/2014/main" id="{9457BD8A-69CE-4B2D-878F-48D821B091A6}"/>
                </a:ext>
              </a:extLst>
            </p:cNvPr>
            <p:cNvSpPr/>
            <p:nvPr/>
          </p:nvSpPr>
          <p:spPr>
            <a:xfrm>
              <a:off x="1813995" y="3713018"/>
              <a:ext cx="3299265" cy="1191491"/>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id="{023E9924-A81F-4034-94DC-CE846C4420C8}"/>
                </a:ext>
              </a:extLst>
            </p:cNvPr>
            <p:cNvSpPr txBox="1"/>
            <p:nvPr/>
          </p:nvSpPr>
          <p:spPr>
            <a:xfrm>
              <a:off x="1939592" y="3732886"/>
              <a:ext cx="3042833"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(2) Đồ chơi có đặc điểm gì nổi bật? (chất liệu, hình dạng, màu sắc,…)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spTree>
    <p:extLst>
      <p:ext uri="{BB962C8B-B14F-4D97-AF65-F5344CB8AC3E}">
        <p14:creationId xmlns:p14="http://schemas.microsoft.com/office/powerpoint/2010/main" val="371279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250" fill="hold"/>
                                        <p:tgtEl>
                                          <p:spTgt spid="24"/>
                                        </p:tgtEl>
                                        <p:attrNameLst>
                                          <p:attrName>ppt_w</p:attrName>
                                        </p:attrNameLst>
                                      </p:cBhvr>
                                      <p:tavLst>
                                        <p:tav tm="0">
                                          <p:val>
                                            <p:fltVal val="0"/>
                                          </p:val>
                                        </p:tav>
                                        <p:tav tm="100000">
                                          <p:val>
                                            <p:strVal val="#ppt_w"/>
                                          </p:val>
                                        </p:tav>
                                      </p:tavLst>
                                    </p:anim>
                                    <p:anim calcmode="lin" valueType="num">
                                      <p:cBhvr>
                                        <p:cTn id="8" dur="1250" fill="hold"/>
                                        <p:tgtEl>
                                          <p:spTgt spid="24"/>
                                        </p:tgtEl>
                                        <p:attrNameLst>
                                          <p:attrName>ppt_h</p:attrName>
                                        </p:attrNameLst>
                                      </p:cBhvr>
                                      <p:tavLst>
                                        <p:tav tm="0">
                                          <p:val>
                                            <p:fltVal val="0"/>
                                          </p:val>
                                        </p:tav>
                                        <p:tav tm="100000">
                                          <p:val>
                                            <p:strVal val="#ppt_h"/>
                                          </p:val>
                                        </p:tav>
                                      </p:tavLst>
                                    </p:anim>
                                    <p:animEffect transition="in" filter="fade">
                                      <p:cBhvr>
                                        <p:cTn id="9" dur="1250"/>
                                        <p:tgtEl>
                                          <p:spTgt spid="2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250" fill="hold"/>
                                        <p:tgtEl>
                                          <p:spTgt spid="23"/>
                                        </p:tgtEl>
                                        <p:attrNameLst>
                                          <p:attrName>ppt_w</p:attrName>
                                        </p:attrNameLst>
                                      </p:cBhvr>
                                      <p:tavLst>
                                        <p:tav tm="0">
                                          <p:val>
                                            <p:fltVal val="0"/>
                                          </p:val>
                                        </p:tav>
                                        <p:tav tm="100000">
                                          <p:val>
                                            <p:strVal val="#ppt_w"/>
                                          </p:val>
                                        </p:tav>
                                      </p:tavLst>
                                    </p:anim>
                                    <p:anim calcmode="lin" valueType="num">
                                      <p:cBhvr>
                                        <p:cTn id="13" dur="1250" fill="hold"/>
                                        <p:tgtEl>
                                          <p:spTgt spid="23"/>
                                        </p:tgtEl>
                                        <p:attrNameLst>
                                          <p:attrName>ppt_h</p:attrName>
                                        </p:attrNameLst>
                                      </p:cBhvr>
                                      <p:tavLst>
                                        <p:tav tm="0">
                                          <p:val>
                                            <p:fltVal val="0"/>
                                          </p:val>
                                        </p:tav>
                                        <p:tav tm="100000">
                                          <p:val>
                                            <p:strVal val="#ppt_h"/>
                                          </p:val>
                                        </p:tav>
                                      </p:tavLst>
                                    </p:anim>
                                    <p:animEffect transition="in" filter="fade">
                                      <p:cBhvr>
                                        <p:cTn id="14" dur="1250"/>
                                        <p:tgtEl>
                                          <p:spTgt spid="23"/>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250" fill="hold"/>
                                        <p:tgtEl>
                                          <p:spTgt spid="24"/>
                                        </p:tgtEl>
                                        <p:attrNameLst>
                                          <p:attrName>ppt_w</p:attrName>
                                        </p:attrNameLst>
                                      </p:cBhvr>
                                      <p:tavLst>
                                        <p:tav tm="0">
                                          <p:val>
                                            <p:fltVal val="0"/>
                                          </p:val>
                                        </p:tav>
                                        <p:tav tm="100000">
                                          <p:val>
                                            <p:strVal val="#ppt_w"/>
                                          </p:val>
                                        </p:tav>
                                      </p:tavLst>
                                    </p:anim>
                                    <p:anim calcmode="lin" valueType="num">
                                      <p:cBhvr>
                                        <p:cTn id="18" dur="1250" fill="hold"/>
                                        <p:tgtEl>
                                          <p:spTgt spid="24"/>
                                        </p:tgtEl>
                                        <p:attrNameLst>
                                          <p:attrName>ppt_h</p:attrName>
                                        </p:attrNameLst>
                                      </p:cBhvr>
                                      <p:tavLst>
                                        <p:tav tm="0">
                                          <p:val>
                                            <p:fltVal val="0"/>
                                          </p:val>
                                        </p:tav>
                                        <p:tav tm="100000">
                                          <p:val>
                                            <p:strVal val="#ppt_h"/>
                                          </p:val>
                                        </p:tav>
                                      </p:tavLst>
                                    </p:anim>
                                    <p:anim calcmode="lin" valueType="num">
                                      <p:cBhvr>
                                        <p:cTn id="19" dur="1250" fill="hold"/>
                                        <p:tgtEl>
                                          <p:spTgt spid="24"/>
                                        </p:tgtEl>
                                        <p:attrNameLst>
                                          <p:attrName>style.rotation</p:attrName>
                                        </p:attrNameLst>
                                      </p:cBhvr>
                                      <p:tavLst>
                                        <p:tav tm="0">
                                          <p:val>
                                            <p:fltVal val="360"/>
                                          </p:val>
                                        </p:tav>
                                        <p:tav tm="100000">
                                          <p:val>
                                            <p:fltVal val="0"/>
                                          </p:val>
                                        </p:tav>
                                      </p:tavLst>
                                    </p:anim>
                                    <p:animEffect transition="in" filter="fade">
                                      <p:cBhvr>
                                        <p:cTn id="20" dur="1250"/>
                                        <p:tgtEl>
                                          <p:spTgt spid="24"/>
                                        </p:tgtEl>
                                      </p:cBhvr>
                                    </p:animEffect>
                                  </p:childTnLst>
                                </p:cTn>
                              </p:par>
                              <p:par>
                                <p:cTn id="21" presetID="49" presetClass="entr" presetSubtype="0" decel="100000" fill="hold" grpId="2"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250" fill="hold"/>
                                        <p:tgtEl>
                                          <p:spTgt spid="23"/>
                                        </p:tgtEl>
                                        <p:attrNameLst>
                                          <p:attrName>ppt_w</p:attrName>
                                        </p:attrNameLst>
                                      </p:cBhvr>
                                      <p:tavLst>
                                        <p:tav tm="0">
                                          <p:val>
                                            <p:fltVal val="0"/>
                                          </p:val>
                                        </p:tav>
                                        <p:tav tm="100000">
                                          <p:val>
                                            <p:strVal val="#ppt_w"/>
                                          </p:val>
                                        </p:tav>
                                      </p:tavLst>
                                    </p:anim>
                                    <p:anim calcmode="lin" valueType="num">
                                      <p:cBhvr>
                                        <p:cTn id="24" dur="1250" fill="hold"/>
                                        <p:tgtEl>
                                          <p:spTgt spid="23"/>
                                        </p:tgtEl>
                                        <p:attrNameLst>
                                          <p:attrName>ppt_h</p:attrName>
                                        </p:attrNameLst>
                                      </p:cBhvr>
                                      <p:tavLst>
                                        <p:tav tm="0">
                                          <p:val>
                                            <p:fltVal val="0"/>
                                          </p:val>
                                        </p:tav>
                                        <p:tav tm="100000">
                                          <p:val>
                                            <p:strVal val="#ppt_h"/>
                                          </p:val>
                                        </p:tav>
                                      </p:tavLst>
                                    </p:anim>
                                    <p:anim calcmode="lin" valueType="num">
                                      <p:cBhvr>
                                        <p:cTn id="25" dur="1250" fill="hold"/>
                                        <p:tgtEl>
                                          <p:spTgt spid="23"/>
                                        </p:tgtEl>
                                        <p:attrNameLst>
                                          <p:attrName>style.rotation</p:attrName>
                                        </p:attrNameLst>
                                      </p:cBhvr>
                                      <p:tavLst>
                                        <p:tav tm="0">
                                          <p:val>
                                            <p:fltVal val="360"/>
                                          </p:val>
                                        </p:tav>
                                        <p:tav tm="100000">
                                          <p:val>
                                            <p:fltVal val="0"/>
                                          </p:val>
                                        </p:tav>
                                      </p:tavLst>
                                    </p:anim>
                                    <p:animEffect transition="in" filter="fade">
                                      <p:cBhvr>
                                        <p:cTn id="26" dur="1250"/>
                                        <p:tgtEl>
                                          <p:spTgt spid="23"/>
                                        </p:tgtEl>
                                      </p:cBhvr>
                                    </p:animEffect>
                                  </p:childTnLst>
                                </p:cTn>
                              </p:par>
                            </p:childTnLst>
                          </p:cTn>
                        </p:par>
                        <p:par>
                          <p:cTn id="27" fill="hold">
                            <p:stCondLst>
                              <p:cond delay="1250"/>
                            </p:stCondLst>
                            <p:childTnLst>
                              <p:par>
                                <p:cTn id="28" presetID="8" presetClass="emph" presetSubtype="0" autoRev="1" fill="hold" grpId="0" nodeType="afterEffect">
                                  <p:stCondLst>
                                    <p:cond delay="250"/>
                                  </p:stCondLst>
                                  <p:childTnLst>
                                    <p:animRot by="21600000">
                                      <p:cBhvr>
                                        <p:cTn id="29" dur="9750" fill="hold"/>
                                        <p:tgtEl>
                                          <p:spTgt spid="2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right)">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1000" fill="hold"/>
                                        <p:tgtEl>
                                          <p:spTgt spid="30"/>
                                        </p:tgtEl>
                                        <p:attrNameLst>
                                          <p:attrName>ppt_w</p:attrName>
                                        </p:attrNameLst>
                                      </p:cBhvr>
                                      <p:tavLst>
                                        <p:tav tm="0">
                                          <p:val>
                                            <p:fltVal val="0"/>
                                          </p:val>
                                        </p:tav>
                                        <p:tav tm="100000">
                                          <p:val>
                                            <p:strVal val="#ppt_w"/>
                                          </p:val>
                                        </p:tav>
                                      </p:tavLst>
                                    </p:anim>
                                    <p:anim calcmode="lin" valueType="num">
                                      <p:cBhvr>
                                        <p:cTn id="64" dur="1000" fill="hold"/>
                                        <p:tgtEl>
                                          <p:spTgt spid="30"/>
                                        </p:tgtEl>
                                        <p:attrNameLst>
                                          <p:attrName>ppt_h</p:attrName>
                                        </p:attrNameLst>
                                      </p:cBhvr>
                                      <p:tavLst>
                                        <p:tav tm="0">
                                          <p:val>
                                            <p:fltVal val="0"/>
                                          </p:val>
                                        </p:tav>
                                        <p:tav tm="100000">
                                          <p:val>
                                            <p:strVal val="#ppt_h"/>
                                          </p:val>
                                        </p:tav>
                                      </p:tavLst>
                                    </p:anim>
                                    <p:anim calcmode="lin" valueType="num">
                                      <p:cBhvr>
                                        <p:cTn id="65" dur="1000" fill="hold"/>
                                        <p:tgtEl>
                                          <p:spTgt spid="30"/>
                                        </p:tgtEl>
                                        <p:attrNameLst>
                                          <p:attrName>style.rotation</p:attrName>
                                        </p:attrNameLst>
                                      </p:cBhvr>
                                      <p:tavLst>
                                        <p:tav tm="0">
                                          <p:val>
                                            <p:fltVal val="90"/>
                                          </p:val>
                                        </p:tav>
                                        <p:tav tm="100000">
                                          <p:val>
                                            <p:fltVal val="0"/>
                                          </p:val>
                                        </p:tav>
                                      </p:tavLst>
                                    </p:anim>
                                    <p:animEffect transition="in" filter="fade">
                                      <p:cBhvr>
                                        <p:cTn id="6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C11431-0787-421E-9DEE-90FD65375B69}"/>
              </a:ext>
            </a:extLst>
          </p:cNvPr>
          <p:cNvSpPr txBox="1"/>
          <p:nvPr/>
        </p:nvSpPr>
        <p:spPr>
          <a:xfrm>
            <a:off x="4882896" y="484632"/>
            <a:ext cx="2898648" cy="830997"/>
          </a:xfrm>
          <a:prstGeom prst="rect">
            <a:avLst/>
          </a:prstGeom>
          <a:noFill/>
        </p:spPr>
        <p:txBody>
          <a:bodyPr wrap="square" rtlCol="0">
            <a:spAutoFit/>
          </a:bodyPr>
          <a:lstStyle/>
          <a:p>
            <a:r>
              <a:rPr lang="en-US" sz="4800" b="1" dirty="0" err="1">
                <a:solidFill>
                  <a:srgbClr val="FF0000"/>
                </a:solidFill>
              </a:rPr>
              <a:t>Bài</a:t>
            </a:r>
            <a:r>
              <a:rPr lang="en-US" sz="4800" b="1" dirty="0">
                <a:solidFill>
                  <a:srgbClr val="FF0000"/>
                </a:solidFill>
              </a:rPr>
              <a:t> </a:t>
            </a:r>
            <a:r>
              <a:rPr lang="en-US" sz="4800" b="1" dirty="0" err="1">
                <a:solidFill>
                  <a:srgbClr val="FF0000"/>
                </a:solidFill>
              </a:rPr>
              <a:t>mẫu</a:t>
            </a:r>
            <a:endParaRPr lang="en-US" sz="4800" b="1" dirty="0">
              <a:solidFill>
                <a:srgbClr val="FF0000"/>
              </a:solidFill>
            </a:endParaRPr>
          </a:p>
        </p:txBody>
      </p:sp>
      <p:sp>
        <p:nvSpPr>
          <p:cNvPr id="5" name="TextBox 4">
            <a:extLst>
              <a:ext uri="{FF2B5EF4-FFF2-40B4-BE49-F238E27FC236}">
                <a16:creationId xmlns:a16="http://schemas.microsoft.com/office/drawing/2014/main" id="{17293BC9-4CDA-46F5-A688-DAFCD8E2F5A9}"/>
              </a:ext>
            </a:extLst>
          </p:cNvPr>
          <p:cNvSpPr txBox="1"/>
          <p:nvPr/>
        </p:nvSpPr>
        <p:spPr>
          <a:xfrm>
            <a:off x="987552" y="1947672"/>
            <a:ext cx="10232136" cy="2677656"/>
          </a:xfrm>
          <a:prstGeom prst="rect">
            <a:avLst/>
          </a:prstGeom>
          <a:noFill/>
        </p:spPr>
        <p:txBody>
          <a:bodyPr wrap="square" rtlCol="0">
            <a:spAutoFit/>
          </a:bodyPr>
          <a:lstStyle/>
          <a:p>
            <a:pPr algn="just"/>
            <a:r>
              <a:rPr lang="en-US" sz="2800" b="1"/>
              <a:t>       </a:t>
            </a:r>
            <a:r>
              <a:rPr lang="vi-VN" sz="2800" b="1"/>
              <a:t>Từ </a:t>
            </a:r>
            <a:r>
              <a:rPr lang="vi-VN" sz="2800" b="1" dirty="0"/>
              <a:t>nhỏ tới giờ, em được bố mẹ mua cho rất nhiều đồ chơi. Trong đó, em thích nhất chiếc ô tô điều khiển từ xa. Đó là món quà bố tặng em nhân dịp em tròn sáu tuổi.</a:t>
            </a:r>
            <a:r>
              <a:rPr lang="en-US" sz="2800" b="1" dirty="0"/>
              <a:t> </a:t>
            </a:r>
            <a:r>
              <a:rPr lang="vi-VN" sz="2800" b="1" dirty="0"/>
              <a:t>Sau mỗi giờ học căng thẳng được điều khiển chiếc xe thật thú vị biết bao. Em sẽ cố gắng giữ gìn và coi nó như một người bạn thân của mình.</a:t>
            </a:r>
            <a:endParaRPr lang="en-US" sz="2800" b="1" dirty="0"/>
          </a:p>
        </p:txBody>
      </p:sp>
    </p:spTree>
    <p:extLst>
      <p:ext uri="{BB962C8B-B14F-4D97-AF65-F5344CB8AC3E}">
        <p14:creationId xmlns:p14="http://schemas.microsoft.com/office/powerpoint/2010/main" val="39690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Củng</a:t>
            </a:r>
            <a:r>
              <a:rPr kumimoji="0" lang="en-US" sz="6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cố</a:t>
            </a:r>
            <a:r>
              <a:rPr kumimoji="0" lang="en-US" sz="6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bài</a:t>
            </a:r>
            <a:r>
              <a:rPr kumimoji="0" lang="en-US" sz="6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6000" b="0" i="0" u="none" strike="noStrike" kern="1200" cap="none" spc="0" normalizeH="0" baseline="0" noProof="0" dirty="0" err="1">
                <a:ln>
                  <a:noFill/>
                </a:ln>
                <a:solidFill>
                  <a:prstClr val="black"/>
                </a:solidFill>
                <a:effectLst/>
                <a:uLnTx/>
                <a:uFillTx/>
                <a:latin typeface="Arial-Rounded"/>
                <a:ea typeface="Arial-Rounded"/>
                <a:cs typeface="+mn-cs"/>
              </a:rPr>
              <a:t>học</a:t>
            </a:r>
            <a:endParaRPr kumimoji="0" lang="en-US" sz="6000" b="0" i="0" u="none" strike="noStrike" kern="1200" cap="none" spc="0" normalizeH="0" baseline="0" noProof="0" dirty="0">
              <a:ln>
                <a:noFill/>
              </a:ln>
              <a:solidFill>
                <a:prstClr val="black"/>
              </a:solidFill>
              <a:effectLst/>
              <a:uLnTx/>
              <a:uFillTx/>
              <a:latin typeface="Arial-Rounded"/>
              <a:ea typeface="Arial-Rounded"/>
              <a:cs typeface="+mn-cs"/>
            </a:endParaRPr>
          </a:p>
        </p:txBody>
      </p:sp>
    </p:spTree>
    <p:extLst>
      <p:ext uri="{BB962C8B-B14F-4D97-AF65-F5344CB8AC3E}">
        <p14:creationId xmlns:p14="http://schemas.microsoft.com/office/powerpoint/2010/main" val="42552994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214</Words>
  <Application>Microsoft Office PowerPoint</Application>
  <PresentationFormat>Màn hình rộng</PresentationFormat>
  <Paragraphs>17</Paragraphs>
  <Slides>6</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6</vt:i4>
      </vt:variant>
    </vt:vector>
  </HeadingPairs>
  <TitlesOfParts>
    <vt:vector size="11" baseType="lpstr">
      <vt:lpstr>等线</vt:lpstr>
      <vt:lpstr>Arial</vt:lpstr>
      <vt:lpstr>Arial-Rounded</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34</cp:revision>
  <dcterms:created xsi:type="dcterms:W3CDTF">2021-07-20T01:55:21Z</dcterms:created>
  <dcterms:modified xsi:type="dcterms:W3CDTF">2021-11-25T13:37:40Z</dcterms:modified>
</cp:coreProperties>
</file>