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585" r:id="rId2"/>
    <p:sldId id="586" r:id="rId3"/>
    <p:sldId id="409" r:id="rId4"/>
    <p:sldId id="426" r:id="rId5"/>
    <p:sldId id="401" r:id="rId6"/>
    <p:sldId id="580" r:id="rId7"/>
    <p:sldId id="581" r:id="rId8"/>
    <p:sldId id="582" r:id="rId9"/>
    <p:sldId id="402" r:id="rId10"/>
    <p:sldId id="397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  <a:srgbClr val="0000FF"/>
    <a:srgbClr val="51B416"/>
    <a:srgbClr val="E6B9B8"/>
    <a:srgbClr val="FF66CC"/>
    <a:srgbClr val="006600"/>
    <a:srgbClr val="FCD5B5"/>
    <a:srgbClr val="F8CBA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9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0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6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649" r:id="rId4"/>
    <p:sldLayoutId id="2147483775" r:id="rId5"/>
    <p:sldLayoutId id="2147483822" r:id="rId6"/>
    <p:sldLayoutId id="214748382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3.xml"/><Relationship Id="rId7" Type="http://schemas.openxmlformats.org/officeDocument/2006/relationships/image" Target="../media/image12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3.png"/><Relationship Id="rId11" Type="http://schemas.openxmlformats.org/officeDocument/2006/relationships/image" Target="../media/image17.wmf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6.png"/><Relationship Id="rId4" Type="http://schemas.openxmlformats.org/officeDocument/2006/relationships/control" Target="../activeX/activeX4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7.xml"/><Relationship Id="rId7" Type="http://schemas.openxmlformats.org/officeDocument/2006/relationships/image" Target="../media/image12.png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6" Type="http://schemas.openxmlformats.org/officeDocument/2006/relationships/image" Target="../media/image13.png"/><Relationship Id="rId11" Type="http://schemas.openxmlformats.org/officeDocument/2006/relationships/image" Target="../media/image17.wmf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6.png"/><Relationship Id="rId4" Type="http://schemas.openxmlformats.org/officeDocument/2006/relationships/control" Target="../activeX/activeX8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29612" y="23426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86: Phép trừ (có nhớ)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trong phạm vi 1000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D94556-0C21-4F80-9FBC-418DBA262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28722"/>
            <a:ext cx="12192000" cy="6426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04" b="871"/>
          <a:stretch/>
        </p:blipFill>
        <p:spPr>
          <a:xfrm>
            <a:off x="3160216" y="1639640"/>
            <a:ext cx="5871568" cy="420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1270358" y="1988515"/>
            <a:ext cx="355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1382713" y="3354631"/>
            <a:ext cx="510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785 – 658 = 127 (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1141836" y="3976162"/>
            <a:ext cx="4496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127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1080" y="294345"/>
            <a:ext cx="11871543" cy="1297518"/>
            <a:chOff x="-695182" y="466482"/>
            <a:chExt cx="10001057" cy="129751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695182" y="533407"/>
              <a:ext cx="9913736" cy="1230593"/>
              <a:chOff x="-4113600" y="276778"/>
              <a:chExt cx="9855277" cy="1501081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4113600" y="276778"/>
                <a:ext cx="9855277" cy="1501081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4081528" y="572585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-326317" y="466482"/>
              <a:ext cx="9632192" cy="1230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in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in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785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cuốn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658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cuốn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còn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cuốn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851247" y="2677096"/>
            <a:ext cx="5028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BCF40A-3CE3-8E5F-D009-CF7F3DAA809D}"/>
              </a:ext>
            </a:extLst>
          </p:cNvPr>
          <p:cNvCxnSpPr>
            <a:cxnSpLocks/>
          </p:cNvCxnSpPr>
          <p:nvPr/>
        </p:nvCxnSpPr>
        <p:spPr>
          <a:xfrm>
            <a:off x="3057429" y="862186"/>
            <a:ext cx="34285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E19EC-EBE1-C4A9-078D-F2339F8E3185}"/>
              </a:ext>
            </a:extLst>
          </p:cNvPr>
          <p:cNvCxnSpPr>
            <a:cxnSpLocks/>
          </p:cNvCxnSpPr>
          <p:nvPr/>
        </p:nvCxnSpPr>
        <p:spPr>
          <a:xfrm>
            <a:off x="8480405" y="862186"/>
            <a:ext cx="34285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72D413-1633-FCD8-D772-47CDF44992D3}"/>
              </a:ext>
            </a:extLst>
          </p:cNvPr>
          <p:cNvCxnSpPr>
            <a:cxnSpLocks/>
          </p:cNvCxnSpPr>
          <p:nvPr/>
        </p:nvCxnSpPr>
        <p:spPr>
          <a:xfrm>
            <a:off x="4771711" y="1461838"/>
            <a:ext cx="34285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1589 -0.044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E032B-D97C-4FA4-9EAB-99764F7C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4ED91AB-F7D1-4C20-89DB-1C6B230AB311}"/>
              </a:ext>
            </a:extLst>
          </p:cNvPr>
          <p:cNvSpPr txBox="1"/>
          <p:nvPr/>
        </p:nvSpPr>
        <p:spPr>
          <a:xfrm>
            <a:off x="2745922" y="3134879"/>
            <a:ext cx="6461133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8626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AF84-7F9B-4C19-9004-B142A04B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652" y="612843"/>
            <a:ext cx="13988343" cy="499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1511642" y="2746563"/>
            <a:ext cx="773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vi 1000.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9DE48-18E6-44E6-A555-7A7DDAA4A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2203756" y="1820607"/>
            <a:ext cx="1743226" cy="228882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2352011" y="2404725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>
            <a:cxnSpLocks/>
          </p:cNvCxnSpPr>
          <p:nvPr/>
        </p:nvCxnSpPr>
        <p:spPr>
          <a:xfrm>
            <a:off x="2525355" y="3205015"/>
            <a:ext cx="107381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3144073" y="2007429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3144071" y="2562264"/>
            <a:ext cx="4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3144073" y="3225285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479337" y="1818622"/>
            <a:ext cx="738198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6 </a:t>
            </a:r>
            <a:r>
              <a:rPr lang="en-US" sz="2800" b="1" dirty="0" err="1">
                <a:latin typeface="UTM Avo" panose="02040603050506020204" pitchFamily="18" charset="0"/>
              </a:rPr>
              <a:t>không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8 </a:t>
            </a:r>
            <a:r>
              <a:rPr lang="en-US" sz="2800" b="1" dirty="0" err="1">
                <a:latin typeface="UTM Avo" panose="02040603050506020204" pitchFamily="18" charset="0"/>
              </a:rPr>
              <a:t>lấy</a:t>
            </a:r>
            <a:r>
              <a:rPr lang="en-US" sz="2800" b="1" dirty="0">
                <a:latin typeface="UTM Avo" panose="02040603050506020204" pitchFamily="18" charset="0"/>
              </a:rPr>
              <a:t> 16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8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8</a:t>
            </a:r>
          </a:p>
          <a:p>
            <a:pPr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8 </a:t>
            </a:r>
            <a:r>
              <a:rPr lang="en-US" sz="2800" b="1" dirty="0" err="1">
                <a:latin typeface="UTM Avo" panose="02040603050506020204" pitchFamily="18" charset="0"/>
              </a:rPr>
              <a:t>nhớ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875415" y="2007429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539488" y="2875597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3 </a:t>
            </a:r>
            <a:r>
              <a:rPr lang="en-US" sz="2800" b="1" dirty="0" err="1">
                <a:latin typeface="UTM Avo" panose="02040603050506020204" pitchFamily="18" charset="0"/>
              </a:rPr>
              <a:t>thêm</a:t>
            </a:r>
            <a:r>
              <a:rPr lang="en-US" sz="2800" b="1" dirty="0">
                <a:latin typeface="UTM Avo" panose="02040603050506020204" pitchFamily="18" charset="0"/>
              </a:rPr>
              <a:t> 1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4, 5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4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1,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4259137" y="2001561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4319287" y="3167638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653200" y="4725887"/>
            <a:ext cx="4766181" cy="706631"/>
            <a:chOff x="168284" y="3517256"/>
            <a:chExt cx="3257812" cy="978686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298433" y="3571656"/>
              <a:ext cx="3039813" cy="809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 756 – 38 = 718</a:t>
              </a:r>
              <a:r>
                <a:rPr lang="vi-V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875415" y="3225285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2610871" y="3225285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2BF75-73E5-4993-890A-10B7DE44E391}"/>
              </a:ext>
            </a:extLst>
          </p:cNvPr>
          <p:cNvSpPr txBox="1"/>
          <p:nvPr/>
        </p:nvSpPr>
        <p:spPr>
          <a:xfrm>
            <a:off x="2580692" y="2007429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5156-C4A0-4D47-8BC6-E0C163A4392F}"/>
              </a:ext>
            </a:extLst>
          </p:cNvPr>
          <p:cNvSpPr txBox="1"/>
          <p:nvPr/>
        </p:nvSpPr>
        <p:spPr>
          <a:xfrm>
            <a:off x="2872304" y="2558684"/>
            <a:ext cx="4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0AE6CF-6540-4006-957C-19BC34654442}"/>
              </a:ext>
            </a:extLst>
          </p:cNvPr>
          <p:cNvSpPr txBox="1"/>
          <p:nvPr/>
        </p:nvSpPr>
        <p:spPr>
          <a:xfrm>
            <a:off x="4539488" y="3503508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7,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BA24-3794-4564-A99B-A654741FBE14}"/>
              </a:ext>
            </a:extLst>
          </p:cNvPr>
          <p:cNvSpPr/>
          <p:nvPr/>
        </p:nvSpPr>
        <p:spPr>
          <a:xfrm>
            <a:off x="4319287" y="3795549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A4CB5C-A92A-4921-AE8D-25912E719F65}"/>
              </a:ext>
            </a:extLst>
          </p:cNvPr>
          <p:cNvSpPr txBox="1"/>
          <p:nvPr/>
        </p:nvSpPr>
        <p:spPr>
          <a:xfrm>
            <a:off x="1134683" y="1782321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29" grpId="0"/>
      <p:bldP spid="29" grpId="1"/>
      <p:bldP spid="30" grpId="0"/>
      <p:bldP spid="31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545A084-E8C8-4624-9D66-6E042B094F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47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9635" y="260937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19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77828" y="260937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850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39699" y="261838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99394" y="260937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698579" y="24209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958680" imgH="488880"/>
        </mc:Choice>
        <mc:Fallback>
          <p:control name="TextBox1" r:id="rId1" imgW="958680" imgH="48888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58680" imgH="488880"/>
        </mc:Choice>
        <mc:Fallback>
          <p:control name="TextBox2" r:id="rId2" imgW="958680" imgH="48888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58996" y="3452704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958680" imgH="488880"/>
        </mc:Choice>
        <mc:Fallback>
          <p:control name="TextBox3" r:id="rId3" imgW="958680" imgH="48888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50739" y="344611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958680" imgH="488880"/>
        </mc:Choice>
        <mc:Fallback>
          <p:control name="TextBox4" r:id="rId4" imgW="958680" imgH="48888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72739" y="3446115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042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3186039-2132-406A-BB9C-4B5A9D299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2086916" y="1829539"/>
            <a:ext cx="1954637" cy="2328496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2348884" y="2229510"/>
            <a:ext cx="34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>
            <a:cxnSpLocks/>
          </p:cNvCxnSpPr>
          <p:nvPr/>
        </p:nvCxnSpPr>
        <p:spPr>
          <a:xfrm>
            <a:off x="2348884" y="3199606"/>
            <a:ext cx="127198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3170553" y="1920616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3176659" y="2571195"/>
            <a:ext cx="4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3174128" y="3204172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660079" y="1765488"/>
            <a:ext cx="602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3 </a:t>
            </a:r>
            <a:r>
              <a:rPr lang="en-US" sz="2800" b="1" dirty="0" err="1">
                <a:latin typeface="UTM Avo" panose="02040603050506020204" pitchFamily="18" charset="0"/>
              </a:rPr>
              <a:t>không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7 </a:t>
            </a:r>
            <a:r>
              <a:rPr lang="en-US" sz="2800" b="1" dirty="0" err="1">
                <a:latin typeface="UTM Avo" panose="02040603050506020204" pitchFamily="18" charset="0"/>
              </a:rPr>
              <a:t>lấy</a:t>
            </a:r>
            <a:r>
              <a:rPr lang="en-US" sz="2800" b="1" dirty="0">
                <a:latin typeface="UTM Avo" panose="02040603050506020204" pitchFamily="18" charset="0"/>
              </a:rPr>
              <a:t> 13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7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6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6, </a:t>
            </a:r>
            <a:r>
              <a:rPr lang="en-US" sz="2800" b="1" dirty="0" err="1">
                <a:latin typeface="UTM Avo" panose="02040603050506020204" pitchFamily="18" charset="0"/>
              </a:rPr>
              <a:t>nhớ</a:t>
            </a:r>
            <a:r>
              <a:rPr lang="en-US" sz="2800" b="1" dirty="0">
                <a:latin typeface="UTM Avo" panose="02040603050506020204" pitchFamily="18" charset="0"/>
              </a:rPr>
              <a:t>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861290" y="1921351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660078" y="2705083"/>
            <a:ext cx="404617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4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1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3,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4381310" y="1976013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4381310" y="2997124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869461" y="4938029"/>
            <a:ext cx="4420924" cy="658835"/>
            <a:chOff x="168284" y="3517256"/>
            <a:chExt cx="3257812" cy="978686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 143 – 7 = 136</a:t>
              </a:r>
              <a:r>
                <a:rPr lang="vi-V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871782" y="3204172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2587782" y="3204172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2BF75-73E5-4993-890A-10B7DE44E391}"/>
              </a:ext>
            </a:extLst>
          </p:cNvPr>
          <p:cNvSpPr txBox="1"/>
          <p:nvPr/>
        </p:nvSpPr>
        <p:spPr>
          <a:xfrm>
            <a:off x="2564746" y="1921351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0AE6CF-6540-4006-957C-19BC34654442}"/>
              </a:ext>
            </a:extLst>
          </p:cNvPr>
          <p:cNvSpPr txBox="1"/>
          <p:nvPr/>
        </p:nvSpPr>
        <p:spPr>
          <a:xfrm>
            <a:off x="4660079" y="3435735"/>
            <a:ext cx="235939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1,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BA24-3794-4564-A99B-A654741FBE14}"/>
              </a:ext>
            </a:extLst>
          </p:cNvPr>
          <p:cNvSpPr/>
          <p:nvPr/>
        </p:nvSpPr>
        <p:spPr>
          <a:xfrm>
            <a:off x="4381310" y="3727776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A4CB5C-A92A-4921-AE8D-25912E719F65}"/>
              </a:ext>
            </a:extLst>
          </p:cNvPr>
          <p:cNvSpPr txBox="1"/>
          <p:nvPr/>
        </p:nvSpPr>
        <p:spPr>
          <a:xfrm>
            <a:off x="1063883" y="1756697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576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30" grpId="0"/>
      <p:bldP spid="31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A6954A2-9D27-4AB3-8E7F-29C101E2AB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9635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615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77828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39699" y="262638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613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99394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958680" imgH="488880"/>
        </mc:Choice>
        <mc:Fallback>
          <p:control name="TextBox1" r:id="rId1" imgW="958680" imgH="488880">
            <p:pic>
              <p:nvPicPr>
                <p:cNvPr id="39" name="TextBox1">
                  <a:extLst>
                    <a:ext uri="{FF2B5EF4-FFF2-40B4-BE49-F238E27FC236}">
                      <a16:creationId xmlns:a16="http://schemas.microsoft.com/office/drawing/2014/main" id="{306D5FFC-C954-41B5-9A80-984273A46C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58680" imgH="488880"/>
        </mc:Choice>
        <mc:Fallback>
          <p:control name="TextBox2" r:id="rId2" imgW="958680" imgH="488880">
            <p:pic>
              <p:nvPicPr>
                <p:cNvPr id="40" name="TextBox2">
                  <a:extLst>
                    <a:ext uri="{FF2B5EF4-FFF2-40B4-BE49-F238E27FC236}">
                      <a16:creationId xmlns:a16="http://schemas.microsoft.com/office/drawing/2014/main" id="{12ED5D09-7196-4F34-AD61-711DEEB34C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51173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958680" imgH="488880"/>
        </mc:Choice>
        <mc:Fallback>
          <p:control name="TextBox3" r:id="rId3" imgW="958680" imgH="488880">
            <p:pic>
              <p:nvPicPr>
                <p:cNvPr id="42" name="TextBox3">
                  <a:extLst>
                    <a:ext uri="{FF2B5EF4-FFF2-40B4-BE49-F238E27FC236}">
                      <a16:creationId xmlns:a16="http://schemas.microsoft.com/office/drawing/2014/main" id="{FE818FD0-F609-4F4C-ADA0-B2592211A8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13044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958680" imgH="488880"/>
        </mc:Choice>
        <mc:Fallback>
          <p:control name="TextBox4" r:id="rId4" imgW="958680" imgH="48888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7D46D95E-B533-4C93-884C-40D0735123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97286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116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B5AE0D3C-8638-4120-9201-00ED5D4A7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203229" y="272914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9159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14785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14191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45783" y="2921743"/>
            <a:ext cx="14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547402" y="397764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21313" y="319308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47835" y="432353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906692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645924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9033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79306" y="157397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275 - 38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470 - 59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77069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783 - 5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9017254" y="1547555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865 - 9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652738" y="3432200"/>
            <a:ext cx="130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45783" y="4020263"/>
            <a:ext cx="14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119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326161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026594" y="318082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4" y="3432707"/>
            <a:ext cx="13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59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339661" y="4003151"/>
            <a:ext cx="1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931413" y="2863531"/>
            <a:ext cx="128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99369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754568" y="31348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938369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6969514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641542" y="2878131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865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674674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387489" y="315238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10156098" y="3385912"/>
            <a:ext cx="58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660593" y="3976651"/>
            <a:ext cx="139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856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384998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</TotalTime>
  <Words>307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1_Office Theme</vt:lpstr>
      <vt:lpstr>Tuần 31 Bài 86: Phép trừ (có nhớ) trong phạm vi 1000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trang thuong</cp:lastModifiedBy>
  <cp:revision>709</cp:revision>
  <dcterms:created xsi:type="dcterms:W3CDTF">2021-02-20T02:56:00Z</dcterms:created>
  <dcterms:modified xsi:type="dcterms:W3CDTF">2023-04-25T03:09:18Z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