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16" r:id="rId9"/>
    <p:sldId id="318" r:id="rId10"/>
    <p:sldId id="319" r:id="rId11"/>
    <p:sldId id="320" r:id="rId12"/>
    <p:sldId id="338" r:id="rId13"/>
    <p:sldId id="323" r:id="rId14"/>
    <p:sldId id="324" r:id="rId15"/>
    <p:sldId id="361" r:id="rId16"/>
  </p:sldIdLst>
  <p:sldSz cx="6858000" cy="5143500"/>
  <p:notesSz cx="6858000" cy="9144000"/>
  <p:embeddedFontLst>
    <p:embeddedFont>
      <p:font typeface="Microsoft YaHei" pitchFamily="34" charset="-122"/>
      <p:regular r:id="rId18"/>
      <p:bold r:id="rId19"/>
    </p:embeddedFont>
    <p:embeddedFont>
      <p:font typeface="Tahoma" pitchFamily="34" charset="0"/>
      <p:regular r:id="rId20"/>
      <p:bold r:id="rId21"/>
    </p:embeddedFont>
    <p:embeddedFont>
      <p:font typeface=".VnBlack" pitchFamily="34" charset="0"/>
      <p:regular r:id="rId22"/>
    </p:embeddedFont>
    <p:embeddedFont>
      <p:font typeface="Arial-Rounded" pitchFamily="34" charset="0"/>
      <p:regular r:id="rId23"/>
      <p:bold r:id="rId24"/>
    </p:embeddedFont>
    <p:embeddedFont>
      <p:font typeface="Kalam" charset="0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SimSun" pitchFamily="2" charset="-122"/>
      <p:regular r:id="rId31"/>
    </p:embeddedFont>
    <p:embeddedFont>
      <p:font typeface="Montserrat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364" autoAdjust="0"/>
  </p:normalViewPr>
  <p:slideViewPr>
    <p:cSldViewPr snapToGrid="0">
      <p:cViewPr varScale="1">
        <p:scale>
          <a:sx n="118" d="100"/>
          <a:sy n="118" d="100"/>
        </p:scale>
        <p:origin x="-1038" y="-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71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19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6858000" cy="51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845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637614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185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  <p:sldLayoutId id="214748369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NUL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NUL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microsoft.com/office/2007/relationships/hdphoto" Target="NUL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media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media" Target="NULL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microsoft.com/office/2007/relationships/hdphoto" Target="NULL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.wm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5" Type="http://schemas.microsoft.com/office/2007/relationships/hdphoto" Target="NULL"/><Relationship Id="rId10" Type="http://schemas.microsoft.com/office/2007/relationships/media" Target="NULL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microsoft.com/office/2007/relationships/hdphoto" Target="NULL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.wm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5" Type="http://schemas.microsoft.com/office/2007/relationships/hdphoto" Target="NULL"/><Relationship Id="rId10" Type="http://schemas.microsoft.com/office/2007/relationships/media" Target="NULL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microsoft.com/office/2007/relationships/hdphoto" Target="NULL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.wm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5" Type="http://schemas.microsoft.com/office/2007/relationships/hdphoto" Target="NULL"/><Relationship Id="rId10" Type="http://schemas.microsoft.com/office/2007/relationships/media" Target="NULL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527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2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THỜI KHÓA BIỂU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 smtClean="0">
                <a:latin typeface="UTM Avo" panose="02040603050506020204" pitchFamily="18" charset="0"/>
              </a:rPr>
              <a:t>     </a:t>
            </a:r>
            <a:r>
              <a:rPr lang="en-US" sz="1350" dirty="0" err="1" smtClean="0">
                <a:latin typeface="UTM Avo" panose="02040603050506020204" pitchFamily="18" charset="0"/>
              </a:rPr>
              <a:t>Thời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khóa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biểu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cho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biết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thời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gian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học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các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môn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của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từng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ngày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trong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tuần</a:t>
            </a:r>
            <a:r>
              <a:rPr lang="en-US" sz="1350" dirty="0" smtClean="0">
                <a:latin typeface="UTM Avo" panose="02040603050506020204" pitchFamily="18" charset="0"/>
              </a:rPr>
              <a:t>. </a:t>
            </a:r>
            <a:r>
              <a:rPr lang="en-US" sz="1350" dirty="0" err="1" smtClean="0">
                <a:latin typeface="UTM Avo" panose="02040603050506020204" pitchFamily="18" charset="0"/>
              </a:rPr>
              <a:t>Thời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khóa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biểu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gồm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nhiều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cột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dọc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và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nhiều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hàng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ngang</a:t>
            </a:r>
            <a:r>
              <a:rPr lang="en-US" sz="1350" dirty="0" smtClean="0">
                <a:latin typeface="UTM Avo" panose="02040603050506020204" pitchFamily="18" charset="0"/>
              </a:rPr>
              <a:t>. </a:t>
            </a:r>
            <a:r>
              <a:rPr lang="en-US" sz="1350" dirty="0" err="1" smtClean="0">
                <a:latin typeface="UTM Avo" panose="02040603050506020204" pitchFamily="18" charset="0"/>
              </a:rPr>
              <a:t>Các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bạn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học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sinh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thường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đọc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thời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khóa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biểu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theo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trình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tự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thứ</a:t>
            </a:r>
            <a:r>
              <a:rPr lang="en-US" sz="1350" dirty="0" smtClean="0">
                <a:latin typeface="UTM Avo" panose="02040603050506020204" pitchFamily="18" charset="0"/>
              </a:rPr>
              <a:t> - </a:t>
            </a:r>
            <a:r>
              <a:rPr lang="en-US" sz="1350" dirty="0" err="1" smtClean="0">
                <a:latin typeface="UTM Avo" panose="02040603050506020204" pitchFamily="18" charset="0"/>
              </a:rPr>
              <a:t>buổi</a:t>
            </a:r>
            <a:r>
              <a:rPr lang="en-US" sz="1350" dirty="0" smtClean="0">
                <a:latin typeface="UTM Avo" panose="02040603050506020204" pitchFamily="18" charset="0"/>
              </a:rPr>
              <a:t> – </a:t>
            </a:r>
            <a:r>
              <a:rPr lang="en-US" sz="1350" dirty="0" err="1" smtClean="0">
                <a:latin typeface="UTM Avo" panose="02040603050506020204" pitchFamily="18" charset="0"/>
              </a:rPr>
              <a:t>tiết</a:t>
            </a:r>
            <a:r>
              <a:rPr lang="en-US" sz="1350" dirty="0" smtClean="0">
                <a:latin typeface="UTM Avo" panose="02040603050506020204" pitchFamily="18" charset="0"/>
              </a:rPr>
              <a:t> – </a:t>
            </a:r>
            <a:r>
              <a:rPr lang="en-US" sz="1350" dirty="0" err="1" smtClean="0">
                <a:latin typeface="UTM Avo" panose="02040603050506020204" pitchFamily="18" charset="0"/>
              </a:rPr>
              <a:t>môn</a:t>
            </a:r>
            <a:r>
              <a:rPr lang="en-US" sz="1350" dirty="0" smtClean="0">
                <a:latin typeface="UTM Avo" panose="02040603050506020204" pitchFamily="18" charset="0"/>
              </a:rPr>
              <a:t>.</a:t>
            </a:r>
            <a:endParaRPr lang="vi-VN" sz="1350" dirty="0">
              <a:latin typeface="UTM Avo" panose="02040603050506020204" pitchFamily="18" charset="0"/>
            </a:endParaRPr>
          </a:p>
        </p:txBody>
      </p:sp>
      <p:pic>
        <p:nvPicPr>
          <p:cNvPr id="2052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42" t="7624" r="10176" b="51867"/>
          <a:stretch/>
        </p:blipFill>
        <p:spPr bwMode="auto">
          <a:xfrm>
            <a:off x="1019472" y="1760246"/>
            <a:ext cx="4835228" cy="30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871842"/>
            <a:chOff x="460224" y="1435196"/>
            <a:chExt cx="5996762" cy="8718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871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học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sinh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thường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đọc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khóa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biểu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theo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trình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tự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thứ</a:t>
              </a:r>
              <a:r>
                <a:rPr lang="en-US" sz="1800" dirty="0">
                  <a:latin typeface="UTM Avo" panose="02040603050506020204" pitchFamily="18" charset="0"/>
                </a:rPr>
                <a:t> - </a:t>
              </a:r>
              <a:r>
                <a:rPr lang="en-US" sz="1800" dirty="0" err="1">
                  <a:latin typeface="UTM Avo" panose="02040603050506020204" pitchFamily="18" charset="0"/>
                </a:rPr>
                <a:t>buổi</a:t>
              </a:r>
              <a:r>
                <a:rPr lang="en-US" sz="1800" dirty="0">
                  <a:latin typeface="UTM Avo" panose="02040603050506020204" pitchFamily="18" charset="0"/>
                </a:rPr>
                <a:t> – </a:t>
              </a:r>
              <a:r>
                <a:rPr lang="en-US" sz="1800" dirty="0" err="1">
                  <a:latin typeface="UTM Avo" panose="02040603050506020204" pitchFamily="18" charset="0"/>
                </a:rPr>
                <a:t>tiết</a:t>
              </a:r>
              <a:r>
                <a:rPr lang="en-US" sz="1800" dirty="0">
                  <a:latin typeface="UTM Avo" panose="02040603050506020204" pitchFamily="18" charset="0"/>
                </a:rPr>
                <a:t> – </a:t>
              </a:r>
              <a:r>
                <a:rPr lang="en-US" sz="1800" dirty="0" err="1">
                  <a:latin typeface="UTM Avo" panose="02040603050506020204" pitchFamily="18" charset="0"/>
                </a:rPr>
                <a:t>môn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1792392" y="2094195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630006" y="214343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91334" y="2122330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050210" y="212936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86829" y="210826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THỜI KHÓA BIỂU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50" dirty="0" smtClean="0">
                <a:latin typeface="UTM Avo" panose="02040603050506020204" pitchFamily="18" charset="0"/>
              </a:rPr>
              <a:t>     </a:t>
            </a:r>
            <a:r>
              <a:rPr lang="en-US" sz="1350" dirty="0" err="1" smtClean="0">
                <a:latin typeface="UTM Avo" panose="02040603050506020204" pitchFamily="18" charset="0"/>
              </a:rPr>
              <a:t>Thời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khóa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biểu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cho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biết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thời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gian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học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các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môn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của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từng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ngày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trong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tuần</a:t>
            </a:r>
            <a:r>
              <a:rPr lang="en-US" sz="1350" dirty="0" smtClean="0">
                <a:latin typeface="UTM Avo" panose="02040603050506020204" pitchFamily="18" charset="0"/>
              </a:rPr>
              <a:t>. </a:t>
            </a:r>
            <a:r>
              <a:rPr lang="en-US" sz="1350" dirty="0" err="1" smtClean="0">
                <a:latin typeface="UTM Avo" panose="02040603050506020204" pitchFamily="18" charset="0"/>
              </a:rPr>
              <a:t>Thời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khóa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biểu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gồm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nhiều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cột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dọc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và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nhiều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hàng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ngang</a:t>
            </a:r>
            <a:r>
              <a:rPr lang="en-US" sz="1350" dirty="0" smtClean="0">
                <a:latin typeface="UTM Avo" panose="02040603050506020204" pitchFamily="18" charset="0"/>
              </a:rPr>
              <a:t>. </a:t>
            </a:r>
            <a:r>
              <a:rPr lang="en-US" sz="1350" dirty="0" err="1" smtClean="0">
                <a:latin typeface="UTM Avo" panose="02040603050506020204" pitchFamily="18" charset="0"/>
              </a:rPr>
              <a:t>Các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bạn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học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sinh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thường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đọc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thời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khóa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biểu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theo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trình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tự</a:t>
            </a:r>
            <a:r>
              <a:rPr lang="en-US" sz="1350" dirty="0" smtClean="0">
                <a:latin typeface="UTM Avo" panose="02040603050506020204" pitchFamily="18" charset="0"/>
              </a:rPr>
              <a:t> </a:t>
            </a:r>
            <a:r>
              <a:rPr lang="en-US" sz="1350" dirty="0" err="1" smtClean="0">
                <a:latin typeface="UTM Avo" panose="02040603050506020204" pitchFamily="18" charset="0"/>
              </a:rPr>
              <a:t>thứ</a:t>
            </a:r>
            <a:r>
              <a:rPr lang="en-US" sz="1350" dirty="0" smtClean="0">
                <a:latin typeface="UTM Avo" panose="02040603050506020204" pitchFamily="18" charset="0"/>
              </a:rPr>
              <a:t> - </a:t>
            </a:r>
            <a:r>
              <a:rPr lang="en-US" sz="1350" dirty="0" err="1" smtClean="0">
                <a:latin typeface="UTM Avo" panose="02040603050506020204" pitchFamily="18" charset="0"/>
              </a:rPr>
              <a:t>buổi</a:t>
            </a:r>
            <a:r>
              <a:rPr lang="en-US" sz="1350" dirty="0" smtClean="0">
                <a:latin typeface="UTM Avo" panose="02040603050506020204" pitchFamily="18" charset="0"/>
              </a:rPr>
              <a:t> – </a:t>
            </a:r>
            <a:r>
              <a:rPr lang="en-US" sz="1350" dirty="0" err="1" smtClean="0">
                <a:latin typeface="UTM Avo" panose="02040603050506020204" pitchFamily="18" charset="0"/>
              </a:rPr>
              <a:t>tiết</a:t>
            </a:r>
            <a:r>
              <a:rPr lang="en-US" sz="1350" dirty="0" smtClean="0">
                <a:latin typeface="UTM Avo" panose="02040603050506020204" pitchFamily="18" charset="0"/>
              </a:rPr>
              <a:t> – </a:t>
            </a:r>
            <a:r>
              <a:rPr lang="en-US" sz="1350" dirty="0" err="1" smtClean="0">
                <a:latin typeface="UTM Avo" panose="02040603050506020204" pitchFamily="18" charset="0"/>
              </a:rPr>
              <a:t>môn</a:t>
            </a:r>
            <a:r>
              <a:rPr lang="en-US" sz="1350" dirty="0" smtClean="0">
                <a:latin typeface="UTM Avo" panose="02040603050506020204" pitchFamily="18" charset="0"/>
              </a:rPr>
              <a:t>.</a:t>
            </a:r>
            <a:endParaRPr lang="vi-VN" sz="1350" dirty="0">
              <a:latin typeface="UTM Avo" panose="02040603050506020204" pitchFamily="18" charset="0"/>
            </a:endParaRPr>
          </a:p>
        </p:txBody>
      </p:sp>
      <p:pic>
        <p:nvPicPr>
          <p:cNvPr id="2052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42" t="7624" r="10176" b="51867"/>
          <a:stretch/>
        </p:blipFill>
        <p:spPr bwMode="auto">
          <a:xfrm>
            <a:off x="1019472" y="1760246"/>
            <a:ext cx="4835228" cy="30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30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38809" y="1292343"/>
            <a:ext cx="5358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khóa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thứ</a:t>
            </a:r>
            <a:r>
              <a:rPr lang="en-US" sz="1600" dirty="0" smtClean="0">
                <a:latin typeface="UTM Avo" panose="02040603050506020204" pitchFamily="18" charset="0"/>
              </a:rPr>
              <a:t> Hai.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2.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Sáng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thứ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Hai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mấy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tiết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--&gt;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thứ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Hai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4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tiết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3.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Thứ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Năm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môn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Thứ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Năm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môn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Tiếng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Viêt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dục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thể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chất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Toán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Tự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nhiên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Xã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hội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Tự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hướng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dẫn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4. </a:t>
            </a:r>
            <a:r>
              <a:rPr lang="en-US" sz="1600" dirty="0" err="1" smtClean="0">
                <a:latin typeface="UTM Avo" panose="02040603050506020204" pitchFamily="18" charset="0"/>
              </a:rPr>
              <a:t>Nếu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khóa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biểu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sẽ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gặp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Dựa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khóa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hỏi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đáp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theo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mẫu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125165" y="2408903"/>
            <a:ext cx="3856686" cy="2107381"/>
            <a:chOff x="1245909" y="2526890"/>
            <a:chExt cx="3856686" cy="2107381"/>
          </a:xfrm>
        </p:grpSpPr>
        <p:pic>
          <p:nvPicPr>
            <p:cNvPr id="4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836" t="81637" r="28990" b="7251"/>
            <a:stretch/>
          </p:blipFill>
          <p:spPr bwMode="auto">
            <a:xfrm>
              <a:off x="2951153" y="2890685"/>
              <a:ext cx="1919961" cy="1743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755" t="81155" r="55886" b="7251"/>
            <a:stretch/>
          </p:blipFill>
          <p:spPr bwMode="auto">
            <a:xfrm>
              <a:off x="1427956" y="2815096"/>
              <a:ext cx="1269897" cy="18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19772492">
              <a:off x="1245909" y="2526890"/>
              <a:ext cx="698936" cy="462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308198">
              <a:off x="4403659" y="2757946"/>
              <a:ext cx="698936" cy="462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8309" y="1542219"/>
            <a:ext cx="1671483" cy="861774"/>
            <a:chOff x="748309" y="1542219"/>
            <a:chExt cx="1671483" cy="861774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748309" y="1557849"/>
              <a:ext cx="1671483" cy="816078"/>
            </a:xfrm>
            <a:prstGeom prst="wedgeRoundRectCallout">
              <a:avLst>
                <a:gd name="adj1" fmla="val -245"/>
                <a:gd name="adj2" fmla="val 96235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773757" y="1542219"/>
              <a:ext cx="1638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Lớp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mình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có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tiết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Âm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nhạc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vào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thứ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mấy</a:t>
              </a:r>
              <a:r>
                <a:rPr lang="en-US" dirty="0" smtClean="0">
                  <a:latin typeface="UTM Avo" panose="02040603050506020204" pitchFamily="18" charset="0"/>
                </a:rPr>
                <a:t> ?</a:t>
              </a:r>
              <a:endParaRPr lang="vi-VN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85605" y="1983149"/>
            <a:ext cx="2114133" cy="644548"/>
            <a:chOff x="748309" y="1542219"/>
            <a:chExt cx="1671483" cy="861774"/>
          </a:xfrm>
        </p:grpSpPr>
        <p:sp>
          <p:nvSpPr>
            <p:cNvPr id="53" name="Rounded Rectangular Callout 52"/>
            <p:cNvSpPr/>
            <p:nvPr/>
          </p:nvSpPr>
          <p:spPr>
            <a:xfrm>
              <a:off x="748309" y="1557849"/>
              <a:ext cx="1671483" cy="816078"/>
            </a:xfrm>
            <a:prstGeom prst="wedgeRoundRectCallout">
              <a:avLst>
                <a:gd name="adj1" fmla="val -36260"/>
                <a:gd name="adj2" fmla="val 75693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773757" y="1542219"/>
              <a:ext cx="1638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dirty="0" err="1" smtClean="0">
                  <a:latin typeface="UTM Avo" panose="02040603050506020204" pitchFamily="18" charset="0"/>
                </a:rPr>
                <a:t>Lớp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mình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có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tiết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Âm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nhạc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vào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thứ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Sáu</a:t>
              </a:r>
              <a:r>
                <a:rPr lang="en-US" dirty="0" smtClean="0">
                  <a:latin typeface="UTM Avo" panose="02040603050506020204" pitchFamily="18" charset="0"/>
                </a:rPr>
                <a:t>.</a:t>
              </a:r>
              <a:endParaRPr lang="vi-VN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768" y="1669495"/>
            <a:ext cx="6207149" cy="7456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giới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thiệu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môn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hoặc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trường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mà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thích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b="1" dirty="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M. </a:t>
            </a:r>
            <a:r>
              <a:rPr lang="en-US" b="1" dirty="0" err="1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Tiếng</a:t>
            </a:r>
            <a:r>
              <a:rPr lang="en-US" b="1" dirty="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Việt</a:t>
            </a:r>
            <a:r>
              <a:rPr lang="en-US" b="1" dirty="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môn</a:t>
            </a:r>
            <a:r>
              <a:rPr lang="en-US" b="1" dirty="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tôi</a:t>
            </a:r>
            <a:r>
              <a:rPr lang="en-US" b="1" dirty="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thích</a:t>
            </a:r>
            <a:r>
              <a:rPr lang="en-US" b="1" dirty="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nhất</a:t>
            </a:r>
            <a:r>
              <a:rPr lang="en-US" b="1" dirty="0" smtClean="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.</a:t>
            </a:r>
            <a:endParaRPr lang="en-US" b="1" dirty="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139303" y="3479007"/>
            <a:ext cx="850821" cy="88261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783421" y="3257907"/>
            <a:ext cx="965102" cy="110377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5993249" y="540067"/>
            <a:ext cx="931545" cy="9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6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988516"/>
            <a:ext cx="5143500" cy="40222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78" y="1492151"/>
            <a:ext cx="4467657" cy="22395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574" y="1202830"/>
            <a:ext cx="1074954" cy="11602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530" y="1152508"/>
            <a:ext cx="833903" cy="10298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0200" y="3014306"/>
            <a:ext cx="3460343" cy="84974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4435876" y="2284371"/>
            <a:ext cx="712879" cy="486904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30594" y="2104522"/>
            <a:ext cx="263986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257175">
              <a:defRPr/>
            </a:pPr>
            <a:r>
              <a:rPr lang="en-US" altLang="zh-CN" sz="405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405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43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3409807" y="3485345"/>
            <a:ext cx="18332" cy="10120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5" t="2331" r="1" b="53511"/>
          <a:stretch>
            <a:fillRect/>
          </a:stretch>
        </p:blipFill>
        <p:spPr>
          <a:xfrm>
            <a:off x="-38385" y="642938"/>
            <a:ext cx="6896385" cy="284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/>
          <p:cNvSpPr/>
          <p:nvPr/>
        </p:nvSpPr>
        <p:spPr>
          <a:xfrm>
            <a:off x="1295832" y="1727460"/>
            <a:ext cx="4382290" cy="74443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5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5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5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5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pic>
        <p:nvPicPr>
          <p:cNvPr id="25" name="Coup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05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21926" y="300038"/>
            <a:ext cx="342900" cy="342900"/>
          </a:xfrm>
          <a:prstGeom prst="rect">
            <a:avLst/>
          </a:prstGeom>
        </p:spPr>
      </p:pic>
      <p:pic>
        <p:nvPicPr>
          <p:cNvPr id="29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92" y="2782358"/>
            <a:ext cx="5446401" cy="1548118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016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0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64 0.00926 C -0.02409 0.00487 -0.00729 0.00232 0.01107 0.00232 C 0.02955 0.00232 0.04609 0.00487 0.05742 0.00926 C 0.04609 0.01366 0.02955 0.0169 0.01107 0.0169 C -0.00729 0.0169 -0.02409 0.01366 -0.03464 0.00926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3409807" y="3485345"/>
            <a:ext cx="18332" cy="10120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5" t="2331" r="1" b="53511"/>
          <a:stretch>
            <a:fillRect/>
          </a:stretch>
        </p:blipFill>
        <p:spPr>
          <a:xfrm>
            <a:off x="-38385" y="642938"/>
            <a:ext cx="6896385" cy="284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122" y="3147772"/>
            <a:ext cx="4524004" cy="1285930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Coup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>
                  <p14:trim st="205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21926" y="300038"/>
            <a:ext cx="342900" cy="3429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3103" y="801050"/>
            <a:ext cx="6290072" cy="2175272"/>
          </a:xfrm>
          <a:prstGeom prst="roundRect">
            <a:avLst/>
          </a:prstGeom>
          <a:solidFill>
            <a:schemeClr val="bg1">
              <a:alpha val="88000"/>
            </a:schemeClr>
          </a:solidFill>
          <a:ln w="5715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75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75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75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75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57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4342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0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77 0.00949 C -0.01823 0.00509 -0.00143 0.00255 0.01693 0.00255 C 0.03542 0.00255 0.05196 0.00509 0.06328 0.00949 C 0.05196 0.01389 0.03542 0.01713 0.01693 0.01713 C -0.00143 0.01713 -0.01823 0.01389 -0.02877 0.00949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5" t="2331" r="1" b="53511"/>
          <a:stretch>
            <a:fillRect/>
          </a:stretch>
        </p:blipFill>
        <p:spPr>
          <a:xfrm>
            <a:off x="-38385" y="642938"/>
            <a:ext cx="6896385" cy="284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7 Conector recto"/>
          <p:cNvCxnSpPr/>
          <p:nvPr/>
        </p:nvCxnSpPr>
        <p:spPr>
          <a:xfrm flipH="1">
            <a:off x="3409807" y="3485345"/>
            <a:ext cx="18332" cy="10120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ảnh kéo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84" y="3044302"/>
            <a:ext cx="4923027" cy="1399351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Apprehensive_at_Bes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99798" y="-512977"/>
            <a:ext cx="342900" cy="342900"/>
          </a:xfrm>
          <a:prstGeom prst="rect">
            <a:avLst/>
          </a:prstGeom>
        </p:spPr>
      </p:pic>
      <p:pic>
        <p:nvPicPr>
          <p:cNvPr id="22" name="Đội 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896" b="100000" l="9883" r="89971"/>
                    </a14:imgEffect>
                  </a14:imgLayer>
                </a14:imgProps>
              </a:ext>
            </a:extLst>
          </a:blip>
          <a:srcRect l="30643" t="31195" r="31012" b="4112"/>
          <a:stretch>
            <a:fillRect/>
          </a:stretch>
        </p:blipFill>
        <p:spPr>
          <a:xfrm>
            <a:off x="6131290" y="3655422"/>
            <a:ext cx="745364" cy="788231"/>
          </a:xfrm>
          <a:prstGeom prst="rect">
            <a:avLst/>
          </a:prstGeom>
        </p:spPr>
      </p:pic>
      <p:pic>
        <p:nvPicPr>
          <p:cNvPr id="19" name="Đội A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108" t="17379" r="35452" b="16393"/>
          <a:stretch>
            <a:fillRect/>
          </a:stretch>
        </p:blipFill>
        <p:spPr>
          <a:xfrm>
            <a:off x="-53254" y="3720014"/>
            <a:ext cx="716896" cy="831519"/>
          </a:xfrm>
          <a:prstGeom prst="rect">
            <a:avLst/>
          </a:prstGeom>
        </p:spPr>
      </p:pic>
      <p:sp>
        <p:nvSpPr>
          <p:cNvPr id="28" name="Nội dung CH"/>
          <p:cNvSpPr/>
          <p:nvPr/>
        </p:nvSpPr>
        <p:spPr>
          <a:xfrm>
            <a:off x="300037" y="1028700"/>
            <a:ext cx="6332775" cy="190738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135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350" b="1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1575" b="1" dirty="0">
                <a:solidFill>
                  <a:srgbClr val="FFFFFF"/>
                </a:solidFill>
              </a:rPr>
              <a:t> </a:t>
            </a:r>
            <a:endParaRPr lang="en-US" sz="1575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âu hỏi"/>
          <p:cNvSpPr/>
          <p:nvPr/>
        </p:nvSpPr>
        <p:spPr>
          <a:xfrm>
            <a:off x="2494981" y="642937"/>
            <a:ext cx="1243013" cy="385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 err="1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135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135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" name="Đáp án"/>
          <p:cNvSpPr/>
          <p:nvPr/>
        </p:nvSpPr>
        <p:spPr>
          <a:xfrm>
            <a:off x="529704" y="2351585"/>
            <a:ext cx="5888156" cy="52264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135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135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Thời khóa biểu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4176" y="1092299"/>
            <a:ext cx="2729594" cy="109094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1688" b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môn học, </a:t>
            </a:r>
          </a:p>
          <a:p>
            <a:pPr algn="ctr"/>
            <a:r>
              <a:rPr lang="en-US" sz="1688" b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hàng theo từng ô, </a:t>
            </a:r>
          </a:p>
          <a:p>
            <a:pPr algn="ctr"/>
            <a:r>
              <a:rPr lang="en-US" sz="1688" b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cho bạn biết được, </a:t>
            </a:r>
          </a:p>
          <a:p>
            <a:pPr algn="ctr"/>
            <a:r>
              <a:rPr lang="en-US" sz="1688" b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vở cho mỗi giờ - Là gì?</a:t>
            </a:r>
          </a:p>
        </p:txBody>
      </p:sp>
      <p:pic>
        <p:nvPicPr>
          <p:cNvPr id="49" name="Picture 115" descr="ALRMCLO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6" y="707477"/>
            <a:ext cx="56703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575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228131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9714 -0.006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9714 -0.006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2" grpId="0"/>
      <p:bldP spid="50" grpId="0" bldLvl="0" animBg="1"/>
      <p:bldP spid="51" grpId="0" bldLvl="0" animBg="1"/>
      <p:bldP spid="52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5" t="2331" r="1" b="53511"/>
          <a:stretch>
            <a:fillRect/>
          </a:stretch>
        </p:blipFill>
        <p:spPr>
          <a:xfrm>
            <a:off x="-38385" y="642938"/>
            <a:ext cx="6896385" cy="284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7 Conector recto"/>
          <p:cNvCxnSpPr/>
          <p:nvPr/>
        </p:nvCxnSpPr>
        <p:spPr>
          <a:xfrm flipH="1">
            <a:off x="3409807" y="3485345"/>
            <a:ext cx="18332" cy="10120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ảnh kéo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84" y="3044302"/>
            <a:ext cx="4923027" cy="1399351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Apprehensive_at_Bes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99798" y="-512977"/>
            <a:ext cx="342900" cy="342900"/>
          </a:xfrm>
          <a:prstGeom prst="rect">
            <a:avLst/>
          </a:prstGeom>
        </p:spPr>
      </p:pic>
      <p:pic>
        <p:nvPicPr>
          <p:cNvPr id="22" name="Đội 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896" b="100000" l="9883" r="89971"/>
                    </a14:imgEffect>
                  </a14:imgLayer>
                </a14:imgProps>
              </a:ext>
            </a:extLst>
          </a:blip>
          <a:srcRect l="30643" t="31195" r="31012" b="4112"/>
          <a:stretch>
            <a:fillRect/>
          </a:stretch>
        </p:blipFill>
        <p:spPr>
          <a:xfrm>
            <a:off x="6131290" y="3655422"/>
            <a:ext cx="745364" cy="788231"/>
          </a:xfrm>
          <a:prstGeom prst="rect">
            <a:avLst/>
          </a:prstGeom>
        </p:spPr>
      </p:pic>
      <p:pic>
        <p:nvPicPr>
          <p:cNvPr id="19" name="Đội A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108" t="17379" r="35452" b="16393"/>
          <a:stretch>
            <a:fillRect/>
          </a:stretch>
        </p:blipFill>
        <p:spPr>
          <a:xfrm>
            <a:off x="-53254" y="3720014"/>
            <a:ext cx="716896" cy="831519"/>
          </a:xfrm>
          <a:prstGeom prst="rect">
            <a:avLst/>
          </a:prstGeom>
        </p:spPr>
      </p:pic>
      <p:sp>
        <p:nvSpPr>
          <p:cNvPr id="28" name="Nội dung CH"/>
          <p:cNvSpPr/>
          <p:nvPr/>
        </p:nvSpPr>
        <p:spPr>
          <a:xfrm>
            <a:off x="300037" y="1028700"/>
            <a:ext cx="6332775" cy="190738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135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350" b="1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1575" b="1" dirty="0">
                <a:solidFill>
                  <a:srgbClr val="FFFFFF"/>
                </a:solidFill>
              </a:rPr>
              <a:t> </a:t>
            </a:r>
            <a:endParaRPr lang="en-US" sz="1575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âu hỏi"/>
          <p:cNvSpPr/>
          <p:nvPr/>
        </p:nvSpPr>
        <p:spPr>
          <a:xfrm>
            <a:off x="2494981" y="642937"/>
            <a:ext cx="1243013" cy="385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 err="1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135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135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" name="Đáp án"/>
          <p:cNvSpPr/>
          <p:nvPr/>
        </p:nvSpPr>
        <p:spPr>
          <a:xfrm>
            <a:off x="529704" y="2351585"/>
            <a:ext cx="5888156" cy="52264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135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135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Thơm tho</a:t>
            </a:r>
          </a:p>
        </p:txBody>
      </p:sp>
      <p:sp>
        <p:nvSpPr>
          <p:cNvPr id="2" name="Rectangle 1"/>
          <p:cNvSpPr/>
          <p:nvPr/>
        </p:nvSpPr>
        <p:spPr>
          <a:xfrm>
            <a:off x="471594" y="1314827"/>
            <a:ext cx="5914761" cy="74443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2250" b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Điền tiếp vào chỗ trống trong bài “Cô giáo em”</a:t>
            </a:r>
          </a:p>
          <a:p>
            <a:pPr algn="ctr"/>
            <a:r>
              <a:rPr lang="en-US" sz="2250" b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vở.....</a:t>
            </a:r>
          </a:p>
        </p:txBody>
      </p:sp>
      <p:pic>
        <p:nvPicPr>
          <p:cNvPr id="49" name="Picture 115" descr="ALRMCLO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6" y="707477"/>
            <a:ext cx="56703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575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237272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9714 -0.006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9714 -0.006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2" grpId="0"/>
      <p:bldP spid="50" grpId="0" bldLvl="0" animBg="1"/>
      <p:bldP spid="51" grpId="0" bldLvl="0" animBg="1"/>
      <p:bldP spid="52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5" t="2331" r="1" b="53511"/>
          <a:stretch>
            <a:fillRect/>
          </a:stretch>
        </p:blipFill>
        <p:spPr>
          <a:xfrm>
            <a:off x="-38385" y="642938"/>
            <a:ext cx="6896385" cy="284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7 Conector recto"/>
          <p:cNvCxnSpPr/>
          <p:nvPr/>
        </p:nvCxnSpPr>
        <p:spPr>
          <a:xfrm flipH="1">
            <a:off x="3409807" y="3485345"/>
            <a:ext cx="18332" cy="10120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ảnh kéo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84" y="3044302"/>
            <a:ext cx="4923027" cy="1399351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Apprehensive_at_Bes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99798" y="-512977"/>
            <a:ext cx="342900" cy="342900"/>
          </a:xfrm>
          <a:prstGeom prst="rect">
            <a:avLst/>
          </a:prstGeom>
        </p:spPr>
      </p:pic>
      <p:pic>
        <p:nvPicPr>
          <p:cNvPr id="22" name="Đội 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896" b="100000" l="9883" r="89971"/>
                    </a14:imgEffect>
                  </a14:imgLayer>
                </a14:imgProps>
              </a:ext>
            </a:extLst>
          </a:blip>
          <a:srcRect l="30643" t="31195" r="31012" b="4112"/>
          <a:stretch>
            <a:fillRect/>
          </a:stretch>
        </p:blipFill>
        <p:spPr>
          <a:xfrm>
            <a:off x="6131290" y="3655422"/>
            <a:ext cx="745364" cy="788231"/>
          </a:xfrm>
          <a:prstGeom prst="rect">
            <a:avLst/>
          </a:prstGeom>
        </p:spPr>
      </p:pic>
      <p:pic>
        <p:nvPicPr>
          <p:cNvPr id="19" name="Đội A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108" t="17379" r="35452" b="16393"/>
          <a:stretch>
            <a:fillRect/>
          </a:stretch>
        </p:blipFill>
        <p:spPr>
          <a:xfrm>
            <a:off x="-53254" y="3720014"/>
            <a:ext cx="716896" cy="831519"/>
          </a:xfrm>
          <a:prstGeom prst="rect">
            <a:avLst/>
          </a:prstGeom>
        </p:spPr>
      </p:pic>
      <p:sp>
        <p:nvSpPr>
          <p:cNvPr id="28" name="Nội dung CH"/>
          <p:cNvSpPr/>
          <p:nvPr/>
        </p:nvSpPr>
        <p:spPr>
          <a:xfrm>
            <a:off x="307538" y="1028700"/>
            <a:ext cx="6332775" cy="190738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135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350" b="1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1575" b="1" dirty="0">
                <a:solidFill>
                  <a:srgbClr val="FFFFFF"/>
                </a:solidFill>
              </a:rPr>
              <a:t> </a:t>
            </a:r>
            <a:endParaRPr lang="en-US" sz="1575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âu hỏi"/>
          <p:cNvSpPr/>
          <p:nvPr/>
        </p:nvSpPr>
        <p:spPr>
          <a:xfrm>
            <a:off x="2494981" y="642937"/>
            <a:ext cx="1243013" cy="385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 err="1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135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135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" name="Đáp án"/>
          <p:cNvSpPr/>
          <p:nvPr/>
        </p:nvSpPr>
        <p:spPr>
          <a:xfrm>
            <a:off x="529704" y="2351585"/>
            <a:ext cx="5888156" cy="52264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135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135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Nắng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593" y="1218029"/>
            <a:ext cx="5914761" cy="1090684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2250" b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tiếp vào chỗ trống trong bài “Cô giáo em”</a:t>
            </a:r>
          </a:p>
          <a:p>
            <a:pPr algn="ctr"/>
            <a:r>
              <a:rPr lang="en-US" sz="2250" b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...ghé vào cửa lớp</a:t>
            </a:r>
          </a:p>
          <a:p>
            <a:pPr algn="ctr"/>
            <a:r>
              <a:rPr lang="en-US" sz="2250" b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</a:t>
            </a:r>
          </a:p>
        </p:txBody>
      </p:sp>
      <p:pic>
        <p:nvPicPr>
          <p:cNvPr id="49" name="Picture 115" descr="ALRMCLO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6" y="707477"/>
            <a:ext cx="56703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178793" y="921789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575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291628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9714 -0.006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9714 -0.006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2" grpId="0"/>
      <p:bldP spid="50" grpId="0" bldLvl="0" animBg="1"/>
      <p:bldP spid="51" grpId="0" bldLvl="0" animBg="1"/>
      <p:bldP spid="52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8114" y="627725"/>
            <a:ext cx="1963304" cy="584775"/>
            <a:chOff x="337444" y="617893"/>
            <a:chExt cx="196330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937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THỜI KHÓA BIỂU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0" t="33612" r="8231" b="27906"/>
          <a:stretch/>
        </p:blipFill>
        <p:spPr bwMode="auto">
          <a:xfrm>
            <a:off x="879787" y="1926446"/>
            <a:ext cx="5101911" cy="2916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53687" y="1338995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Làm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thế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môn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tuần</a:t>
            </a:r>
            <a:r>
              <a:rPr lang="en-US" sz="1600" dirty="0" smtClean="0">
                <a:latin typeface="UTM Avo" panose="02040603050506020204" pitchFamily="18" charset="0"/>
              </a:rPr>
              <a:t>?.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8114" y="627725"/>
            <a:ext cx="1963304" cy="584775"/>
            <a:chOff x="337444" y="617893"/>
            <a:chExt cx="1963304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4447" y="508897"/>
            <a:ext cx="469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THỜI KHÓA BIỂU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552</Words>
  <Application>Microsoft Office PowerPoint</Application>
  <PresentationFormat>Custom</PresentationFormat>
  <Paragraphs>109</Paragraphs>
  <Slides>15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UTM Cookies</vt:lpstr>
      <vt:lpstr>等线</vt:lpstr>
      <vt:lpstr>Times New Roman</vt:lpstr>
      <vt:lpstr>Microsoft YaHei</vt:lpstr>
      <vt:lpstr>Wingdings</vt:lpstr>
      <vt:lpstr>Tahoma</vt:lpstr>
      <vt:lpstr>.VnBlack</vt:lpstr>
      <vt:lpstr>UTM Avo</vt:lpstr>
      <vt:lpstr>Arial-Rounded</vt:lpstr>
      <vt:lpstr>Kalam</vt:lpstr>
      <vt:lpstr>Calibri</vt:lpstr>
      <vt:lpstr>SimSun</vt:lpstr>
      <vt:lpstr>Montserrat</vt:lpstr>
      <vt:lpstr>Doodle Sketchbook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2. Nói một câu giới thiệu môn học hoặc hoạt động ở trường mà em thích  M. Tiếng Việt là môn học tôi thích nhất.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DigiworldHN</cp:lastModifiedBy>
  <cp:revision>59</cp:revision>
  <dcterms:modified xsi:type="dcterms:W3CDTF">2021-10-06T04:22:08Z</dcterms:modified>
</cp:coreProperties>
</file>