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55" r:id="rId3"/>
    <p:sldId id="427" r:id="rId4"/>
    <p:sldId id="428" r:id="rId5"/>
    <p:sldId id="443" r:id="rId6"/>
    <p:sldId id="458" r:id="rId7"/>
    <p:sldId id="450" r:id="rId8"/>
    <p:sldId id="451" r:id="rId9"/>
    <p:sldId id="459" r:id="rId10"/>
    <p:sldId id="452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66"/>
    <a:srgbClr val="FF7C80"/>
    <a:srgbClr val="C5F3F3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Giai%20nghia%20tu/giai%20dieu.pptx" TargetMode="External"/><Relationship Id="rId7" Type="http://schemas.microsoft.com/office/2007/relationships/hdphoto" Target="../media/hdphoto2.wdp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3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56624" y="2375672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LÀNG EM (T1,2)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84629" y="7262019"/>
            <a:ext cx="5616086" cy="6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987087" y="117509"/>
            <a:ext cx="3429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2194719" y="794617"/>
            <a:ext cx="1060688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câu phân biệt hai từ có nghĩa trái ngược nhau.</a:t>
            </a:r>
          </a:p>
          <a:p>
            <a:pPr lvl="0" algn="just">
              <a:spcBef>
                <a:spcPts val="6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 lvl="0" algn="just">
              <a:spcBef>
                <a:spcPts val="6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Ban đêm, khu vườn rất lặng lẽ. </a:t>
            </a:r>
          </a:p>
          <a:p>
            <a:pPr lvl="0" algn="just">
              <a:spcBef>
                <a:spcPts val="6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Vừa sáng sớm, tiếng cười nói đã ồn ào.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C231E-5A5F-4EEB-ABAC-D38D49E35633}"/>
              </a:ext>
            </a:extLst>
          </p:cNvPr>
          <p:cNvSpPr/>
          <p:nvPr/>
        </p:nvSpPr>
        <p:spPr>
          <a:xfrm>
            <a:off x="399289" y="3298259"/>
            <a:ext cx="11430000" cy="407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Mặt trời mọc trên biển làm bừng sáng cả một vùng trời.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9A04-037C-72ED-D194-6D3E1587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1268">
            <a:off x="11129027" y="601744"/>
            <a:ext cx="3345142" cy="8018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FC2A8-125E-AA33-ABFA-73407CADD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C0105-4534-7AA0-B166-5D5867020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281" y="7687977"/>
            <a:ext cx="1147770" cy="10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90180-1330-E0A7-E34A-2463DAF5A3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3794919" y="6467869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B87D9-60DD-686B-A535-2A92B8F09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F6425-99E7-99C7-CDD8-F92B88AE1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9" y="7368989"/>
            <a:ext cx="1147770" cy="108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EF06A-DC32-8AB8-3197-015E67E35E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13280652" y="6248400"/>
            <a:ext cx="2866240" cy="27000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B9AC-A965-48D4-AE1D-52146A347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6" t="24167" r="49783" b="35000"/>
          <a:stretch/>
        </p:blipFill>
        <p:spPr>
          <a:xfrm>
            <a:off x="2042319" y="320933"/>
            <a:ext cx="12807268" cy="8302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A2B040-6681-DCF1-2143-ED2BFD1CD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8" t="16048" b="26751"/>
          <a:stretch/>
        </p:blipFill>
        <p:spPr>
          <a:xfrm rot="20465688">
            <a:off x="6213491" y="5353108"/>
            <a:ext cx="3951356" cy="20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119" y="1585443"/>
            <a:ext cx="11049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vui tươi, trong sáng, phù hợp với cảm xúc chủ đạo của bài 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6519" y="3558653"/>
            <a:ext cx="83104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7212" y="71569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78848" y="2871549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7A6A118-9118-2426-1371-AC7B0FD8E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9574494" y="1744091"/>
            <a:ext cx="3345142" cy="7109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E7B1F-1DCC-25A4-AA42-1B4820216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9AA1C-10E6-9A86-B84C-A32EBCFAE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49" y="7558843"/>
            <a:ext cx="1147770" cy="1081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814D9D-4065-3440-EDFD-CE7FA21988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5166519" y="6208510"/>
            <a:ext cx="2866240" cy="270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AD9A1-90DA-EC81-E14F-230EEC35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9657025" y="1702703"/>
            <a:ext cx="3345142" cy="7109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5320A-6029-3B7F-24AD-081212EB1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50" y="225466"/>
            <a:ext cx="1842194" cy="1897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F73AD-2471-F9A2-3AE5-7646F4D3A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680" y="7517455"/>
            <a:ext cx="1147770" cy="1081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31582-9654-28CC-68F6-563E206CB3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5249050" y="6167122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3732786" y="7433011"/>
            <a:ext cx="34047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Diêm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9146" y="551657"/>
            <a:ext cx="2948773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46729" y="3733800"/>
            <a:ext cx="5990783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liềm.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1530830" y="7459232"/>
            <a:ext cx="22915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87167" y="172379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7919" y="6598106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6034" y="2477100"/>
            <a:ext cx="10210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FDC3A-851F-45E0-9CD6-970E477F3804}"/>
              </a:ext>
            </a:extLst>
          </p:cNvPr>
          <p:cNvSpPr/>
          <p:nvPr/>
        </p:nvSpPr>
        <p:spPr>
          <a:xfrm>
            <a:off x="5528189" y="3823354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986D50-E695-45A9-9BB4-F9F9026ABE2F}"/>
              </a:ext>
            </a:extLst>
          </p:cNvPr>
          <p:cNvSpPr/>
          <p:nvPr/>
        </p:nvSpPr>
        <p:spPr>
          <a:xfrm>
            <a:off x="6123271" y="4517846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63E89-19B5-46B0-9CE4-A9BD85308B38}"/>
              </a:ext>
            </a:extLst>
          </p:cNvPr>
          <p:cNvSpPr/>
          <p:nvPr/>
        </p:nvSpPr>
        <p:spPr>
          <a:xfrm>
            <a:off x="6290189" y="5212338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9EBE51-03A7-4D0E-8649-4DFD7DAE6B59}"/>
              </a:ext>
            </a:extLst>
          </p:cNvPr>
          <p:cNvSpPr/>
          <p:nvPr/>
        </p:nvSpPr>
        <p:spPr>
          <a:xfrm>
            <a:off x="6504271" y="5906830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09E03-9363-8683-D96E-AB898A225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6401" y="2400900"/>
            <a:ext cx="3345142" cy="6134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0BCEFD-1AE5-95BB-F605-33E3F8043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0FB48-1B4C-FA51-7F48-6E69EE4DC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9" y="7368989"/>
            <a:ext cx="1147770" cy="1081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2D91B-3C11-3F28-984A-A78BDC8DFE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858" t="16048" b="26751"/>
          <a:stretch/>
        </p:blipFill>
        <p:spPr>
          <a:xfrm>
            <a:off x="6817430" y="6245384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30" grpId="0"/>
      <p:bldP spid="6" grpId="0"/>
      <p:bldP spid="26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661319" y="1460327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 quê của bạn nhỏ ở đâu? Hình dáng ngôi làng có gì đặc biệt?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130" y="2617119"/>
            <a:ext cx="8972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của bạn nhỏ nằm bên bờ sông Diêm; hình dáng ngôi làng mềm mại như dáng lúa/cong cong như hình lưỡi liềm.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6919" y="4314876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Làng quê đã đổi thay như thế nào so với trước kia?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975" y="5234414"/>
            <a:ext cx="9431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quê đã có rất nhiều thay đổi: có các ngôi nhà cao tầng; những con đường rộng thênh thang thay cho con đường lầy lội trước kia; nhiều cần ăng ten vươn lên trời cao: trong làng có nhiều ti vi, nhiều ra đi ô; trường làng rất khang trang.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CD860-9413-0A64-D5D8-C772B482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9882">
            <a:off x="10319925" y="1549171"/>
            <a:ext cx="3345142" cy="7228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DC59A-EC9A-4355-3667-6DBAF2665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53762-3B17-911D-D2EB-3851012A3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281" y="7665753"/>
            <a:ext cx="1147770" cy="108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4AE18-F7AF-3FC4-46A9-4B2A34C305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8373701" y="6880120"/>
            <a:ext cx="2866240" cy="27000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8F4CA0-71D6-3D63-2CE7-F22409DE1481}"/>
              </a:ext>
            </a:extLst>
          </p:cNvPr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96A17F28-FD19-09FF-28A5-B27A7544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B8ABD9-0372-CD5A-9ECC-F40D289A3DA4}"/>
                </a:ext>
              </a:extLst>
            </p:cNvPr>
            <p:cNvSpPr txBox="1"/>
            <p:nvPr/>
          </p:nvSpPr>
          <p:spPr>
            <a:xfrm>
              <a:off x="1304574" y="2286634"/>
              <a:ext cx="2966918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ĐỌC HIỂU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547519" y="173996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1440" y="533400"/>
            <a:ext cx="2560320" cy="654607"/>
            <a:chOff x="1156059" y="1442589"/>
            <a:chExt cx="2560320" cy="654607"/>
          </a:xfrm>
        </p:grpSpPr>
        <p:sp>
          <p:nvSpPr>
            <p:cNvPr id="31" name="Rectangle 30"/>
            <p:cNvSpPr/>
            <p:nvPr/>
          </p:nvSpPr>
          <p:spPr>
            <a:xfrm>
              <a:off x="1436101" y="1442589"/>
              <a:ext cx="1967086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34590" y="1218796"/>
            <a:ext cx="7014339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 trường mới được bạn nhỏ miêu tả như thế nào?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0449" y="2451910"/>
            <a:ext cx="7520780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 trường mới của bạn nhỏ rất khang trang, nằm dưới những hàng cây rợp mát.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19509" y="4465633"/>
            <a:ext cx="8382000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dòng thơ cuối thể hiện điều gì?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813" y="5772515"/>
            <a:ext cx="8475002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dòng thơ cuối cho biết về cảm xúc của bạn nhỏ: vui sướng vì sự đổi thay của quê hương, yêu quý ngôi làng của mình.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6500E5-A399-40D0-943C-C03CD92BE383}"/>
              </a:ext>
            </a:extLst>
          </p:cNvPr>
          <p:cNvSpPr/>
          <p:nvPr/>
        </p:nvSpPr>
        <p:spPr>
          <a:xfrm>
            <a:off x="458876" y="4890029"/>
            <a:ext cx="5698243" cy="35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em nằm lặng lẽ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 bờ dòng sông Diêm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 mềm như dáng lúa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 cong hình lưỡi liềm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17A4EC-F833-40D5-AC2C-9011D0B9C25E}"/>
              </a:ext>
            </a:extLst>
          </p:cNvPr>
          <p:cNvSpPr/>
          <p:nvPr/>
        </p:nvSpPr>
        <p:spPr>
          <a:xfrm>
            <a:off x="453655" y="2590860"/>
            <a:ext cx="4636664" cy="221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1200"/>
              </a:spcBef>
            </a:pP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 em, nằm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ẽ, dáng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ưỡi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iềm,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 xao,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ầy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ECC1E-37AC-DF4F-3481-1113D89EC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0445" y="2438400"/>
            <a:ext cx="3345142" cy="613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42E7F-A46B-8F6D-757F-D862B16C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0EEB1-DDEF-36E8-4D47-AFD478097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9" y="7368989"/>
            <a:ext cx="1147770" cy="108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45277-F975-60CA-E089-64F83057EC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9467337" y="6218654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4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3120" y="1521503"/>
            <a:ext cx="10354559" cy="5415957"/>
            <a:chOff x="4474348" y="3591289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79298" y="148633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81519" y="4258604"/>
              <a:ext cx="6857683" cy="3806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thơ nói về ngôi làng nên thơ, khang trang, hiện đại và cảm xúc của bạn nhỏ rất vui sướng, yêu quý ngôi làng của mình.</a:t>
              </a:r>
            </a:p>
            <a:p>
              <a:pPr algn="just">
                <a:lnSpc>
                  <a:spcPct val="150000"/>
                </a:lnSpc>
              </a:pPr>
              <a:endPara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1AA4278-4BC3-F706-0AD1-0CBF1F93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952">
            <a:off x="10972156" y="1486373"/>
            <a:ext cx="3345142" cy="6985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E8767-57C1-E990-F9E4-9B6E54CE4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AF4B7-40B8-6748-820E-E3D158911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702" y="7752428"/>
            <a:ext cx="1147770" cy="10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CD8D1-BDB5-CC35-06C2-F6B6FBF81E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6342156" y="6379376"/>
            <a:ext cx="2866240" cy="2700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E541B2-A629-B149-8011-21F4145692A3}"/>
              </a:ext>
            </a:extLst>
          </p:cNvPr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EE6B5B6C-2725-FDFB-CA1F-F43BD266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2BB6B3-55D4-77D6-710C-E6E137F77EEA}"/>
                </a:ext>
              </a:extLst>
            </p:cNvPr>
            <p:cNvSpPr txBox="1"/>
            <p:nvPr/>
          </p:nvSpPr>
          <p:spPr>
            <a:xfrm>
              <a:off x="1304574" y="2286634"/>
              <a:ext cx="3028233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NỘI DUNG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241C4-2897-100A-60FF-71C410077F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3133017" y="6272450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74094" y="315763"/>
            <a:ext cx="3429000" cy="677108"/>
            <a:chOff x="2105297" y="208460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2105297" y="208460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62769" y="1343092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627535" y="1388615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từ có nghĩa trái ngược với từ in đậm trong câu thơ sau: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88D7D-BB67-4132-A750-FA3092F33AEC}"/>
              </a:ext>
            </a:extLst>
          </p:cNvPr>
          <p:cNvSpPr/>
          <p:nvPr/>
        </p:nvSpPr>
        <p:spPr>
          <a:xfrm>
            <a:off x="751444" y="2578575"/>
            <a:ext cx="632007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đường lầy lội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đã </a:t>
            </a:r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thênh thang.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4A491-A5B5-4C76-801B-4180345B4FC2}"/>
              </a:ext>
            </a:extLst>
          </p:cNvPr>
          <p:cNvSpPr/>
          <p:nvPr/>
        </p:nvSpPr>
        <p:spPr>
          <a:xfrm>
            <a:off x="640411" y="6045550"/>
            <a:ext cx="7802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ngày xưa là con đường đất nhỏ, hẹp, lầy lội.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C3193-6235-4489-94E9-884340AB245C}"/>
              </a:ext>
            </a:extLst>
          </p:cNvPr>
          <p:cNvSpPr/>
          <p:nvPr/>
        </p:nvSpPr>
        <p:spPr>
          <a:xfrm>
            <a:off x="6465709" y="3080681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nghĩa với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1832D-51EA-4B80-9D58-5AD05BE1B969}"/>
              </a:ext>
            </a:extLst>
          </p:cNvPr>
          <p:cNvSpPr/>
          <p:nvPr/>
        </p:nvSpPr>
        <p:spPr>
          <a:xfrm>
            <a:off x="640411" y="4569488"/>
            <a:ext cx="9834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em hiểu con đường trước đây như thế nào?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9B100-5444-D141-FD5D-793F9A72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4808" y="2687317"/>
            <a:ext cx="3345142" cy="613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711BE-80E1-C616-1AD5-706FCF863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05070"/>
            <a:ext cx="1842194" cy="1897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D4C86-B72A-3265-9A82-C590AA65D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9" y="7368989"/>
            <a:ext cx="1147770" cy="1081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80FD7-FD44-C175-F0AE-A25793635D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58" t="16048" b="26751"/>
          <a:stretch/>
        </p:blipFill>
        <p:spPr>
          <a:xfrm>
            <a:off x="6080919" y="6543343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17290" y="253347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Ghép đúng để được các cặp từ có nghĩa trái ngược nhau: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BBDEB-2752-4B01-8CB2-2893197E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94" t="35833" r="25624" b="51667"/>
          <a:stretch/>
        </p:blipFill>
        <p:spPr>
          <a:xfrm>
            <a:off x="518319" y="3125089"/>
            <a:ext cx="12076657" cy="464486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DF86AA-423D-4464-ADFD-72D82349071E}"/>
              </a:ext>
            </a:extLst>
          </p:cNvPr>
          <p:cNvCxnSpPr>
            <a:cxnSpLocks/>
          </p:cNvCxnSpPr>
          <p:nvPr/>
        </p:nvCxnSpPr>
        <p:spPr>
          <a:xfrm>
            <a:off x="4770571" y="4039292"/>
            <a:ext cx="3886200" cy="2667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E0FF93-FDEE-4072-BC90-24A3EE8E3A10}"/>
              </a:ext>
            </a:extLst>
          </p:cNvPr>
          <p:cNvCxnSpPr>
            <a:cxnSpLocks/>
          </p:cNvCxnSpPr>
          <p:nvPr/>
        </p:nvCxnSpPr>
        <p:spPr>
          <a:xfrm flipV="1">
            <a:off x="5118861" y="5254525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BF2BE4-B658-4D36-A70E-AF6283B93EF9}"/>
              </a:ext>
            </a:extLst>
          </p:cNvPr>
          <p:cNvCxnSpPr>
            <a:cxnSpLocks/>
          </p:cNvCxnSpPr>
          <p:nvPr/>
        </p:nvCxnSpPr>
        <p:spPr>
          <a:xfrm flipV="1">
            <a:off x="5146874" y="3909976"/>
            <a:ext cx="3592931" cy="150586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5EE7C-3414-4815-9FBC-096E8A21807E}"/>
              </a:ext>
            </a:extLst>
          </p:cNvPr>
          <p:cNvGrpSpPr/>
          <p:nvPr/>
        </p:nvGrpSpPr>
        <p:grpSpPr>
          <a:xfrm>
            <a:off x="4475379" y="578950"/>
            <a:ext cx="6019799" cy="1224347"/>
            <a:chOff x="4475379" y="578950"/>
            <a:chExt cx="6019799" cy="12243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94D4AA-7261-4972-8FB4-010763BF9850}"/>
                </a:ext>
              </a:extLst>
            </p:cNvPr>
            <p:cNvGrpSpPr/>
            <p:nvPr/>
          </p:nvGrpSpPr>
          <p:grpSpPr>
            <a:xfrm>
              <a:off x="5699919" y="578950"/>
              <a:ext cx="3570721" cy="523220"/>
              <a:chOff x="5603743" y="639909"/>
              <a:chExt cx="3510472" cy="5232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47F1AB-013D-4949-B4B3-1CB9B57DD53A}"/>
                  </a:ext>
                </a:extLst>
              </p:cNvPr>
              <p:cNvSpPr txBox="1"/>
              <p:nvPr/>
            </p:nvSpPr>
            <p:spPr>
              <a:xfrm>
                <a:off x="5603743" y="63990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114CC48-617B-41CA-9E07-97ED23A3A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7709" y="115608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C1976E9C-9618-4E0B-91C5-BE3C25912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79" y="1227319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LÀNG EM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3721C7-3C38-04BE-A62D-3A696267F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49351">
            <a:off x="11695789" y="2543634"/>
            <a:ext cx="3345142" cy="7000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26A62-0802-73E1-F536-2A139AD97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2D821-C11D-DC33-57DE-1E018070F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516" y="7849146"/>
            <a:ext cx="1147770" cy="1081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25E47-D4E1-DDB0-6947-95AE1A6FDD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5557738" y="6595556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5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10384</TotalTime>
  <Words>665</Words>
  <Application>Microsoft Office PowerPoint</Application>
  <PresentationFormat>Custom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1317</cp:revision>
  <dcterms:created xsi:type="dcterms:W3CDTF">2008-09-09T22:52:10Z</dcterms:created>
  <dcterms:modified xsi:type="dcterms:W3CDTF">2023-02-11T16:47:21Z</dcterms:modified>
</cp:coreProperties>
</file>