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56" r:id="rId3"/>
    <p:sldId id="257" r:id="rId4"/>
    <p:sldId id="459" r:id="rId5"/>
    <p:sldId id="460" r:id="rId6"/>
    <p:sldId id="461" r:id="rId7"/>
    <p:sldId id="462" r:id="rId8"/>
    <p:sldId id="463" r:id="rId9"/>
    <p:sldId id="464" r:id="rId10"/>
    <p:sldId id="465" r:id="rId11"/>
    <p:sldId id="466" r:id="rId12"/>
    <p:sldId id="467" r:id="rId13"/>
    <p:sldId id="468" r:id="rId14"/>
    <p:sldId id="458" r:id="rId15"/>
    <p:sldId id="340"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6600CC"/>
    <a:srgbClr val="C5F3F3"/>
    <a:srgbClr val="FF7C80"/>
    <a:srgbClr val="FF6600"/>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853" autoAdjust="0"/>
    <p:restoredTop sz="94624" autoAdjust="0"/>
  </p:normalViewPr>
  <p:slideViewPr>
    <p:cSldViewPr>
      <p:cViewPr varScale="1">
        <p:scale>
          <a:sx n="62" d="100"/>
          <a:sy n="62" d="100"/>
        </p:scale>
        <p:origin x="1147" y="3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hyperlink" Target="Giai%20nghia%20tu/hao%20hung.pptx" TargetMode="External"/><Relationship Id="rId3" Type="http://schemas.openxmlformats.org/officeDocument/2006/relationships/image" Target="../media/image4.png"/><Relationship Id="rId7" Type="http://schemas.openxmlformats.org/officeDocument/2006/relationships/hyperlink" Target="Giai%20nghia%20tu/giai%20dieu.pptx"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Giai%20nghia%20tu/thieng%20lieng.pptx" TargetMode="External"/><Relationship Id="rId5" Type="http://schemas.openxmlformats.org/officeDocument/2006/relationships/hyperlink" Target="Giai%20nghia%20tu/quan%20dao.pptx"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9" y="56564"/>
            <a:ext cx="14264640" cy="9087436"/>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
            <a:extLst>
              <a:ext uri="{FF2B5EF4-FFF2-40B4-BE49-F238E27FC236}">
                <a16:creationId xmlns:a16="http://schemas.microsoft.com/office/drawing/2014/main" id="{8B7771EF-3CD8-19A1-75EF-CE3B8C7D5939}"/>
              </a:ext>
            </a:extLst>
          </p:cNvPr>
          <p:cNvSpPr txBox="1">
            <a:spLocks noChangeArrowheads="1"/>
          </p:cNvSpPr>
          <p:nvPr/>
        </p:nvSpPr>
        <p:spPr bwMode="auto">
          <a:xfrm>
            <a:off x="2130373" y="847770"/>
            <a:ext cx="10024533" cy="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507" tIns="71753" rIns="143507" bIns="7175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496" b="1" dirty="0">
                <a:solidFill>
                  <a:srgbClr val="FF0066"/>
                </a:solidFill>
                <a:latin typeface="Times New Roman" pitchFamily="18" charset="0"/>
              </a:rPr>
              <a:t>TRƯỜNG TIỂU HỌC GIANG BIÊN</a:t>
            </a:r>
          </a:p>
        </p:txBody>
      </p:sp>
      <p:sp>
        <p:nvSpPr>
          <p:cNvPr id="3" name="Text Box 14">
            <a:extLst>
              <a:ext uri="{FF2B5EF4-FFF2-40B4-BE49-F238E27FC236}">
                <a16:creationId xmlns:a16="http://schemas.microsoft.com/office/drawing/2014/main" id="{E483A898-B02E-891A-16F3-1918FFA59F14}"/>
              </a:ext>
            </a:extLst>
          </p:cNvPr>
          <p:cNvSpPr txBox="1">
            <a:spLocks noChangeArrowheads="1"/>
          </p:cNvSpPr>
          <p:nvPr/>
        </p:nvSpPr>
        <p:spPr bwMode="auto">
          <a:xfrm>
            <a:off x="823119" y="3086208"/>
            <a:ext cx="8301567" cy="17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07" tIns="71753" rIns="143507" bIns="7175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797"/>
              </a:spcBef>
              <a:defRPr/>
            </a:pP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eaLnBrk="1" hangingPunct="1">
              <a:spcBef>
                <a:spcPts val="1797"/>
              </a:spcBef>
              <a:defRPr/>
            </a:pPr>
            <a:r>
              <a:rPr lang="en-US" sz="39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9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đọc</a:t>
            </a:r>
            <a:r>
              <a:rPr lang="en-US" sz="39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Trận</a:t>
            </a:r>
            <a:r>
              <a:rPr lang="en-US" sz="39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bóng</a:t>
            </a:r>
            <a:r>
              <a:rPr lang="en-US" sz="39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9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US" sz="39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99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phố</a:t>
            </a:r>
            <a:endParaRPr lang="en-US" sz="399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95B00CE2-AF4C-1751-F683-0863E4C5842E}"/>
              </a:ext>
            </a:extLst>
          </p:cNvPr>
          <p:cNvSpPr/>
          <p:nvPr/>
        </p:nvSpPr>
        <p:spPr>
          <a:xfrm>
            <a:off x="1127919" y="1901360"/>
            <a:ext cx="11658599" cy="954107"/>
          </a:xfrm>
          <a:prstGeom prst="rect">
            <a:avLst/>
          </a:prstGeom>
          <a:noFill/>
        </p:spPr>
        <p:txBody>
          <a:bodyPr wrap="square" lIns="121920" tIns="60960" rIns="121920" bIns="60960">
            <a:spAutoFit/>
          </a:bodyPr>
          <a:lstStyle/>
          <a:p>
            <a:pPr algn="ctr"/>
            <a:r>
              <a:rPr lang="en-US" sz="5400" b="1" dirty="0">
                <a:ln w="12700">
                  <a:solidFill>
                    <a:schemeClr val="accent1"/>
                  </a:solidFill>
                  <a:prstDash val="solid"/>
                </a:ln>
                <a:solidFill>
                  <a:srgbClr val="6600CC"/>
                </a:solidFill>
                <a:effectLst>
                  <a:outerShdw dist="38100" dir="2640000" algn="bl" rotWithShape="0">
                    <a:schemeClr val="accent1"/>
                  </a:outerShdw>
                </a:effectLst>
              </a:rPr>
              <a:t>NHIỆT LIỆT CHÀO MỪNG CÁC EM</a:t>
            </a:r>
          </a:p>
        </p:txBody>
      </p:sp>
      <p:sp>
        <p:nvSpPr>
          <p:cNvPr id="8" name="Text Box 14">
            <a:extLst>
              <a:ext uri="{FF2B5EF4-FFF2-40B4-BE49-F238E27FC236}">
                <a16:creationId xmlns:a16="http://schemas.microsoft.com/office/drawing/2014/main" id="{0E942982-D1D8-620B-7D07-DD4E103E24C6}"/>
              </a:ext>
            </a:extLst>
          </p:cNvPr>
          <p:cNvSpPr txBox="1">
            <a:spLocks noChangeArrowheads="1"/>
          </p:cNvSpPr>
          <p:nvPr/>
        </p:nvSpPr>
        <p:spPr bwMode="auto">
          <a:xfrm>
            <a:off x="868310" y="6607525"/>
            <a:ext cx="6320368" cy="123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507" tIns="71753" rIns="143507" bIns="7175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1797"/>
              </a:spcBef>
              <a:defRPr/>
            </a:pP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Giáo</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viên</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thực</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Nguyễn</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Hương</a:t>
            </a:r>
            <a:endPar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lgn="r" eaLnBrk="1" hangingPunct="1">
              <a:spcBef>
                <a:spcPts val="1797"/>
              </a:spcBef>
              <a:defRPr/>
            </a:pP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3A1</a:t>
            </a:r>
          </a:p>
        </p:txBody>
      </p:sp>
      <p:pic>
        <p:nvPicPr>
          <p:cNvPr id="4" name="Picture 2">
            <a:extLst>
              <a:ext uri="{FF2B5EF4-FFF2-40B4-BE49-F238E27FC236}">
                <a16:creationId xmlns:a16="http://schemas.microsoft.com/office/drawing/2014/main" id="{B7461B6C-9A02-B502-72CA-A327BC797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120" y="5181600"/>
            <a:ext cx="6913670" cy="390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6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1"/>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3779536" y="4298078"/>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grpSp>
        <p:nvGrpSpPr>
          <p:cNvPr id="2" name="Group 1">
            <a:extLst>
              <a:ext uri="{FF2B5EF4-FFF2-40B4-BE49-F238E27FC236}">
                <a16:creationId xmlns:a16="http://schemas.microsoft.com/office/drawing/2014/main" id="{87A33E7D-ECF9-CD5C-D4AB-E2271E11D306}"/>
              </a:ext>
            </a:extLst>
          </p:cNvPr>
          <p:cNvGrpSpPr/>
          <p:nvPr/>
        </p:nvGrpSpPr>
        <p:grpSpPr>
          <a:xfrm>
            <a:off x="1813719" y="1620799"/>
            <a:ext cx="8773438" cy="5008601"/>
            <a:chOff x="6418600" y="3657599"/>
            <a:chExt cx="8773438" cy="5008601"/>
          </a:xfrm>
        </p:grpSpPr>
        <p:pic>
          <p:nvPicPr>
            <p:cNvPr id="5" name="Picture 16" descr="Frame Border Transparent PNG Gold Image​ | Gallery Yopriceville -  High-Quality Images and Transparent… | Clip art frames borders, Frame  border design, Frame clipart">
              <a:extLst>
                <a:ext uri="{FF2B5EF4-FFF2-40B4-BE49-F238E27FC236}">
                  <a16:creationId xmlns:a16="http://schemas.microsoft.com/office/drawing/2014/main" id="{9B55BAFC-F02D-6BCD-D3F0-6A7563008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8301018" y="1775181"/>
              <a:ext cx="5008601" cy="87734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9445B3C-6F22-9908-9693-C2B3B63B448A}"/>
                </a:ext>
              </a:extLst>
            </p:cNvPr>
            <p:cNvSpPr/>
            <p:nvPr/>
          </p:nvSpPr>
          <p:spPr>
            <a:xfrm>
              <a:off x="7256800" y="4522151"/>
              <a:ext cx="7086600" cy="3250249"/>
            </a:xfrm>
            <a:prstGeom prst="rect">
              <a:avLst/>
            </a:prstGeom>
          </p:spPr>
          <p:txBody>
            <a:bodyPr wrap="square">
              <a:spAutoFit/>
            </a:bodyPr>
            <a:lstStyle/>
            <a:p>
              <a:pPr algn="just">
                <a:lnSpc>
                  <a:spcPct val="114000"/>
                </a:lnSpc>
              </a:pP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Không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được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chơi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bóng</a:t>
              </a:r>
              <a:r>
                <a:rPr lang="en-US" sz="3600" b="1" i="1" dirty="0">
                  <a:solidFill>
                    <a:srgbClr val="FF0000"/>
                  </a:solidFill>
                  <a:latin typeface="Times New Roman" pitchFamily="18" charset="0"/>
                  <a:cs typeface="Times New Roman" pitchFamily="18" charset="0"/>
                </a:rPr>
                <a:t> ở </a:t>
              </a:r>
              <a:r>
                <a:rPr lang="en-US" sz="3600" b="1" i="1" dirty="0" err="1">
                  <a:solidFill>
                    <a:srgbClr val="FF0000"/>
                  </a:solidFill>
                  <a:latin typeface="Times New Roman" pitchFamily="18" charset="0"/>
                  <a:cs typeface="Times New Roman" pitchFamily="18" charset="0"/>
                </a:rPr>
                <a:t>đường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phố</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vì</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nguy</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hiểm</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bản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thân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và</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những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người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đường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phải</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tôn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trọng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luật</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giao</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thông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tôn</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trọng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luật</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lệ</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quy</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tắc</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chung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của</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cộng</a:t>
              </a:r>
              <a:r>
                <a:rPr lang="en-US" sz="3600" b="1" i="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đồng</a:t>
              </a:r>
              <a:r>
                <a:rPr lang="en-US" sz="3600" b="1" i="1" dirty="0">
                  <a:solidFill>
                    <a:srgbClr val="FF0000"/>
                  </a:solidFill>
                  <a:latin typeface="Times New Roman" pitchFamily="18" charset="0"/>
                  <a:cs typeface="Times New Roman" pitchFamily="18" charset="0"/>
                </a:rPr>
                <a:t>.</a:t>
              </a:r>
            </a:p>
          </p:txBody>
        </p:sp>
      </p:grpSp>
      <p:sp>
        <p:nvSpPr>
          <p:cNvPr id="7" name="Rectangle 6">
            <a:extLst>
              <a:ext uri="{FF2B5EF4-FFF2-40B4-BE49-F238E27FC236}">
                <a16:creationId xmlns:a16="http://schemas.microsoft.com/office/drawing/2014/main" id="{B0908BFC-5871-4D7D-0871-E25175287521}"/>
              </a:ext>
            </a:extLst>
          </p:cNvPr>
          <p:cNvSpPr/>
          <p:nvPr/>
        </p:nvSpPr>
        <p:spPr>
          <a:xfrm>
            <a:off x="4550018" y="990600"/>
            <a:ext cx="3300838" cy="707886"/>
          </a:xfrm>
          <a:prstGeom prst="rect">
            <a:avLst/>
          </a:prstGeom>
        </p:spPr>
        <p:txBody>
          <a:bodyPr wrap="square">
            <a:spAutoFit/>
          </a:bodyPr>
          <a:lstStyle/>
          <a:p>
            <a:pPr algn="ctr"/>
            <a:r>
              <a:rPr lang="en-US" sz="4000" b="1" dirty="0">
                <a:solidFill>
                  <a:srgbClr val="FF0000"/>
                </a:solidFill>
                <a:latin typeface="Times New Roman" pitchFamily="18" charset="0"/>
                <a:cs typeface="Times New Roman" pitchFamily="18" charset="0"/>
              </a:rPr>
              <a:t>NỘI DUNG</a:t>
            </a:r>
          </a:p>
        </p:txBody>
      </p:sp>
    </p:spTree>
    <p:extLst>
      <p:ext uri="{BB962C8B-B14F-4D97-AF65-F5344CB8AC3E}">
        <p14:creationId xmlns:p14="http://schemas.microsoft.com/office/powerpoint/2010/main" val="126775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1"/>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3779536" y="4298078"/>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grpSp>
        <p:nvGrpSpPr>
          <p:cNvPr id="2" name="Group 1">
            <a:extLst>
              <a:ext uri="{FF2B5EF4-FFF2-40B4-BE49-F238E27FC236}">
                <a16:creationId xmlns:a16="http://schemas.microsoft.com/office/drawing/2014/main" id="{0E5E4C33-EFDD-BC81-1F1D-7208888D3505}"/>
              </a:ext>
            </a:extLst>
          </p:cNvPr>
          <p:cNvGrpSpPr/>
          <p:nvPr/>
        </p:nvGrpSpPr>
        <p:grpSpPr>
          <a:xfrm>
            <a:off x="1356520" y="1600200"/>
            <a:ext cx="3429000" cy="677108"/>
            <a:chOff x="1508919" y="1888664"/>
            <a:chExt cx="3120775" cy="1134632"/>
          </a:xfrm>
        </p:grpSpPr>
        <p:sp>
          <p:nvSpPr>
            <p:cNvPr id="5" name="Rectangle 4">
              <a:extLst>
                <a:ext uri="{FF2B5EF4-FFF2-40B4-BE49-F238E27FC236}">
                  <a16:creationId xmlns:a16="http://schemas.microsoft.com/office/drawing/2014/main" id="{62EE93E3-EDE8-F790-2370-F5F02E89DFC2}"/>
                </a:ext>
              </a:extLst>
            </p:cNvPr>
            <p:cNvSpPr/>
            <p:nvPr/>
          </p:nvSpPr>
          <p:spPr>
            <a:xfrm>
              <a:off x="1508919" y="1888664"/>
              <a:ext cx="3120775" cy="1134632"/>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4.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6" name="Straight Connector 5">
              <a:extLst>
                <a:ext uri="{FF2B5EF4-FFF2-40B4-BE49-F238E27FC236}">
                  <a16:creationId xmlns:a16="http://schemas.microsoft.com/office/drawing/2014/main" id="{5ABA834D-1ED9-834A-FE0F-391BCB89BEE1}"/>
                </a:ext>
              </a:extLst>
            </p:cNvPr>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7" name="TextBox 6">
            <a:extLst>
              <a:ext uri="{FF2B5EF4-FFF2-40B4-BE49-F238E27FC236}">
                <a16:creationId xmlns:a16="http://schemas.microsoft.com/office/drawing/2014/main" id="{CB075C6E-CD36-0D80-1E05-D836769EEF97}"/>
              </a:ext>
            </a:extLst>
          </p:cNvPr>
          <p:cNvSpPr txBox="1"/>
          <p:nvPr/>
        </p:nvSpPr>
        <p:spPr>
          <a:xfrm>
            <a:off x="1356519" y="2316480"/>
            <a:ext cx="10439400" cy="1200329"/>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kép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dấu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ngoặc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kép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được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dùng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8" name="TextBox 7">
            <a:extLst>
              <a:ext uri="{FF2B5EF4-FFF2-40B4-BE49-F238E27FC236}">
                <a16:creationId xmlns:a16="http://schemas.microsoft.com/office/drawing/2014/main" id="{7F473C0F-A841-F4DF-D06E-3BD79ED5F88E}"/>
              </a:ext>
            </a:extLst>
          </p:cNvPr>
          <p:cNvSpPr txBox="1"/>
          <p:nvPr/>
        </p:nvSpPr>
        <p:spPr>
          <a:xfrm>
            <a:off x="2347119" y="3734369"/>
            <a:ext cx="3124200" cy="646331"/>
          </a:xfrm>
          <a:prstGeom prst="rect">
            <a:avLst/>
          </a:prstGeom>
          <a:noFill/>
        </p:spPr>
        <p:txBody>
          <a:bodyPr wrap="square" rtlCol="0">
            <a:spAutoFit/>
          </a:bodyPr>
          <a:lstStyle/>
          <a:p>
            <a:r>
              <a:rPr lang="en-US" sz="3600" b="1" dirty="0">
                <a:solidFill>
                  <a:srgbClr val="0000CC"/>
                </a:solidFill>
                <a:latin typeface="Times New Roman" pitchFamily="18" charset="0"/>
                <a:cs typeface="Times New Roman" pitchFamily="18" charset="0"/>
              </a:rPr>
              <a:t>1. “</a:t>
            </a:r>
            <a:r>
              <a:rPr lang="en-US" sz="3600" b="1" dirty="0" err="1">
                <a:solidFill>
                  <a:srgbClr val="0000CC"/>
                </a:solidFill>
                <a:latin typeface="Times New Roman" pitchFamily="18" charset="0"/>
                <a:cs typeface="Times New Roman" pitchFamily="18" charset="0"/>
              </a:rPr>
              <a:t>Kít</a:t>
            </a:r>
            <a:r>
              <a:rPr lang="en-US" sz="3600" b="1" dirty="0">
                <a:solidFill>
                  <a:srgbClr val="0000CC"/>
                </a:solidFill>
                <a:latin typeface="Times New Roman" pitchFamily="18" charset="0"/>
                <a:cs typeface="Times New Roman" pitchFamily="18" charset="0"/>
              </a:rPr>
              <a:t> … </a:t>
            </a:r>
            <a:r>
              <a:rPr lang="en-US" sz="3600" b="1" dirty="0" err="1">
                <a:solidFill>
                  <a:srgbClr val="0000CC"/>
                </a:solidFill>
                <a:latin typeface="Times New Roman" pitchFamily="18" charset="0"/>
                <a:cs typeface="Times New Roman" pitchFamily="18" charset="0"/>
              </a:rPr>
              <a:t>ít</a:t>
            </a:r>
            <a:r>
              <a:rPr lang="en-US" sz="3600" b="1" dirty="0">
                <a:solidFill>
                  <a:srgbClr val="0000CC"/>
                </a:solidFill>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id="{EEFBBB74-66A5-F935-73B1-2FC98E7C4E54}"/>
              </a:ext>
            </a:extLst>
          </p:cNvPr>
          <p:cNvSpPr txBox="1"/>
          <p:nvPr/>
        </p:nvSpPr>
        <p:spPr>
          <a:xfrm>
            <a:off x="2352633" y="4735997"/>
            <a:ext cx="9443286" cy="646331"/>
          </a:xfrm>
          <a:prstGeom prst="rect">
            <a:avLst/>
          </a:prstGeom>
          <a:noFill/>
        </p:spPr>
        <p:txBody>
          <a:bodyPr wrap="square" rtlCol="0">
            <a:spAutoFit/>
          </a:bodyPr>
          <a:lstStyle/>
          <a:p>
            <a:r>
              <a:rPr lang="en-US" sz="3600" b="1" dirty="0">
                <a:solidFill>
                  <a:srgbClr val="0000CC"/>
                </a:solidFill>
                <a:latin typeface="Times New Roman" pitchFamily="18" charset="0"/>
                <a:cs typeface="Times New Roman" pitchFamily="18" charset="0"/>
              </a:rPr>
              <a:t>2.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 …! </a:t>
            </a:r>
            <a:r>
              <a:rPr lang="en-US" sz="3600" b="1" dirty="0" err="1">
                <a:solidFill>
                  <a:srgbClr val="0000CC"/>
                </a:solidFill>
                <a:latin typeface="Times New Roman" pitchFamily="18" charset="0"/>
                <a:cs typeface="Times New Roman" pitchFamily="18" charset="0"/>
              </a:rPr>
              <a:t>Cụ</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 …! </a:t>
            </a:r>
            <a:r>
              <a:rPr lang="en-US" sz="3600" b="1" dirty="0" err="1">
                <a:solidFill>
                  <a:srgbClr val="0000CC"/>
                </a:solidFill>
                <a:latin typeface="Times New Roman" pitchFamily="18" charset="0"/>
                <a:cs typeface="Times New Roman" pitchFamily="18" charset="0"/>
              </a:rPr>
              <a:t>Cháu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xin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lỗi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cụ</a:t>
            </a:r>
            <a:r>
              <a:rPr lang="en-US" sz="3600" b="1" dirty="0">
                <a:solidFill>
                  <a:srgbClr val="0000CC"/>
                </a:solidFill>
                <a:latin typeface="Times New Roman" pitchFamily="18" charset="0"/>
                <a:cs typeface="Times New Roman" pitchFamily="18" charset="0"/>
              </a:rPr>
              <a:t>” </a:t>
            </a:r>
          </a:p>
        </p:txBody>
      </p:sp>
      <p:sp>
        <p:nvSpPr>
          <p:cNvPr id="10" name="TextBox 9">
            <a:extLst>
              <a:ext uri="{FF2B5EF4-FFF2-40B4-BE49-F238E27FC236}">
                <a16:creationId xmlns:a16="http://schemas.microsoft.com/office/drawing/2014/main" id="{5382D2AD-EB72-E89C-DD6D-628FEF7555A3}"/>
              </a:ext>
            </a:extLst>
          </p:cNvPr>
          <p:cNvSpPr txBox="1"/>
          <p:nvPr/>
        </p:nvSpPr>
        <p:spPr>
          <a:xfrm>
            <a:off x="1280319" y="5821442"/>
            <a:ext cx="9984374" cy="1200329"/>
          </a:xfrm>
          <a:prstGeom prst="rect">
            <a:avLst/>
          </a:prstGeom>
          <a:noFill/>
        </p:spPr>
        <p:txBody>
          <a:bodyPr wrap="square" rtlCol="0">
            <a:spAutoFit/>
          </a:bodyPr>
          <a:lstStyle/>
          <a:p>
            <a:r>
              <a:rPr lang="en-US" sz="3600" b="1" dirty="0">
                <a:solidFill>
                  <a:srgbClr val="0000CC"/>
                </a:solidFill>
                <a:latin typeface="Times New Roman" pitchFamily="18" charset="0"/>
                <a:cs typeface="Times New Roman" pitchFamily="18" charset="0"/>
              </a:rPr>
              <a:t>=&gt; </a:t>
            </a:r>
            <a:r>
              <a:rPr lang="en-US" sz="3600" b="1" dirty="0" err="1">
                <a:solidFill>
                  <a:srgbClr val="0000CC"/>
                </a:solidFill>
                <a:latin typeface="Times New Roman" pitchFamily="18" charset="0"/>
                <a:cs typeface="Times New Roman" pitchFamily="18" charset="0"/>
              </a:rPr>
              <a:t>Mỗi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dấu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ngoăc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kép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trích</a:t>
            </a:r>
            <a:r>
              <a:rPr lang="en-US" sz="3600" b="1" dirty="0">
                <a:solidFill>
                  <a:srgbClr val="0000CC"/>
                </a:solidFill>
                <a:latin typeface="Times New Roman" pitchFamily="18" charset="0"/>
                <a:cs typeface="Times New Roman" pitchFamily="18" charset="0"/>
              </a:rPr>
              <a:t> câu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nguyên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28332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84"/>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3779536" y="4298078"/>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sp>
        <p:nvSpPr>
          <p:cNvPr id="7" name="TextBox 6">
            <a:extLst>
              <a:ext uri="{FF2B5EF4-FFF2-40B4-BE49-F238E27FC236}">
                <a16:creationId xmlns:a16="http://schemas.microsoft.com/office/drawing/2014/main" id="{75D7B98B-FE5B-C464-3480-7C7AE54CD539}"/>
              </a:ext>
            </a:extLst>
          </p:cNvPr>
          <p:cNvSpPr txBox="1"/>
          <p:nvPr/>
        </p:nvSpPr>
        <p:spPr>
          <a:xfrm>
            <a:off x="1589739" y="1144951"/>
            <a:ext cx="9220200" cy="1384995"/>
          </a:xfrm>
          <a:prstGeom prst="rect">
            <a:avLst/>
          </a:prstGeom>
          <a:noFill/>
        </p:spPr>
        <p:txBody>
          <a:bodyPr wrap="square">
            <a:spAutoFit/>
          </a:bodyPr>
          <a:lstStyle/>
          <a:p>
            <a:pPr algn="just"/>
            <a:r>
              <a:rPr lang="en-US" sz="2800" b="1" i="0" dirty="0" err="1">
                <a:solidFill>
                  <a:srgbClr val="000000"/>
                </a:solidFill>
                <a:effectLst/>
                <a:latin typeface="Times New Roman" panose="02020603050405020304" pitchFamily="18" charset="0"/>
                <a:cs typeface="Times New Roman" panose="02020603050405020304" pitchFamily="18" charset="0"/>
              </a:rPr>
              <a:t>Bài</a:t>
            </a:r>
            <a:r>
              <a:rPr lang="en-US" sz="2800" b="1" i="0" dirty="0">
                <a:solidFill>
                  <a:srgbClr val="000000"/>
                </a:solidFill>
                <a:effectLst/>
                <a:latin typeface="Times New Roman" panose="02020603050405020304" pitchFamily="18" charset="0"/>
                <a:cs typeface="Times New Roman" panose="02020603050405020304" pitchFamily="18" charset="0"/>
              </a:rPr>
              <a:t> 2: </a:t>
            </a:r>
            <a:r>
              <a:rPr lang="vi-VN" sz="2800" i="0" dirty="0">
                <a:solidFill>
                  <a:srgbClr val="0000CC"/>
                </a:solidFill>
                <a:effectLst/>
                <a:latin typeface="Times New Roman" panose="02020603050405020304" pitchFamily="18" charset="0"/>
                <a:cs typeface="Times New Roman" panose="02020603050405020304" pitchFamily="18" charset="0"/>
              </a:rPr>
              <a:t>Truyện vui sau đây còn thiếu một số dấu ngoặc kép để đánh dấu những từ ngữ hoặc câu được trích dẫn. Em hãy chỉ ra những chỗ cần có dấu ngoặc kép</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6E8F32B-CC31-8045-E6CE-2D76CEF27ED3}"/>
              </a:ext>
            </a:extLst>
          </p:cNvPr>
          <p:cNvSpPr txBox="1"/>
          <p:nvPr/>
        </p:nvSpPr>
        <p:spPr>
          <a:xfrm>
            <a:off x="1589739" y="2529946"/>
            <a:ext cx="10765863" cy="5016758"/>
          </a:xfrm>
          <a:prstGeom prst="rect">
            <a:avLst/>
          </a:prstGeom>
          <a:noFill/>
        </p:spPr>
        <p:txBody>
          <a:bodyPr wrap="square">
            <a:spAutoFit/>
          </a:bodyPr>
          <a:lstStyle/>
          <a:p>
            <a:pPr algn="ctr"/>
            <a:r>
              <a:rPr lang="en-US" sz="3200" b="1" i="0" dirty="0" err="1">
                <a:solidFill>
                  <a:srgbClr val="0000CC"/>
                </a:solidFill>
                <a:effectLst/>
                <a:latin typeface="Times New Roman" panose="02020603050405020304" pitchFamily="18" charset="0"/>
                <a:cs typeface="Times New Roman" panose="02020603050405020304" pitchFamily="18" charset="0"/>
              </a:rPr>
              <a:t>Đặt</a:t>
            </a:r>
            <a:r>
              <a:rPr lang="en-US" sz="3200" b="1" i="0" dirty="0">
                <a:solidFill>
                  <a:srgbClr val="0000CC"/>
                </a:solidFill>
                <a:effectLst/>
                <a:latin typeface="Times New Roman" panose="02020603050405020304" pitchFamily="18" charset="0"/>
                <a:cs typeface="Times New Roman" panose="02020603050405020304" pitchFamily="18" charset="0"/>
              </a:rPr>
              <a:t> câu</a:t>
            </a:r>
          </a:p>
          <a:p>
            <a:pPr algn="just"/>
            <a:r>
              <a:rPr lang="vi-VN" sz="3200" b="0" i="0" dirty="0">
                <a:effectLst/>
                <a:latin typeface="Times New Roman" panose="02020603050405020304" pitchFamily="18" charset="0"/>
                <a:cs typeface="Times New Roman" panose="02020603050405020304" pitchFamily="18" charset="0"/>
              </a:rPr>
              <a:t>Hùng:</a:t>
            </a:r>
          </a:p>
          <a:p>
            <a:pPr algn="just"/>
            <a:r>
              <a:rPr lang="vi-VN" sz="3200" b="0" i="0" dirty="0">
                <a:effectLst/>
                <a:latin typeface="Times New Roman" panose="02020603050405020304" pitchFamily="18" charset="0"/>
                <a:cs typeface="Times New Roman" panose="02020603050405020304" pitchFamily="18" charset="0"/>
              </a:rPr>
              <a:t>- Bài đọc trên có từ mếu má</a:t>
            </a:r>
            <a:r>
              <a:rPr lang="en-US" sz="3200" b="0" i="0" dirty="0">
                <a:effectLst/>
                <a:latin typeface="Times New Roman" panose="02020603050405020304" pitchFamily="18" charset="0"/>
                <a:cs typeface="Times New Roman" panose="02020603050405020304" pitchFamily="18" charset="0"/>
              </a:rPr>
              <a:t>o.</a:t>
            </a:r>
            <a:r>
              <a:rPr lang="vi-VN" sz="3200" b="0" i="0" dirty="0">
                <a:effectLst/>
                <a:latin typeface="Times New Roman" panose="02020603050405020304" pitchFamily="18" charset="0"/>
                <a:cs typeface="Times New Roman" panose="02020603050405020304" pitchFamily="18" charset="0"/>
              </a:rPr>
              <a:t> Bạn hãy đặc một câu với từ đó!</a:t>
            </a:r>
          </a:p>
          <a:p>
            <a:pPr algn="just"/>
            <a:r>
              <a:rPr lang="vi-VN" sz="3200" b="0" i="0" dirty="0">
                <a:effectLst/>
                <a:latin typeface="Times New Roman" panose="02020603050405020304" pitchFamily="18" charset="0"/>
                <a:cs typeface="Times New Roman" panose="02020603050405020304" pitchFamily="18" charset="0"/>
              </a:rPr>
              <a:t>Hiếu:</a:t>
            </a:r>
          </a:p>
          <a:p>
            <a:pPr algn="just"/>
            <a:r>
              <a:rPr lang="vi-VN" sz="3200" b="0" i="0" dirty="0">
                <a:effectLst/>
                <a:latin typeface="Times New Roman" panose="02020603050405020304" pitchFamily="18" charset="0"/>
                <a:cs typeface="Times New Roman" panose="02020603050405020304" pitchFamily="18" charset="0"/>
              </a:rPr>
              <a:t>- Câu của mình là: Bạn Quang chạy theo xích lô, vừa khóc, vừa nói.</a:t>
            </a:r>
          </a:p>
          <a:p>
            <a:pPr algn="just"/>
            <a:r>
              <a:rPr lang="vi-VN" sz="3200" b="0" i="0" dirty="0">
                <a:effectLst/>
                <a:latin typeface="Times New Roman" panose="02020603050405020304" pitchFamily="18" charset="0"/>
                <a:cs typeface="Times New Roman" panose="02020603050405020304" pitchFamily="18" charset="0"/>
              </a:rPr>
              <a:t>Hùng:</a:t>
            </a:r>
          </a:p>
          <a:p>
            <a:pPr algn="just"/>
            <a:r>
              <a:rPr lang="vi-VN" sz="3200" b="0" i="0" dirty="0">
                <a:effectLst/>
                <a:latin typeface="Times New Roman" panose="02020603050405020304" pitchFamily="18" charset="0"/>
                <a:cs typeface="Times New Roman" panose="02020603050405020304" pitchFamily="18" charset="0"/>
              </a:rPr>
              <a:t>- Những câu đó chưa có từ cần đặt.</a:t>
            </a:r>
          </a:p>
          <a:p>
            <a:pPr algn="just"/>
            <a:r>
              <a:rPr lang="vi-VN" sz="3200" b="0" i="0" dirty="0">
                <a:effectLst/>
                <a:latin typeface="Times New Roman" panose="02020603050405020304" pitchFamily="18" charset="0"/>
                <a:cs typeface="Times New Roman" panose="02020603050405020304" pitchFamily="18" charset="0"/>
              </a:rPr>
              <a:t>Hiếu:</a:t>
            </a:r>
          </a:p>
          <a:p>
            <a:pPr algn="just"/>
            <a:r>
              <a:rPr lang="vi-VN" sz="3200" b="0" i="0" dirty="0">
                <a:effectLst/>
                <a:latin typeface="Times New Roman" panose="02020603050405020304" pitchFamily="18" charset="0"/>
                <a:cs typeface="Times New Roman" panose="02020603050405020304" pitchFamily="18" charset="0"/>
              </a:rPr>
              <a:t>- Có mà</a:t>
            </a:r>
            <a:r>
              <a:rPr lang="en-US" sz="3200" b="0" i="0" dirty="0">
                <a:effectLst/>
                <a:latin typeface="Times New Roman" panose="02020603050405020304" pitchFamily="18" charset="0"/>
                <a:cs typeface="Times New Roman" panose="02020603050405020304" pitchFamily="18" charset="0"/>
              </a:rPr>
              <a:t>: </a:t>
            </a:r>
            <a:r>
              <a:rPr lang="vi-VN" sz="3200" b="0" i="0" dirty="0">
                <a:effectLst/>
                <a:latin typeface="Times New Roman" panose="02020603050405020304" pitchFamily="18" charset="0"/>
                <a:cs typeface="Times New Roman" panose="02020603050405020304" pitchFamily="18" charset="0"/>
              </a:rPr>
              <a:t>Vừa khóc vừa nói có nghĩa là mếu máo rồi!</a:t>
            </a:r>
            <a:endParaRPr lang="vi-VN" sz="2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24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84"/>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3779536" y="4298078"/>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sp>
        <p:nvSpPr>
          <p:cNvPr id="7" name="TextBox 6">
            <a:extLst>
              <a:ext uri="{FF2B5EF4-FFF2-40B4-BE49-F238E27FC236}">
                <a16:creationId xmlns:a16="http://schemas.microsoft.com/office/drawing/2014/main" id="{75D7B98B-FE5B-C464-3480-7C7AE54CD539}"/>
              </a:ext>
            </a:extLst>
          </p:cNvPr>
          <p:cNvSpPr txBox="1"/>
          <p:nvPr/>
        </p:nvSpPr>
        <p:spPr>
          <a:xfrm>
            <a:off x="1589739" y="1144951"/>
            <a:ext cx="9901380" cy="1384995"/>
          </a:xfrm>
          <a:prstGeom prst="rect">
            <a:avLst/>
          </a:prstGeom>
          <a:noFill/>
        </p:spPr>
        <p:txBody>
          <a:bodyPr wrap="square">
            <a:spAutoFit/>
          </a:bodyPr>
          <a:lstStyle/>
          <a:p>
            <a:pPr algn="just"/>
            <a:r>
              <a:rPr lang="en-US" sz="2800" b="1" i="0" dirty="0" err="1">
                <a:solidFill>
                  <a:srgbClr val="000000"/>
                </a:solidFill>
                <a:effectLst/>
                <a:latin typeface="Times New Roman" panose="02020603050405020304" pitchFamily="18" charset="0"/>
                <a:cs typeface="Times New Roman" panose="02020603050405020304" pitchFamily="18" charset="0"/>
              </a:rPr>
              <a:t>Bài</a:t>
            </a:r>
            <a:r>
              <a:rPr lang="en-US" sz="2800" b="1" i="0" dirty="0">
                <a:solidFill>
                  <a:srgbClr val="000000"/>
                </a:solidFill>
                <a:effectLst/>
                <a:latin typeface="Times New Roman" panose="02020603050405020304" pitchFamily="18" charset="0"/>
                <a:cs typeface="Times New Roman" panose="02020603050405020304" pitchFamily="18" charset="0"/>
              </a:rPr>
              <a:t> 2: </a:t>
            </a:r>
            <a:r>
              <a:rPr lang="vi-VN" sz="2800" i="0" dirty="0">
                <a:solidFill>
                  <a:srgbClr val="0000CC"/>
                </a:solidFill>
                <a:effectLst/>
                <a:latin typeface="Times New Roman" panose="02020603050405020304" pitchFamily="18" charset="0"/>
                <a:cs typeface="Times New Roman" panose="02020603050405020304" pitchFamily="18" charset="0"/>
              </a:rPr>
              <a:t>Truyện vui sau đây còn thiếu một số dấu ngoặc kép để đánh dấu những từ ngữ hoặc câu được trích dẫn. Em hãy chỉ ra những chỗ cần có dấu ngoặc kép</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6E8F32B-CC31-8045-E6CE-2D76CEF27ED3}"/>
              </a:ext>
            </a:extLst>
          </p:cNvPr>
          <p:cNvSpPr txBox="1"/>
          <p:nvPr/>
        </p:nvSpPr>
        <p:spPr>
          <a:xfrm>
            <a:off x="1051719" y="2235197"/>
            <a:ext cx="10765863" cy="5016758"/>
          </a:xfrm>
          <a:prstGeom prst="rect">
            <a:avLst/>
          </a:prstGeom>
          <a:noFill/>
        </p:spPr>
        <p:txBody>
          <a:bodyPr wrap="square">
            <a:spAutoFit/>
          </a:bodyPr>
          <a:lstStyle/>
          <a:p>
            <a:pPr algn="ctr"/>
            <a:r>
              <a:rPr lang="en-US" sz="3200" b="1" i="0" dirty="0" err="1">
                <a:solidFill>
                  <a:srgbClr val="0000CC"/>
                </a:solidFill>
                <a:effectLst/>
                <a:latin typeface="Times New Roman" panose="02020603050405020304" pitchFamily="18" charset="0"/>
                <a:cs typeface="Times New Roman" panose="02020603050405020304" pitchFamily="18" charset="0"/>
              </a:rPr>
              <a:t>Đặt</a:t>
            </a:r>
            <a:r>
              <a:rPr lang="en-US" sz="3200" b="1" i="0" dirty="0">
                <a:solidFill>
                  <a:srgbClr val="0000CC"/>
                </a:solidFill>
                <a:effectLst/>
                <a:latin typeface="Times New Roman" panose="02020603050405020304" pitchFamily="18" charset="0"/>
                <a:cs typeface="Times New Roman" panose="02020603050405020304" pitchFamily="18" charset="0"/>
              </a:rPr>
              <a:t> câu</a:t>
            </a:r>
          </a:p>
          <a:p>
            <a:pPr algn="just"/>
            <a:r>
              <a:rPr lang="vi-VN" sz="3200" b="0" i="0" dirty="0">
                <a:solidFill>
                  <a:srgbClr val="000000"/>
                </a:solidFill>
                <a:effectLst/>
                <a:latin typeface="Times New Roman" panose="02020603050405020304" pitchFamily="18" charset="0"/>
                <a:cs typeface="Times New Roman" panose="02020603050405020304" pitchFamily="18" charset="0"/>
              </a:rPr>
              <a:t>Hùng:</a:t>
            </a:r>
            <a:endParaRPr lang="vi-VN" sz="3200" b="0" i="0" dirty="0">
              <a:solidFill>
                <a:srgbClr val="333333"/>
              </a:solidFill>
              <a:effectLst/>
              <a:latin typeface="Times New Roman" panose="02020603050405020304" pitchFamily="18" charset="0"/>
              <a:cs typeface="Times New Roman" panose="02020603050405020304" pitchFamily="18" charset="0"/>
            </a:endParaRPr>
          </a:p>
          <a:p>
            <a:pPr algn="just"/>
            <a:r>
              <a:rPr lang="vi-VN" sz="3200" b="0" i="0" dirty="0">
                <a:solidFill>
                  <a:srgbClr val="000000"/>
                </a:solidFill>
                <a:effectLst/>
                <a:latin typeface="Times New Roman" panose="02020603050405020304" pitchFamily="18" charset="0"/>
                <a:cs typeface="Times New Roman" panose="02020603050405020304" pitchFamily="18" charset="0"/>
              </a:rPr>
              <a:t>- Bài đọc trên có từ </a:t>
            </a:r>
            <a:r>
              <a:rPr lang="en-US" sz="3200" b="0" i="0" dirty="0">
                <a:solidFill>
                  <a:srgbClr val="FF0066"/>
                </a:solidFill>
                <a:effectLst/>
                <a:latin typeface="Times New Roman" panose="02020603050405020304" pitchFamily="18" charset="0"/>
                <a:cs typeface="Times New Roman" panose="02020603050405020304" pitchFamily="18" charset="0"/>
              </a:rPr>
              <a:t>“</a:t>
            </a:r>
            <a:r>
              <a:rPr lang="vi-VN" sz="3200" b="0" i="0" dirty="0">
                <a:solidFill>
                  <a:srgbClr val="FF0066"/>
                </a:solidFill>
                <a:effectLst/>
                <a:latin typeface="Times New Roman" panose="02020603050405020304" pitchFamily="18" charset="0"/>
                <a:cs typeface="Times New Roman" panose="02020603050405020304" pitchFamily="18" charset="0"/>
              </a:rPr>
              <a:t>mếu má</a:t>
            </a:r>
            <a:r>
              <a:rPr lang="en-US" sz="3200" b="0" i="0" dirty="0">
                <a:solidFill>
                  <a:srgbClr val="FF0066"/>
                </a:solidFill>
                <a:effectLst/>
                <a:latin typeface="Times New Roman" panose="02020603050405020304" pitchFamily="18" charset="0"/>
                <a:cs typeface="Times New Roman" panose="02020603050405020304" pitchFamily="18" charset="0"/>
              </a:rPr>
              <a:t>o”.</a:t>
            </a:r>
            <a:r>
              <a:rPr lang="vi-VN" sz="3200" b="0" i="0" dirty="0">
                <a:solidFill>
                  <a:srgbClr val="000000"/>
                </a:solidFill>
                <a:effectLst/>
                <a:latin typeface="Times New Roman" panose="02020603050405020304" pitchFamily="18" charset="0"/>
                <a:cs typeface="Times New Roman" panose="02020603050405020304" pitchFamily="18" charset="0"/>
              </a:rPr>
              <a:t> Bạn hãy đặc một câu với từ đó!</a:t>
            </a:r>
            <a:endParaRPr lang="vi-VN" sz="3200" b="0" i="0" dirty="0">
              <a:solidFill>
                <a:srgbClr val="333333"/>
              </a:solidFill>
              <a:effectLst/>
              <a:latin typeface="Times New Roman" panose="02020603050405020304" pitchFamily="18" charset="0"/>
              <a:cs typeface="Times New Roman" panose="02020603050405020304" pitchFamily="18" charset="0"/>
            </a:endParaRPr>
          </a:p>
          <a:p>
            <a:pPr algn="just"/>
            <a:r>
              <a:rPr lang="vi-VN" sz="3200" b="0" i="0" dirty="0">
                <a:solidFill>
                  <a:srgbClr val="000000"/>
                </a:solidFill>
                <a:effectLst/>
                <a:latin typeface="Times New Roman" panose="02020603050405020304" pitchFamily="18" charset="0"/>
                <a:cs typeface="Times New Roman" panose="02020603050405020304" pitchFamily="18" charset="0"/>
              </a:rPr>
              <a:t>Hiếu:</a:t>
            </a:r>
            <a:endParaRPr lang="vi-VN" sz="3200" b="0" i="0" dirty="0">
              <a:solidFill>
                <a:srgbClr val="333333"/>
              </a:solidFill>
              <a:effectLst/>
              <a:latin typeface="Times New Roman" panose="02020603050405020304" pitchFamily="18" charset="0"/>
              <a:cs typeface="Times New Roman" panose="02020603050405020304" pitchFamily="18" charset="0"/>
            </a:endParaRPr>
          </a:p>
          <a:p>
            <a:pPr algn="just"/>
            <a:r>
              <a:rPr lang="vi-VN" sz="3200" b="0" i="0" dirty="0">
                <a:solidFill>
                  <a:srgbClr val="000000"/>
                </a:solidFill>
                <a:effectLst/>
                <a:latin typeface="Times New Roman" panose="02020603050405020304" pitchFamily="18" charset="0"/>
                <a:cs typeface="Times New Roman" panose="02020603050405020304" pitchFamily="18" charset="0"/>
              </a:rPr>
              <a:t>- Câu của mình là: </a:t>
            </a:r>
            <a:r>
              <a:rPr lang="vi-VN" sz="3200" b="0" i="0" dirty="0">
                <a:solidFill>
                  <a:srgbClr val="FF0066"/>
                </a:solidFill>
                <a:effectLst/>
                <a:latin typeface="Times New Roman" panose="02020603050405020304" pitchFamily="18" charset="0"/>
                <a:cs typeface="Times New Roman" panose="02020603050405020304" pitchFamily="18" charset="0"/>
              </a:rPr>
              <a:t>“Bạn Quang chạy theo xích lô, vừa khóc, vừa nói.”</a:t>
            </a:r>
          </a:p>
          <a:p>
            <a:pPr algn="just"/>
            <a:r>
              <a:rPr lang="vi-VN" sz="3200" b="0" i="0" dirty="0">
                <a:solidFill>
                  <a:srgbClr val="000000"/>
                </a:solidFill>
                <a:effectLst/>
                <a:latin typeface="Times New Roman" panose="02020603050405020304" pitchFamily="18" charset="0"/>
                <a:cs typeface="Times New Roman" panose="02020603050405020304" pitchFamily="18" charset="0"/>
              </a:rPr>
              <a:t>Hùng:</a:t>
            </a:r>
            <a:endParaRPr lang="vi-VN" sz="3200" b="0" i="0" dirty="0">
              <a:solidFill>
                <a:srgbClr val="333333"/>
              </a:solidFill>
              <a:effectLst/>
              <a:latin typeface="Times New Roman" panose="02020603050405020304" pitchFamily="18" charset="0"/>
              <a:cs typeface="Times New Roman" panose="02020603050405020304" pitchFamily="18" charset="0"/>
            </a:endParaRPr>
          </a:p>
          <a:p>
            <a:pPr algn="just"/>
            <a:r>
              <a:rPr lang="vi-VN" sz="3200" b="0" i="0" dirty="0">
                <a:solidFill>
                  <a:srgbClr val="000000"/>
                </a:solidFill>
                <a:effectLst/>
                <a:latin typeface="Times New Roman" panose="02020603050405020304" pitchFamily="18" charset="0"/>
                <a:cs typeface="Times New Roman" panose="02020603050405020304" pitchFamily="18" charset="0"/>
              </a:rPr>
              <a:t>- Nh</a:t>
            </a:r>
            <a:r>
              <a:rPr lang="en-US" sz="3200" dirty="0">
                <a:solidFill>
                  <a:srgbClr val="000000"/>
                </a:solidFill>
                <a:latin typeface="Times New Roman" panose="02020603050405020304" pitchFamily="18" charset="0"/>
                <a:cs typeface="Times New Roman" panose="02020603050405020304" pitchFamily="18" charset="0"/>
              </a:rPr>
              <a:t>ư</a:t>
            </a:r>
            <a:r>
              <a:rPr lang="vi-VN" sz="3200" b="0" i="0" dirty="0">
                <a:solidFill>
                  <a:srgbClr val="000000"/>
                </a:solidFill>
                <a:effectLst/>
                <a:latin typeface="Times New Roman" panose="02020603050405020304" pitchFamily="18" charset="0"/>
                <a:cs typeface="Times New Roman" panose="02020603050405020304" pitchFamily="18" charset="0"/>
              </a:rPr>
              <a:t>ng câu đó chưa có từ cần đặt.</a:t>
            </a:r>
            <a:endParaRPr lang="vi-VN" sz="3200" b="0" i="0" dirty="0">
              <a:solidFill>
                <a:srgbClr val="333333"/>
              </a:solidFill>
              <a:effectLst/>
              <a:latin typeface="Times New Roman" panose="02020603050405020304" pitchFamily="18" charset="0"/>
              <a:cs typeface="Times New Roman" panose="02020603050405020304" pitchFamily="18" charset="0"/>
            </a:endParaRPr>
          </a:p>
          <a:p>
            <a:pPr algn="just"/>
            <a:r>
              <a:rPr lang="vi-VN" sz="3200" b="0" i="0" dirty="0">
                <a:solidFill>
                  <a:srgbClr val="000000"/>
                </a:solidFill>
                <a:effectLst/>
                <a:latin typeface="Times New Roman" panose="02020603050405020304" pitchFamily="18" charset="0"/>
                <a:cs typeface="Times New Roman" panose="02020603050405020304" pitchFamily="18" charset="0"/>
              </a:rPr>
              <a:t>Hiếu:</a:t>
            </a:r>
            <a:endParaRPr lang="vi-VN" sz="3200" b="0" i="0" dirty="0">
              <a:solidFill>
                <a:srgbClr val="333333"/>
              </a:solidFill>
              <a:effectLst/>
              <a:latin typeface="Times New Roman" panose="02020603050405020304" pitchFamily="18" charset="0"/>
              <a:cs typeface="Times New Roman" panose="02020603050405020304" pitchFamily="18" charset="0"/>
            </a:endParaRPr>
          </a:p>
          <a:p>
            <a:pPr algn="just"/>
            <a:r>
              <a:rPr lang="vi-VN" sz="3200" b="0" i="0" dirty="0">
                <a:solidFill>
                  <a:srgbClr val="000000"/>
                </a:solidFill>
                <a:effectLst/>
                <a:latin typeface="Times New Roman" panose="02020603050405020304" pitchFamily="18" charset="0"/>
                <a:cs typeface="Times New Roman" panose="02020603050405020304" pitchFamily="18" charset="0"/>
              </a:rPr>
              <a:t>- Có mà</a:t>
            </a:r>
            <a:r>
              <a:rPr lang="en-US" sz="3200" b="0" i="0" dirty="0">
                <a:solidFill>
                  <a:srgbClr val="000000"/>
                </a:solidFill>
                <a:effectLst/>
                <a:latin typeface="Times New Roman" panose="02020603050405020304" pitchFamily="18" charset="0"/>
                <a:cs typeface="Times New Roman" panose="02020603050405020304" pitchFamily="18" charset="0"/>
              </a:rPr>
              <a:t>: </a:t>
            </a:r>
            <a:r>
              <a:rPr lang="vi-VN" sz="3200" b="0" i="0" dirty="0">
                <a:effectLst/>
                <a:latin typeface="Times New Roman" panose="02020603050405020304" pitchFamily="18" charset="0"/>
                <a:cs typeface="Times New Roman" panose="02020603050405020304" pitchFamily="18" charset="0"/>
              </a:rPr>
              <a:t>Vừa khóc vừa nói có nghĩa là </a:t>
            </a:r>
            <a:r>
              <a:rPr lang="vi-VN" sz="3200" dirty="0">
                <a:solidFill>
                  <a:srgbClr val="FF0066"/>
                </a:solidFill>
                <a:latin typeface="Times New Roman" panose="02020603050405020304" pitchFamily="18" charset="0"/>
                <a:cs typeface="Times New Roman" panose="02020603050405020304" pitchFamily="18" charset="0"/>
              </a:rPr>
              <a:t>“mếu </a:t>
            </a:r>
            <a:r>
              <a:rPr lang="vi-VN" sz="3200" b="0" i="0" dirty="0">
                <a:solidFill>
                  <a:srgbClr val="FF0066"/>
                </a:solidFill>
                <a:effectLst/>
                <a:latin typeface="Times New Roman" panose="02020603050405020304" pitchFamily="18" charset="0"/>
                <a:cs typeface="Times New Roman" panose="02020603050405020304" pitchFamily="18" charset="0"/>
              </a:rPr>
              <a:t>máo</a:t>
            </a:r>
            <a:r>
              <a:rPr lang="vi-VN" sz="3200" dirty="0">
                <a:solidFill>
                  <a:srgbClr val="FF0066"/>
                </a:solidFill>
                <a:latin typeface="Times New Roman" panose="02020603050405020304" pitchFamily="18" charset="0"/>
                <a:cs typeface="Times New Roman" panose="02020603050405020304" pitchFamily="18" charset="0"/>
              </a:rPr>
              <a:t>”</a:t>
            </a:r>
            <a:r>
              <a:rPr lang="en-US" sz="3200" dirty="0">
                <a:solidFill>
                  <a:srgbClr val="FF0066"/>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rồi!</a:t>
            </a:r>
            <a:endParaRPr lang="vi-VN" sz="2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01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1"/>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2065035" y="3976807"/>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spTree>
    <p:extLst>
      <p:ext uri="{BB962C8B-B14F-4D97-AF65-F5344CB8AC3E}">
        <p14:creationId xmlns:p14="http://schemas.microsoft.com/office/powerpoint/2010/main" val="1421059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 y="8238"/>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Hộp Văn bản 2">
            <a:extLst>
              <a:ext uri="{FF2B5EF4-FFF2-40B4-BE49-F238E27FC236}">
                <a16:creationId xmlns:a16="http://schemas.microsoft.com/office/drawing/2014/main" id="{F1AAA219-9ABC-5A7D-6529-14B7A7CF7C02}"/>
              </a:ext>
            </a:extLst>
          </p:cNvPr>
          <p:cNvSpPr txBox="1"/>
          <p:nvPr/>
        </p:nvSpPr>
        <p:spPr>
          <a:xfrm>
            <a:off x="2538008" y="725461"/>
            <a:ext cx="6821676" cy="1107996"/>
          </a:xfrm>
          <a:prstGeom prst="rect">
            <a:avLst/>
          </a:prstGeom>
          <a:noFill/>
        </p:spPr>
        <p:txBody>
          <a:bodyPr wrap="none" lIns="0" tIns="0" rIns="0" bIns="0" rtlCol="0">
            <a:spAutoFit/>
          </a:bodyPr>
          <a:lstStyle/>
          <a:p>
            <a:pPr algn="ctr"/>
            <a:r>
              <a:rPr lang="en-US" sz="7200" dirty="0">
                <a:ln w="12700">
                  <a:solidFill>
                    <a:schemeClr val="tx1">
                      <a:lumMod val="75000"/>
                      <a:lumOff val="25000"/>
                    </a:schemeClr>
                  </a:solidFill>
                </a:ln>
                <a:solidFill>
                  <a:srgbClr val="0070C0"/>
                </a:solidFill>
                <a:latin typeface="#9Slide03 AllRoundGothic" panose="020B0703020202020104" pitchFamily="34" charset="0"/>
              </a:rPr>
              <a:t>YÊU CẦU CẦN ĐẠT</a:t>
            </a:r>
          </a:p>
        </p:txBody>
      </p:sp>
      <p:sp>
        <p:nvSpPr>
          <p:cNvPr id="15" name="Rounded Rectangle 10">
            <a:extLst>
              <a:ext uri="{FF2B5EF4-FFF2-40B4-BE49-F238E27FC236}">
                <a16:creationId xmlns:a16="http://schemas.microsoft.com/office/drawing/2014/main" id="{49A42C43-3A5A-80CD-C81A-F1DF0C8E34F5}"/>
              </a:ext>
            </a:extLst>
          </p:cNvPr>
          <p:cNvSpPr/>
          <p:nvPr/>
        </p:nvSpPr>
        <p:spPr>
          <a:xfrm>
            <a:off x="1344563" y="2350114"/>
            <a:ext cx="10287000" cy="31489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nl-NL" sz="3600" dirty="0">
                <a:solidFill>
                  <a:srgbClr val="FF0066"/>
                </a:solidFill>
                <a:latin typeface="Times New Roman" panose="02020603050405020304" pitchFamily="18" charset="0"/>
                <a:cs typeface="Times New Roman" panose="02020603050405020304" pitchFamily="18" charset="0"/>
              </a:rPr>
              <a:t>1. Phát âm đúng, đọc trôi chảy câu chuyện; </a:t>
            </a:r>
          </a:p>
          <a:p>
            <a:pPr>
              <a:lnSpc>
                <a:spcPct val="200000"/>
              </a:lnSpc>
            </a:pPr>
            <a:r>
              <a:rPr lang="nl-NL" sz="3600" dirty="0">
                <a:solidFill>
                  <a:srgbClr val="FF0066"/>
                </a:solidFill>
                <a:latin typeface="Times New Roman" panose="02020603050405020304" pitchFamily="18" charset="0"/>
                <a:cs typeface="Times New Roman" panose="02020603050405020304" pitchFamily="18" charset="0"/>
              </a:rPr>
              <a:t>2. Hiểu những từ ngữ khó ; Hiểu ý nghĩa của bài đọc.</a:t>
            </a:r>
          </a:p>
          <a:p>
            <a:pPr>
              <a:lnSpc>
                <a:spcPct val="200000"/>
              </a:lnSpc>
            </a:pPr>
            <a:r>
              <a:rPr lang="nl-NL" sz="3600" dirty="0">
                <a:solidFill>
                  <a:srgbClr val="FF0066"/>
                </a:solidFill>
                <a:latin typeface="Times New Roman" panose="02020603050405020304" pitchFamily="18" charset="0"/>
                <a:cs typeface="Times New Roman" panose="02020603050405020304" pitchFamily="18" charset="0"/>
              </a:rPr>
              <a:t>3. Tôn trọng luật giao thông; tôn trọng luật lệ chung </a:t>
            </a:r>
            <a:endParaRPr lang="en-US" sz="4400" dirty="0">
              <a:solidFill>
                <a:srgbClr val="FF0066"/>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2065035" y="3976807"/>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spTree>
    <p:extLst>
      <p:ext uri="{BB962C8B-B14F-4D97-AF65-F5344CB8AC3E}">
        <p14:creationId xmlns:p14="http://schemas.microsoft.com/office/powerpoint/2010/main" val="279823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1"/>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2065035" y="3976807"/>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pic>
        <p:nvPicPr>
          <p:cNvPr id="5" name="Picture 3">
            <a:extLst>
              <a:ext uri="{FF2B5EF4-FFF2-40B4-BE49-F238E27FC236}">
                <a16:creationId xmlns:a16="http://schemas.microsoft.com/office/drawing/2014/main" id="{14B14585-5D1D-BA98-86B7-4559D496F04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28119" y="199697"/>
            <a:ext cx="10972800" cy="437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66C55059-0E17-ED85-B427-B6E92F9F8D9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90319" y="4831442"/>
            <a:ext cx="6248400" cy="409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97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2065035" y="3976807"/>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sp>
        <p:nvSpPr>
          <p:cNvPr id="2" name="Rectangle 1">
            <a:extLst>
              <a:ext uri="{FF2B5EF4-FFF2-40B4-BE49-F238E27FC236}">
                <a16:creationId xmlns:a16="http://schemas.microsoft.com/office/drawing/2014/main" id="{D54406AA-F389-1051-15E6-E3D01616DCFF}"/>
              </a:ext>
            </a:extLst>
          </p:cNvPr>
          <p:cNvSpPr/>
          <p:nvPr/>
        </p:nvSpPr>
        <p:spPr>
          <a:xfrm>
            <a:off x="1356519" y="2270399"/>
            <a:ext cx="10918284" cy="1846659"/>
          </a:xfrm>
          <a:prstGeom prst="rect">
            <a:avLst/>
          </a:prstGeom>
        </p:spPr>
        <p:txBody>
          <a:bodyPr wrap="square">
            <a:spAutoFit/>
          </a:bodyPr>
          <a:lstStyle/>
          <a:p>
            <a:pPr algn="just"/>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diễn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Giọng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rõ</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tâm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trạng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của</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Nhấn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giọng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cảm</a:t>
            </a:r>
            <a:r>
              <a:rPr lang="en-US" sz="3800" b="1" dirty="0">
                <a:solidFill>
                  <a:srgbClr val="0000CC"/>
                </a:solidFill>
                <a:latin typeface="Times New Roman" pitchFamily="18" charset="0"/>
                <a:cs typeface="Times New Roman" pitchFamily="18" charset="0"/>
              </a:rPr>
              <a:t>.</a:t>
            </a:r>
          </a:p>
        </p:txBody>
      </p:sp>
      <p:sp>
        <p:nvSpPr>
          <p:cNvPr id="5" name="Rectangle 4">
            <a:extLst>
              <a:ext uri="{FF2B5EF4-FFF2-40B4-BE49-F238E27FC236}">
                <a16:creationId xmlns:a16="http://schemas.microsoft.com/office/drawing/2014/main" id="{5D7F4FA4-61EA-330F-63C1-4F72F30B650E}"/>
              </a:ext>
            </a:extLst>
          </p:cNvPr>
          <p:cNvSpPr/>
          <p:nvPr/>
        </p:nvSpPr>
        <p:spPr>
          <a:xfrm>
            <a:off x="1493838" y="5029200"/>
            <a:ext cx="13578681" cy="1846659"/>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tán</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loạn</a:t>
            </a:r>
            <a:r>
              <a:rPr lang="en-US" sz="3800" b="1" i="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sợ</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hãi</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bỏ</a:t>
            </a:r>
            <a:r>
              <a:rPr lang="en-US" sz="3800" b="1" i="1" dirty="0">
                <a:solidFill>
                  <a:srgbClr val="0000CC"/>
                </a:solidFill>
                <a:latin typeface="Times New Roman" pitchFamily="18" charset="0"/>
                <a:cs typeface="Times New Roman" pitchFamily="18" charset="0"/>
              </a:rPr>
              <a:t> </a:t>
            </a:r>
            <a:r>
              <a:rPr lang="en-US" sz="3800" b="1" i="1" dirty="0" err="1">
                <a:solidFill>
                  <a:srgbClr val="0000CC"/>
                </a:solidFill>
                <a:latin typeface="Times New Roman" pitchFamily="18" charset="0"/>
                <a:cs typeface="Times New Roman" pitchFamily="18" charset="0"/>
              </a:rPr>
              <a:t>chạy</a:t>
            </a:r>
            <a:r>
              <a:rPr lang="en-US" sz="3800" b="1" dirty="0">
                <a:solidFill>
                  <a:srgbClr val="0000CC"/>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endParaRPr lang="en-US" sz="3800" b="1" dirty="0">
              <a:solidFill>
                <a:srgbClr val="0000CC"/>
              </a:solidFill>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id="{38B68BAE-827D-6BC7-547A-5E3E0A15764C}"/>
              </a:ext>
            </a:extLst>
          </p:cNvPr>
          <p:cNvGrpSpPr/>
          <p:nvPr/>
        </p:nvGrpSpPr>
        <p:grpSpPr>
          <a:xfrm>
            <a:off x="1577186" y="1412529"/>
            <a:ext cx="4191000" cy="677108"/>
            <a:chOff x="1569739" y="1396193"/>
            <a:chExt cx="3733800" cy="677108"/>
          </a:xfrm>
        </p:grpSpPr>
        <p:sp>
          <p:nvSpPr>
            <p:cNvPr id="7" name="Rectangle 6">
              <a:extLst>
                <a:ext uri="{FF2B5EF4-FFF2-40B4-BE49-F238E27FC236}">
                  <a16:creationId xmlns:a16="http://schemas.microsoft.com/office/drawing/2014/main" id="{661F8758-2764-00C6-D6F9-173A0D6C3B73}"/>
                </a:ext>
              </a:extLst>
            </p:cNvPr>
            <p:cNvSpPr/>
            <p:nvPr/>
          </p:nvSpPr>
          <p:spPr>
            <a:xfrm>
              <a:off x="1569739" y="1396193"/>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8" name="Straight Connector 7">
              <a:extLst>
                <a:ext uri="{FF2B5EF4-FFF2-40B4-BE49-F238E27FC236}">
                  <a16:creationId xmlns:a16="http://schemas.microsoft.com/office/drawing/2014/main" id="{75AC19C9-EFB0-8CE2-3DB8-E5BA4EFB8AE8}"/>
                </a:ext>
              </a:extLst>
            </p:cNvPr>
            <p:cNvCxnSpPr/>
            <p:nvPr/>
          </p:nvCxnSpPr>
          <p:spPr>
            <a:xfrm>
              <a:off x="1813102" y="2073301"/>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9" name="Group 8">
            <a:extLst>
              <a:ext uri="{FF2B5EF4-FFF2-40B4-BE49-F238E27FC236}">
                <a16:creationId xmlns:a16="http://schemas.microsoft.com/office/drawing/2014/main" id="{6992DEE1-780E-46E6-AB8A-6C0BD7B352EB}"/>
              </a:ext>
            </a:extLst>
          </p:cNvPr>
          <p:cNvGrpSpPr/>
          <p:nvPr/>
        </p:nvGrpSpPr>
        <p:grpSpPr>
          <a:xfrm>
            <a:off x="1508919" y="4267200"/>
            <a:ext cx="4191000" cy="677108"/>
            <a:chOff x="1508919" y="1888664"/>
            <a:chExt cx="3733800" cy="677108"/>
          </a:xfrm>
        </p:grpSpPr>
        <p:sp>
          <p:nvSpPr>
            <p:cNvPr id="10" name="Rectangle 9">
              <a:extLst>
                <a:ext uri="{FF2B5EF4-FFF2-40B4-BE49-F238E27FC236}">
                  <a16:creationId xmlns:a16="http://schemas.microsoft.com/office/drawing/2014/main" id="{D2587C81-D803-E28E-517E-5CEDA2FFF8FF}"/>
                </a:ext>
              </a:extLst>
            </p:cNvPr>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11" name="Straight Connector 10">
              <a:extLst>
                <a:ext uri="{FF2B5EF4-FFF2-40B4-BE49-F238E27FC236}">
                  <a16:creationId xmlns:a16="http://schemas.microsoft.com/office/drawing/2014/main" id="{E6FFA97C-2FCA-78D9-45F3-030B403A8699}"/>
                </a:ext>
              </a:extLst>
            </p:cNvPr>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59261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1"/>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3779536" y="4298078"/>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sp>
        <p:nvSpPr>
          <p:cNvPr id="2" name="Rectangle 1">
            <a:hlinkClick r:id="rId5" action="ppaction://hlinkpres?slideindex=1&amp;slidetitle="/>
            <a:extLst>
              <a:ext uri="{FF2B5EF4-FFF2-40B4-BE49-F238E27FC236}">
                <a16:creationId xmlns:a16="http://schemas.microsoft.com/office/drawing/2014/main" id="{56CB9B1F-4E9C-B738-0540-C2A871E83E3F}"/>
              </a:ext>
            </a:extLst>
          </p:cNvPr>
          <p:cNvSpPr/>
          <p:nvPr/>
        </p:nvSpPr>
        <p:spPr>
          <a:xfrm>
            <a:off x="288026" y="7052390"/>
            <a:ext cx="1297093"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Bấm</a:t>
            </a:r>
            <a:r>
              <a:rPr lang="en-US" sz="3800" b="1" dirty="0">
                <a:solidFill>
                  <a:srgbClr val="0000CC"/>
                </a:solidFill>
                <a:latin typeface="Times New Roman" pitchFamily="18" charset="0"/>
                <a:cs typeface="Times New Roman" pitchFamily="18" charset="0"/>
              </a:rPr>
              <a:t>,</a:t>
            </a:r>
          </a:p>
        </p:txBody>
      </p:sp>
      <p:grpSp>
        <p:nvGrpSpPr>
          <p:cNvPr id="5" name="Group 4">
            <a:extLst>
              <a:ext uri="{FF2B5EF4-FFF2-40B4-BE49-F238E27FC236}">
                <a16:creationId xmlns:a16="http://schemas.microsoft.com/office/drawing/2014/main" id="{5C479C86-4050-DCE4-E0E2-2A35797926F8}"/>
              </a:ext>
            </a:extLst>
          </p:cNvPr>
          <p:cNvGrpSpPr/>
          <p:nvPr/>
        </p:nvGrpSpPr>
        <p:grpSpPr>
          <a:xfrm>
            <a:off x="2347119" y="468523"/>
            <a:ext cx="2887478" cy="677108"/>
            <a:chOff x="1508918" y="1888664"/>
            <a:chExt cx="6172201" cy="1134632"/>
          </a:xfrm>
        </p:grpSpPr>
        <p:sp>
          <p:nvSpPr>
            <p:cNvPr id="6" name="Rectangle 5">
              <a:extLst>
                <a:ext uri="{FF2B5EF4-FFF2-40B4-BE49-F238E27FC236}">
                  <a16:creationId xmlns:a16="http://schemas.microsoft.com/office/drawing/2014/main" id="{2775F236-C8DA-8F58-1778-5AF41D6628E0}"/>
                </a:ext>
              </a:extLst>
            </p:cNvPr>
            <p:cNvSpPr/>
            <p:nvPr/>
          </p:nvSpPr>
          <p:spPr>
            <a:xfrm>
              <a:off x="1508918" y="1888664"/>
              <a:ext cx="6172201" cy="1134632"/>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endParaRPr lang="en-US" sz="3800" b="1" dirty="0">
                <a:solidFill>
                  <a:srgbClr val="FF0066"/>
                </a:solidFill>
                <a:latin typeface="Times New Roman" pitchFamily="18" charset="0"/>
                <a:cs typeface="Times New Roman" pitchFamily="18" charset="0"/>
              </a:endParaRPr>
            </a:p>
          </p:txBody>
        </p:sp>
        <p:cxnSp>
          <p:nvCxnSpPr>
            <p:cNvPr id="7" name="Straight Connector 6">
              <a:extLst>
                <a:ext uri="{FF2B5EF4-FFF2-40B4-BE49-F238E27FC236}">
                  <a16:creationId xmlns:a16="http://schemas.microsoft.com/office/drawing/2014/main" id="{4EBE21EC-494C-6776-BB55-2BD8B6F1B32A}"/>
                </a:ext>
              </a:extLst>
            </p:cNvPr>
            <p:cNvCxnSpPr>
              <a:cxnSpLocks/>
            </p:cNvCxnSpPr>
            <p:nvPr/>
          </p:nvCxnSpPr>
          <p:spPr>
            <a:xfrm>
              <a:off x="2540473" y="3017498"/>
              <a:ext cx="4669357"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8" name="Rectangle 7">
            <a:extLst>
              <a:ext uri="{FF2B5EF4-FFF2-40B4-BE49-F238E27FC236}">
                <a16:creationId xmlns:a16="http://schemas.microsoft.com/office/drawing/2014/main" id="{254EB806-7082-EEC8-C8B5-1C2C90B185BD}"/>
              </a:ext>
            </a:extLst>
          </p:cNvPr>
          <p:cNvSpPr/>
          <p:nvPr/>
        </p:nvSpPr>
        <p:spPr>
          <a:xfrm>
            <a:off x="308501" y="3625536"/>
            <a:ext cx="13532801" cy="732893"/>
          </a:xfrm>
          <a:prstGeom prst="rect">
            <a:avLst/>
          </a:prstGeom>
        </p:spPr>
        <p:txBody>
          <a:bodyPr wrap="square">
            <a:spAutoFit/>
          </a:bodyPr>
          <a:lstStyle/>
          <a:p>
            <a:pPr algn="just">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Bỗng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tiếng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ít</a:t>
            </a:r>
            <a:r>
              <a:rPr lang="en-US" sz="3800" b="1" dirty="0">
                <a:solidFill>
                  <a:srgbClr val="0000CC"/>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làm</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cậu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sững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a:t>
            </a:r>
            <a:endParaRPr lang="vi-VN" sz="3800" b="1" dirty="0">
              <a:solidFill>
                <a:srgbClr val="FF0000"/>
              </a:solidFill>
              <a:latin typeface="Times New Roman" pitchFamily="18" charset="0"/>
              <a:cs typeface="Times New Roman" pitchFamily="18" charset="0"/>
            </a:endParaRPr>
          </a:p>
        </p:txBody>
      </p:sp>
      <p:sp>
        <p:nvSpPr>
          <p:cNvPr id="9" name="Rectangle 8">
            <a:hlinkClick r:id="rId6" action="ppaction://hlinkpres?slideindex=1&amp;slidetitle="/>
            <a:extLst>
              <a:ext uri="{FF2B5EF4-FFF2-40B4-BE49-F238E27FC236}">
                <a16:creationId xmlns:a16="http://schemas.microsoft.com/office/drawing/2014/main" id="{84EBB11B-EDC5-DB59-F4DF-B03AFD1E82D5}"/>
              </a:ext>
            </a:extLst>
          </p:cNvPr>
          <p:cNvSpPr/>
          <p:nvPr/>
        </p:nvSpPr>
        <p:spPr>
          <a:xfrm>
            <a:off x="1837071" y="7052390"/>
            <a:ext cx="2365073"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cánh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phải</a:t>
            </a:r>
            <a:r>
              <a:rPr lang="en-US" sz="3800" b="1" dirty="0">
                <a:solidFill>
                  <a:srgbClr val="0000CC"/>
                </a:solidFill>
                <a:latin typeface="Times New Roman" pitchFamily="18" charset="0"/>
                <a:cs typeface="Times New Roman" pitchFamily="18" charset="0"/>
              </a:rPr>
              <a:t>,</a:t>
            </a:r>
          </a:p>
        </p:txBody>
      </p:sp>
      <p:sp>
        <p:nvSpPr>
          <p:cNvPr id="10" name="Rectangle 9">
            <a:hlinkClick r:id="rId7" action="ppaction://hlinkpres?slideindex=1&amp;slidetitle="/>
            <a:extLst>
              <a:ext uri="{FF2B5EF4-FFF2-40B4-BE49-F238E27FC236}">
                <a16:creationId xmlns:a16="http://schemas.microsoft.com/office/drawing/2014/main" id="{3BD7BEE7-D833-D9E6-F493-258D7F47117E}"/>
              </a:ext>
            </a:extLst>
          </p:cNvPr>
          <p:cNvSpPr/>
          <p:nvPr/>
        </p:nvSpPr>
        <p:spPr>
          <a:xfrm>
            <a:off x="4454096" y="7052390"/>
            <a:ext cx="2287532"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dốc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bóng</a:t>
            </a:r>
            <a:r>
              <a:rPr lang="en-US" sz="3800" b="1" dirty="0">
                <a:solidFill>
                  <a:srgbClr val="0000CC"/>
                </a:solidFill>
                <a:latin typeface="Times New Roman" pitchFamily="18" charset="0"/>
                <a:cs typeface="Times New Roman" pitchFamily="18" charset="0"/>
              </a:rPr>
              <a:t>,</a:t>
            </a:r>
          </a:p>
        </p:txBody>
      </p:sp>
      <p:sp>
        <p:nvSpPr>
          <p:cNvPr id="11" name="Rectangle 10">
            <a:hlinkClick r:id="rId8" action="ppaction://hlinkpres?slideindex=1&amp;slidetitle="/>
            <a:extLst>
              <a:ext uri="{FF2B5EF4-FFF2-40B4-BE49-F238E27FC236}">
                <a16:creationId xmlns:a16="http://schemas.microsoft.com/office/drawing/2014/main" id="{CB227900-99F0-56C7-0A89-7D068E8D3F2B}"/>
              </a:ext>
            </a:extLst>
          </p:cNvPr>
          <p:cNvSpPr/>
          <p:nvPr/>
        </p:nvSpPr>
        <p:spPr>
          <a:xfrm>
            <a:off x="6993580" y="7052390"/>
            <a:ext cx="2074493"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Húi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cua</a:t>
            </a:r>
            <a:r>
              <a:rPr lang="en-US" sz="3800" b="1" dirty="0">
                <a:solidFill>
                  <a:srgbClr val="0000CC"/>
                </a:solidFill>
                <a:latin typeface="Times New Roman" pitchFamily="18" charset="0"/>
                <a:cs typeface="Times New Roman" pitchFamily="18" charset="0"/>
              </a:rPr>
              <a:t>,</a:t>
            </a:r>
          </a:p>
        </p:txBody>
      </p:sp>
      <p:sp>
        <p:nvSpPr>
          <p:cNvPr id="12" name="Rectangle 11">
            <a:extLst>
              <a:ext uri="{FF2B5EF4-FFF2-40B4-BE49-F238E27FC236}">
                <a16:creationId xmlns:a16="http://schemas.microsoft.com/office/drawing/2014/main" id="{2FE0681F-3669-69E0-1DB4-10FE4201774B}"/>
              </a:ext>
            </a:extLst>
          </p:cNvPr>
          <p:cNvSpPr/>
          <p:nvPr/>
        </p:nvSpPr>
        <p:spPr>
          <a:xfrm>
            <a:off x="288026" y="1905000"/>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a. Luyện đọc từ, câu</a:t>
            </a:r>
          </a:p>
        </p:txBody>
      </p:sp>
      <p:sp>
        <p:nvSpPr>
          <p:cNvPr id="13" name="Rectangle 12">
            <a:extLst>
              <a:ext uri="{FF2B5EF4-FFF2-40B4-BE49-F238E27FC236}">
                <a16:creationId xmlns:a16="http://schemas.microsoft.com/office/drawing/2014/main" id="{0358DCB9-9608-17B3-729B-9A4C27C09943}"/>
              </a:ext>
            </a:extLst>
          </p:cNvPr>
          <p:cNvSpPr/>
          <p:nvPr/>
        </p:nvSpPr>
        <p:spPr>
          <a:xfrm>
            <a:off x="308501" y="6172200"/>
            <a:ext cx="5251780" cy="677108"/>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b. Giải nghĩa từ</a:t>
            </a:r>
          </a:p>
        </p:txBody>
      </p:sp>
      <p:sp>
        <p:nvSpPr>
          <p:cNvPr id="14" name="Rectangle 13">
            <a:extLst>
              <a:ext uri="{FF2B5EF4-FFF2-40B4-BE49-F238E27FC236}">
                <a16:creationId xmlns:a16="http://schemas.microsoft.com/office/drawing/2014/main" id="{23EEC8FA-34C0-4E59-3061-6AAA92FF07AC}"/>
              </a:ext>
            </a:extLst>
          </p:cNvPr>
          <p:cNvSpPr/>
          <p:nvPr/>
        </p:nvSpPr>
        <p:spPr>
          <a:xfrm>
            <a:off x="381319" y="2612886"/>
            <a:ext cx="14081600" cy="794064"/>
          </a:xfrm>
          <a:prstGeom prst="rect">
            <a:avLst/>
          </a:prstGeom>
        </p:spPr>
        <p:txBody>
          <a:bodyPr wrap="square">
            <a:spAutoFit/>
          </a:bodyPr>
          <a:lstStyle/>
          <a:p>
            <a:pPr algn="just">
              <a:lnSpc>
                <a:spcPct val="120000"/>
              </a:lnSpc>
            </a:pPr>
            <a:r>
              <a:rPr lang="en-US" sz="3800" b="1" dirty="0" err="1">
                <a:solidFill>
                  <a:srgbClr val="FF0000"/>
                </a:solidFill>
                <a:latin typeface="Times New Roman" pitchFamily="18" charset="0"/>
                <a:cs typeface="Times New Roman" pitchFamily="18" charset="0"/>
              </a:rPr>
              <a:t>Gi</a:t>
            </a:r>
            <a:r>
              <a:rPr lang="en-US" sz="3800" b="1" dirty="0" err="1">
                <a:solidFill>
                  <a:srgbClr val="0000CC"/>
                </a:solidFill>
                <a:latin typeface="Times New Roman" pitchFamily="18" charset="0"/>
                <a:cs typeface="Times New Roman" pitchFamily="18" charset="0"/>
              </a:rPr>
              <a:t>ây</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l</a:t>
            </a:r>
            <a:r>
              <a:rPr lang="en-US" sz="3800" b="1" dirty="0" err="1">
                <a:solidFill>
                  <a:srgbClr val="0000CC"/>
                </a:solidFill>
                <a:latin typeface="Times New Roman" pitchFamily="18" charset="0"/>
                <a:cs typeface="Times New Roman" pitchFamily="18" charset="0"/>
              </a:rPr>
              <a:t>át</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s</a:t>
            </a:r>
            <a:r>
              <a:rPr lang="en-US" sz="3800" b="1" dirty="0" err="1">
                <a:solidFill>
                  <a:srgbClr val="0000CC"/>
                </a:solidFill>
                <a:latin typeface="Times New Roman" pitchFamily="18" charset="0"/>
                <a:cs typeface="Times New Roman" pitchFamily="18" charset="0"/>
              </a:rPr>
              <a:t>ững</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l</a:t>
            </a:r>
            <a:r>
              <a:rPr lang="en-US" sz="3800" b="1" dirty="0" err="1">
                <a:solidFill>
                  <a:srgbClr val="0000CC"/>
                </a:solidFill>
                <a:latin typeface="Times New Roman" pitchFamily="18" charset="0"/>
                <a:cs typeface="Times New Roman" pitchFamily="18" charset="0"/>
              </a:rPr>
              <a:t>ại</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l</a:t>
            </a:r>
            <a:r>
              <a:rPr lang="en-US" sz="3800" b="1" dirty="0" err="1">
                <a:solidFill>
                  <a:srgbClr val="0000CC"/>
                </a:solidFill>
                <a:latin typeface="Times New Roman" pitchFamily="18" charset="0"/>
                <a:cs typeface="Times New Roman" pitchFamily="18" charset="0"/>
              </a:rPr>
              <a:t>ần</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n</a:t>
            </a:r>
            <a:r>
              <a:rPr lang="en-US" sz="3800" b="1" dirty="0" err="1">
                <a:solidFill>
                  <a:srgbClr val="0000CC"/>
                </a:solidFill>
                <a:latin typeface="Times New Roman" pitchFamily="18" charset="0"/>
                <a:cs typeface="Times New Roman" pitchFamily="18" charset="0"/>
              </a:rPr>
              <a:t>ày</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x</a:t>
            </a:r>
            <a:r>
              <a:rPr lang="en-US" sz="3800" b="1" dirty="0" err="1">
                <a:solidFill>
                  <a:srgbClr val="0000CC"/>
                </a:solidFill>
                <a:latin typeface="Times New Roman" pitchFamily="18" charset="0"/>
                <a:cs typeface="Times New Roman" pitchFamily="18" charset="0"/>
              </a:rPr>
              <a:t>ích</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l</a:t>
            </a:r>
            <a:r>
              <a:rPr lang="en-US" sz="3800" b="1" dirty="0" err="1">
                <a:solidFill>
                  <a:srgbClr val="0000CC"/>
                </a:solidFill>
                <a:latin typeface="Times New Roman" pitchFamily="18" charset="0"/>
                <a:cs typeface="Times New Roman" pitchFamily="18" charset="0"/>
              </a:rPr>
              <a:t>ô</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x</a:t>
            </a:r>
            <a:r>
              <a:rPr lang="en-US" sz="3800" b="1" dirty="0" err="1">
                <a:solidFill>
                  <a:srgbClr val="0000CC"/>
                </a:solidFill>
                <a:latin typeface="Times New Roman" pitchFamily="18" charset="0"/>
                <a:cs typeface="Times New Roman" pitchFamily="18" charset="0"/>
              </a:rPr>
              <a:t>in</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l</a:t>
            </a:r>
            <a:r>
              <a:rPr lang="en-US" sz="3800" b="1" dirty="0" err="1">
                <a:solidFill>
                  <a:srgbClr val="0000CC"/>
                </a:solidFill>
                <a:latin typeface="Times New Roman" pitchFamily="18" charset="0"/>
                <a:cs typeface="Times New Roman" pitchFamily="18" charset="0"/>
              </a:rPr>
              <a:t>ỗi</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l</a:t>
            </a:r>
            <a:r>
              <a:rPr lang="en-US" sz="3800" b="1" dirty="0" err="1">
                <a:solidFill>
                  <a:srgbClr val="0000CC"/>
                </a:solidFill>
                <a:latin typeface="Times New Roman" pitchFamily="18" charset="0"/>
                <a:cs typeface="Times New Roman" pitchFamily="18" charset="0"/>
              </a:rPr>
              <a:t>ảo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đảo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a:t>
            </a:r>
            <a:r>
              <a:rPr lang="en-US" sz="3800" b="1" dirty="0" err="1">
                <a:solidFill>
                  <a:srgbClr val="FF0000"/>
                </a:solidFill>
                <a:latin typeface="Times New Roman" pitchFamily="18" charset="0"/>
                <a:cs typeface="Times New Roman" pitchFamily="18" charset="0"/>
              </a:rPr>
              <a:t>uỵu</a:t>
            </a:r>
            <a:r>
              <a:rPr lang="en-US" sz="3800" b="1" dirty="0">
                <a:solidFill>
                  <a:srgbClr val="0000CC"/>
                </a:solidFill>
                <a:latin typeface="Times New Roman" pitchFamily="18" charset="0"/>
                <a:cs typeface="Times New Roman" pitchFamily="18" charset="0"/>
              </a:rPr>
              <a:t> </a:t>
            </a:r>
            <a:r>
              <a:rPr lang="en-US" sz="3800" b="1" dirty="0" err="1">
                <a:solidFill>
                  <a:srgbClr val="FF0000"/>
                </a:solidFill>
                <a:latin typeface="Times New Roman" pitchFamily="18" charset="0"/>
                <a:cs typeface="Times New Roman" pitchFamily="18" charset="0"/>
              </a:rPr>
              <a:t>x</a:t>
            </a:r>
            <a:r>
              <a:rPr lang="en-US" sz="3800" b="1" dirty="0" err="1">
                <a:solidFill>
                  <a:srgbClr val="0000CC"/>
                </a:solidFill>
                <a:latin typeface="Times New Roman" pitchFamily="18" charset="0"/>
                <a:cs typeface="Times New Roman" pitchFamily="18" charset="0"/>
              </a:rPr>
              <a:t>uống</a:t>
            </a:r>
            <a:r>
              <a:rPr lang="en-US" sz="3800" b="1" dirty="0">
                <a:solidFill>
                  <a:srgbClr val="0000CC"/>
                </a:solidFill>
                <a:latin typeface="Times New Roman" pitchFamily="18" charset="0"/>
                <a:cs typeface="Times New Roman" pitchFamily="18" charset="0"/>
              </a:rPr>
              <a:t>,…</a:t>
            </a:r>
          </a:p>
        </p:txBody>
      </p:sp>
      <p:sp>
        <p:nvSpPr>
          <p:cNvPr id="15" name="Rectangle 14">
            <a:hlinkClick r:id="rId8" action="ppaction://hlinkpres?slideindex=1&amp;slidetitle="/>
            <a:extLst>
              <a:ext uri="{FF2B5EF4-FFF2-40B4-BE49-F238E27FC236}">
                <a16:creationId xmlns:a16="http://schemas.microsoft.com/office/drawing/2014/main" id="{40E7B9B6-E55C-C484-6F9C-69E0A751A2DF}"/>
              </a:ext>
            </a:extLst>
          </p:cNvPr>
          <p:cNvSpPr/>
          <p:nvPr/>
        </p:nvSpPr>
        <p:spPr>
          <a:xfrm>
            <a:off x="11059526" y="7052390"/>
            <a:ext cx="2743200"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đứng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tuổi</a:t>
            </a:r>
            <a:r>
              <a:rPr lang="en-US" sz="3800" b="1" dirty="0">
                <a:solidFill>
                  <a:srgbClr val="0000CC"/>
                </a:solidFill>
                <a:latin typeface="Times New Roman" pitchFamily="18" charset="0"/>
                <a:cs typeface="Times New Roman" pitchFamily="18" charset="0"/>
              </a:rPr>
              <a:t>.</a:t>
            </a:r>
          </a:p>
        </p:txBody>
      </p:sp>
      <p:sp>
        <p:nvSpPr>
          <p:cNvPr id="16" name="Rectangle 15">
            <a:hlinkClick r:id="rId8" action="ppaction://hlinkpres?slideindex=1&amp;slidetitle="/>
            <a:extLst>
              <a:ext uri="{FF2B5EF4-FFF2-40B4-BE49-F238E27FC236}">
                <a16:creationId xmlns:a16="http://schemas.microsoft.com/office/drawing/2014/main" id="{2CEE0FC8-5A3E-5FD4-9593-6922B590DF3D}"/>
              </a:ext>
            </a:extLst>
          </p:cNvPr>
          <p:cNvSpPr/>
          <p:nvPr/>
        </p:nvSpPr>
        <p:spPr>
          <a:xfrm>
            <a:off x="9281449" y="7052390"/>
            <a:ext cx="1526125"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tông</a:t>
            </a:r>
            <a:r>
              <a:rPr lang="en-US" sz="3800" b="1" dirty="0">
                <a:solidFill>
                  <a:srgbClr val="0000CC"/>
                </a:solidFill>
                <a:latin typeface="Times New Roman" pitchFamily="18" charset="0"/>
                <a:cs typeface="Times New Roman" pitchFamily="18" charset="0"/>
              </a:rPr>
              <a:t>,</a:t>
            </a:r>
          </a:p>
        </p:txBody>
      </p:sp>
      <p:sp>
        <p:nvSpPr>
          <p:cNvPr id="17" name="Rectangle 16">
            <a:extLst>
              <a:ext uri="{FF2B5EF4-FFF2-40B4-BE49-F238E27FC236}">
                <a16:creationId xmlns:a16="http://schemas.microsoft.com/office/drawing/2014/main" id="{CB7630F4-D67E-9F04-49B8-7539598068DE}"/>
              </a:ext>
            </a:extLst>
          </p:cNvPr>
          <p:cNvSpPr/>
          <p:nvPr/>
        </p:nvSpPr>
        <p:spPr>
          <a:xfrm>
            <a:off x="288026" y="4495800"/>
            <a:ext cx="13532801" cy="1434624"/>
          </a:xfrm>
          <a:prstGeom prst="rect">
            <a:avLst/>
          </a:prstGeom>
        </p:spPr>
        <p:txBody>
          <a:bodyPr wrap="square">
            <a:spAutoFit/>
          </a:bodyPr>
          <a:lstStyle/>
          <a:p>
            <a:pPr algn="just">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Cậu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bé</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vừa</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chạy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chiếc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xích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a:t>
            </a:r>
            <a:r>
              <a:rPr lang="en-US" sz="3800" b="1" dirty="0">
                <a:solidFill>
                  <a:srgbClr val="0000CC"/>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vừa</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mếu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máo</a:t>
            </a:r>
            <a:r>
              <a:rPr lang="en-US" sz="3800" b="1" dirty="0">
                <a:solidFill>
                  <a:srgbClr val="0000CC"/>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Ông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ơi</a:t>
            </a:r>
            <a:r>
              <a:rPr lang="en-US" sz="3800" b="1" dirty="0">
                <a:solidFill>
                  <a:srgbClr val="0000CC"/>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Cụ</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ơi</a:t>
            </a:r>
            <a:r>
              <a:rPr lang="en-US" sz="3800" b="1" dirty="0">
                <a:solidFill>
                  <a:srgbClr val="0000CC"/>
                </a:solidFill>
                <a:latin typeface="Times New Roman" pitchFamily="18" charset="0"/>
                <a:cs typeface="Times New Roman" pitchFamily="18" charset="0"/>
              </a:rPr>
              <a:t> …! </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Cháu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xin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lỗi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cụ</a:t>
            </a:r>
            <a:r>
              <a:rPr lang="en-US" sz="3800" b="1" dirty="0">
                <a:solidFill>
                  <a:srgbClr val="0000CC"/>
                </a:solidFill>
                <a:latin typeface="Times New Roman" pitchFamily="18" charset="0"/>
                <a:cs typeface="Times New Roman" pitchFamily="18" charset="0"/>
              </a:rPr>
              <a:t>.”. </a:t>
            </a:r>
            <a:r>
              <a:rPr lang="en-US" sz="3800" b="1" dirty="0">
                <a:solidFill>
                  <a:srgbClr val="FF0000"/>
                </a:solidFill>
                <a:latin typeface="Times New Roman" pitchFamily="18" charset="0"/>
                <a:cs typeface="Times New Roman" pitchFamily="18" charset="0"/>
              </a:rPr>
              <a:t>//</a:t>
            </a:r>
            <a:endParaRPr lang="vi-VN" sz="3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614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1"/>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2065035" y="3976807"/>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grpSp>
        <p:nvGrpSpPr>
          <p:cNvPr id="2" name="Group 1">
            <a:extLst>
              <a:ext uri="{FF2B5EF4-FFF2-40B4-BE49-F238E27FC236}">
                <a16:creationId xmlns:a16="http://schemas.microsoft.com/office/drawing/2014/main" id="{DF7A65C1-0F38-11CC-5C6D-C1BAC9D9F3EB}"/>
              </a:ext>
            </a:extLst>
          </p:cNvPr>
          <p:cNvGrpSpPr/>
          <p:nvPr/>
        </p:nvGrpSpPr>
        <p:grpSpPr>
          <a:xfrm>
            <a:off x="4709160" y="533400"/>
            <a:ext cx="2560320" cy="654607"/>
            <a:chOff x="1156059" y="1442589"/>
            <a:chExt cx="2560320" cy="654607"/>
          </a:xfrm>
        </p:grpSpPr>
        <p:sp>
          <p:nvSpPr>
            <p:cNvPr id="5" name="Rectangle 4">
              <a:extLst>
                <a:ext uri="{FF2B5EF4-FFF2-40B4-BE49-F238E27FC236}">
                  <a16:creationId xmlns:a16="http://schemas.microsoft.com/office/drawing/2014/main" id="{A4AE01E9-9F90-A38B-4773-7A0887941CD1}"/>
                </a:ext>
              </a:extLst>
            </p:cNvPr>
            <p:cNvSpPr/>
            <p:nvPr/>
          </p:nvSpPr>
          <p:spPr>
            <a:xfrm>
              <a:off x="1375186" y="1442589"/>
              <a:ext cx="2088914"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err="1">
                  <a:ln w="11430"/>
                  <a:solidFill>
                    <a:srgbClr val="0000FF"/>
                  </a:solidFill>
                  <a:latin typeface="Times New Roman" pitchFamily="18" charset="0"/>
                  <a:cs typeface="Times New Roman" pitchFamily="18" charset="0"/>
                </a:rPr>
                <a:t>Đọc</a:t>
              </a:r>
              <a:r>
                <a:rPr lang="en-US" sz="3800" b="1" dirty="0">
                  <a:ln w="11430"/>
                  <a:solidFill>
                    <a:srgbClr val="0000FF"/>
                  </a:solidFill>
                  <a:latin typeface="Times New Roman" pitchFamily="18" charset="0"/>
                  <a:cs typeface="Times New Roman" pitchFamily="18" charset="0"/>
                </a:rPr>
                <a:t> </a:t>
              </a:r>
              <a:r>
                <a:rPr lang="en-US" sz="3800" b="1" dirty="0" err="1">
                  <a:ln w="11430"/>
                  <a:solidFill>
                    <a:srgbClr val="0000FF"/>
                  </a:solidFill>
                  <a:latin typeface="Times New Roman" pitchFamily="18" charset="0"/>
                  <a:cs typeface="Times New Roman" pitchFamily="18" charset="0"/>
                </a:rPr>
                <a:t>hiểu</a:t>
              </a:r>
              <a:r>
                <a:rPr lang="en-US" sz="3800" b="1" dirty="0">
                  <a:ln w="11430"/>
                  <a:solidFill>
                    <a:srgbClr val="0000FF"/>
                  </a:solidFill>
                  <a:latin typeface="Times New Roman" pitchFamily="18" charset="0"/>
                  <a:cs typeface="Times New Roman" pitchFamily="18" charset="0"/>
                </a:rPr>
                <a:t> </a:t>
              </a:r>
            </a:p>
          </p:txBody>
        </p:sp>
        <p:cxnSp>
          <p:nvCxnSpPr>
            <p:cNvPr id="6" name="Straight Connector 5">
              <a:extLst>
                <a:ext uri="{FF2B5EF4-FFF2-40B4-BE49-F238E27FC236}">
                  <a16:creationId xmlns:a16="http://schemas.microsoft.com/office/drawing/2014/main" id="{A3C9E36F-AF74-C2BC-78AC-0DC83AA219B9}"/>
                </a:ext>
              </a:extLst>
            </p:cNvPr>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Rectangle 6">
            <a:extLst>
              <a:ext uri="{FF2B5EF4-FFF2-40B4-BE49-F238E27FC236}">
                <a16:creationId xmlns:a16="http://schemas.microsoft.com/office/drawing/2014/main" id="{799D89A2-6FE1-D4CB-1F48-2D22F1F8E973}"/>
              </a:ext>
            </a:extLst>
          </p:cNvPr>
          <p:cNvSpPr/>
          <p:nvPr/>
        </p:nvSpPr>
        <p:spPr>
          <a:xfrm>
            <a:off x="1424782" y="1402771"/>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ứng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sau</a:t>
            </a:r>
            <a:r>
              <a:rPr lang="en-US" sz="3600" b="1" dirty="0">
                <a:solidFill>
                  <a:srgbClr val="FF0000"/>
                </a:solidFill>
                <a:latin typeface="Times New Roman" pitchFamily="18" charset="0"/>
                <a:cs typeface="Times New Roman" pitchFamily="18" charset="0"/>
              </a:rPr>
              <a:t>:</a:t>
            </a:r>
          </a:p>
        </p:txBody>
      </p:sp>
      <p:sp>
        <p:nvSpPr>
          <p:cNvPr id="8" name="Rectangle 7">
            <a:extLst>
              <a:ext uri="{FF2B5EF4-FFF2-40B4-BE49-F238E27FC236}">
                <a16:creationId xmlns:a16="http://schemas.microsoft.com/office/drawing/2014/main" id="{2AD19B5F-A845-5DE1-186B-AF3F5330EEF0}"/>
              </a:ext>
            </a:extLst>
          </p:cNvPr>
          <p:cNvSpPr/>
          <p:nvPr/>
        </p:nvSpPr>
        <p:spPr>
          <a:xfrm>
            <a:off x="1676400" y="2137712"/>
            <a:ext cx="10119519" cy="4247317"/>
          </a:xfrm>
          <a:prstGeom prst="rect">
            <a:avLst/>
          </a:prstGeom>
        </p:spPr>
        <p:txBody>
          <a:bodyPr wrap="square">
            <a:spAutoFit/>
          </a:bodyPr>
          <a:lstStyle/>
          <a:p>
            <a:pPr marL="742950" indent="-742950" algn="just">
              <a:lnSpc>
                <a:spcPct val="150000"/>
              </a:lnSpc>
              <a:buAutoNum type="alphaLcParenR"/>
            </a:pPr>
            <a:r>
              <a:rPr lang="nl-NL" sz="3600" b="1" dirty="0">
                <a:solidFill>
                  <a:srgbClr val="C00000"/>
                </a:solidFill>
                <a:latin typeface="Times New Roman" pitchFamily="18" charset="0"/>
                <a:cs typeface="Times New Roman" pitchFamily="18" charset="0"/>
              </a:rPr>
              <a:t>Trận bóng gây nguy hiểm cho người chơi bóng.</a:t>
            </a:r>
          </a:p>
          <a:p>
            <a:pPr algn="just">
              <a:lnSpc>
                <a:spcPct val="150000"/>
              </a:lnSpc>
            </a:pPr>
            <a:endParaRPr lang="nl-NL" sz="3600" b="1" dirty="0">
              <a:solidFill>
                <a:srgbClr val="C00000"/>
              </a:solidFill>
              <a:latin typeface="Times New Roman" pitchFamily="18" charset="0"/>
              <a:cs typeface="Times New Roman" pitchFamily="18" charset="0"/>
            </a:endParaRPr>
          </a:p>
          <a:p>
            <a:pPr algn="just">
              <a:lnSpc>
                <a:spcPct val="150000"/>
              </a:lnSpc>
            </a:pPr>
            <a:r>
              <a:rPr lang="nl-NL" sz="3600" b="1" dirty="0">
                <a:solidFill>
                  <a:srgbClr val="C00000"/>
                </a:solidFill>
                <a:latin typeface="Times New Roman" pitchFamily="18" charset="0"/>
                <a:cs typeface="Times New Roman" pitchFamily="18" charset="0"/>
              </a:rPr>
              <a:t>b) Sự ân hận của Quang.</a:t>
            </a:r>
          </a:p>
          <a:p>
            <a:pPr algn="just">
              <a:lnSpc>
                <a:spcPct val="150000"/>
              </a:lnSpc>
            </a:pPr>
            <a:endParaRPr lang="nl-NL" sz="3600" b="1" dirty="0">
              <a:solidFill>
                <a:srgbClr val="C00000"/>
              </a:solidFill>
              <a:latin typeface="Times New Roman" pitchFamily="18" charset="0"/>
              <a:cs typeface="Times New Roman" pitchFamily="18" charset="0"/>
            </a:endParaRPr>
          </a:p>
          <a:p>
            <a:pPr algn="just">
              <a:lnSpc>
                <a:spcPct val="150000"/>
              </a:lnSpc>
            </a:pPr>
            <a:r>
              <a:rPr lang="nl-NL" sz="3600" b="1" dirty="0">
                <a:solidFill>
                  <a:srgbClr val="C00000"/>
                </a:solidFill>
                <a:latin typeface="Times New Roman" pitchFamily="18" charset="0"/>
                <a:cs typeface="Times New Roman" pitchFamily="18" charset="0"/>
              </a:rPr>
              <a:t>c) Trận bóng gây nguy hiểm cho người đi đường.</a:t>
            </a:r>
            <a:endParaRPr lang="en-US" sz="3600" b="1" dirty="0">
              <a:solidFill>
                <a:srgbClr val="C00000"/>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588BCABA-6EAF-8B63-25DB-EE5C433D8828}"/>
              </a:ext>
            </a:extLst>
          </p:cNvPr>
          <p:cNvSpPr/>
          <p:nvPr/>
        </p:nvSpPr>
        <p:spPr>
          <a:xfrm>
            <a:off x="3080424" y="3048000"/>
            <a:ext cx="2086095" cy="923330"/>
          </a:xfrm>
          <a:prstGeom prst="rect">
            <a:avLst/>
          </a:prstGeom>
        </p:spPr>
        <p:txBody>
          <a:bodyPr wrap="square">
            <a:spAutoFit/>
          </a:bodyPr>
          <a:lstStyle/>
          <a:p>
            <a:pPr algn="just">
              <a:lnSpc>
                <a:spcPct val="15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1</a:t>
            </a:r>
          </a:p>
        </p:txBody>
      </p:sp>
      <p:sp>
        <p:nvSpPr>
          <p:cNvPr id="11" name="Rectangle 10">
            <a:extLst>
              <a:ext uri="{FF2B5EF4-FFF2-40B4-BE49-F238E27FC236}">
                <a16:creationId xmlns:a16="http://schemas.microsoft.com/office/drawing/2014/main" id="{BE8C3881-B2F8-5B72-F477-395DCA7EB35A}"/>
              </a:ext>
            </a:extLst>
          </p:cNvPr>
          <p:cNvSpPr/>
          <p:nvPr/>
        </p:nvSpPr>
        <p:spPr>
          <a:xfrm>
            <a:off x="3080424" y="4689980"/>
            <a:ext cx="2086095" cy="923330"/>
          </a:xfrm>
          <a:prstGeom prst="rect">
            <a:avLst/>
          </a:prstGeom>
        </p:spPr>
        <p:txBody>
          <a:bodyPr wrap="square">
            <a:spAutoFit/>
          </a:bodyPr>
          <a:lstStyle/>
          <a:p>
            <a:pPr algn="just">
              <a:lnSpc>
                <a:spcPct val="15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3</a:t>
            </a:r>
          </a:p>
        </p:txBody>
      </p:sp>
      <p:sp>
        <p:nvSpPr>
          <p:cNvPr id="12" name="Rectangle 11">
            <a:extLst>
              <a:ext uri="{FF2B5EF4-FFF2-40B4-BE49-F238E27FC236}">
                <a16:creationId xmlns:a16="http://schemas.microsoft.com/office/drawing/2014/main" id="{F3022A69-DD02-96BE-A78B-550DBE1BF211}"/>
              </a:ext>
            </a:extLst>
          </p:cNvPr>
          <p:cNvSpPr/>
          <p:nvPr/>
        </p:nvSpPr>
        <p:spPr>
          <a:xfrm>
            <a:off x="3080424" y="6331961"/>
            <a:ext cx="2086095" cy="923330"/>
          </a:xfrm>
          <a:prstGeom prst="rect">
            <a:avLst/>
          </a:prstGeom>
        </p:spPr>
        <p:txBody>
          <a:bodyPr wrap="square">
            <a:spAutoFit/>
          </a:bodyPr>
          <a:lstStyle/>
          <a:p>
            <a:pPr algn="just">
              <a:lnSpc>
                <a:spcPct val="150000"/>
              </a:lnSpc>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Đoạn</a:t>
            </a:r>
            <a:r>
              <a:rPr lang="en-US" sz="3600" b="1" dirty="0">
                <a:solidFill>
                  <a:srgbClr val="0000CC"/>
                </a:solidFill>
                <a:latin typeface="Times New Roman" pitchFamily="18" charset="0"/>
                <a:cs typeface="Times New Roman" pitchFamily="18" charset="0"/>
              </a:rPr>
              <a:t> 2</a:t>
            </a:r>
          </a:p>
        </p:txBody>
      </p:sp>
    </p:spTree>
    <p:extLst>
      <p:ext uri="{BB962C8B-B14F-4D97-AF65-F5344CB8AC3E}">
        <p14:creationId xmlns:p14="http://schemas.microsoft.com/office/powerpoint/2010/main" val="34859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1"/>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2065035" y="3976807"/>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sp>
        <p:nvSpPr>
          <p:cNvPr id="2" name="Rectangle 1">
            <a:extLst>
              <a:ext uri="{FF2B5EF4-FFF2-40B4-BE49-F238E27FC236}">
                <a16:creationId xmlns:a16="http://schemas.microsoft.com/office/drawing/2014/main" id="{A68CE00D-F378-6B61-A9DC-4D7470D521A1}"/>
              </a:ext>
            </a:extLst>
          </p:cNvPr>
          <p:cNvSpPr/>
          <p:nvPr/>
        </p:nvSpPr>
        <p:spPr>
          <a:xfrm>
            <a:off x="954864" y="14478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Quang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chi </a:t>
            </a:r>
            <a:r>
              <a:rPr lang="en-US" sz="3600" b="1" dirty="0" err="1">
                <a:solidFill>
                  <a:srgbClr val="FF0000"/>
                </a:solidFill>
                <a:latin typeface="Times New Roman" pitchFamily="18" charset="0"/>
                <a:cs typeface="Times New Roman" pitchFamily="18" charset="0"/>
              </a:rPr>
              <a:t>tiết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điều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đó</a:t>
            </a:r>
            <a:r>
              <a:rPr lang="en-US" sz="3600" b="1" dirty="0">
                <a:solidFill>
                  <a:srgbClr val="FF0000"/>
                </a:solidFill>
                <a:latin typeface="Times New Roman" pitchFamily="18" charset="0"/>
                <a:cs typeface="Times New Roman" pitchFamily="18" charset="0"/>
              </a:rPr>
              <a:t>.</a:t>
            </a:r>
          </a:p>
        </p:txBody>
      </p:sp>
      <p:sp>
        <p:nvSpPr>
          <p:cNvPr id="5" name="Rectangle 4">
            <a:extLst>
              <a:ext uri="{FF2B5EF4-FFF2-40B4-BE49-F238E27FC236}">
                <a16:creationId xmlns:a16="http://schemas.microsoft.com/office/drawing/2014/main" id="{F769A6E0-E656-9699-7912-4DE3B94BA0D7}"/>
              </a:ext>
            </a:extLst>
          </p:cNvPr>
          <p:cNvSpPr/>
          <p:nvPr/>
        </p:nvSpPr>
        <p:spPr>
          <a:xfrm>
            <a:off x="861695" y="2807192"/>
            <a:ext cx="10210801" cy="1754326"/>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hận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việc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hậu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nghiêm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trọng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đập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đầu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cụ</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cụ</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bị</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ngã</a:t>
            </a:r>
            <a:r>
              <a:rPr lang="en-US" sz="3600" b="1" dirty="0">
                <a:solidFill>
                  <a:srgbClr val="0000CC"/>
                </a:solidFill>
                <a:latin typeface="Times New Roman" pitchFamily="18" charset="0"/>
                <a:cs typeface="Times New Roman" pitchFamily="18" charset="0"/>
              </a:rPr>
              <a:t>).</a:t>
            </a:r>
          </a:p>
        </p:txBody>
      </p:sp>
      <p:sp>
        <p:nvSpPr>
          <p:cNvPr id="6" name="Rectangle 5">
            <a:extLst>
              <a:ext uri="{FF2B5EF4-FFF2-40B4-BE49-F238E27FC236}">
                <a16:creationId xmlns:a16="http://schemas.microsoft.com/office/drawing/2014/main" id="{98A799B4-F901-A834-CF13-60777DCBA21F}"/>
              </a:ext>
            </a:extLst>
          </p:cNvPr>
          <p:cNvSpPr/>
          <p:nvPr/>
        </p:nvSpPr>
        <p:spPr>
          <a:xfrm>
            <a:off x="823119" y="4712192"/>
            <a:ext cx="10210801" cy="1754326"/>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Chi </a:t>
            </a:r>
            <a:r>
              <a:rPr lang="en-US" sz="3600" b="1" dirty="0" err="1">
                <a:solidFill>
                  <a:srgbClr val="0000CC"/>
                </a:solidFill>
                <a:latin typeface="Times New Roman" pitchFamily="18" charset="0"/>
                <a:cs typeface="Times New Roman" pitchFamily="18" charset="0"/>
              </a:rPr>
              <a:t>tiết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thấy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điều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chạy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theo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chiếc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xích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chở</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cụ</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mếu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Cụ</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Cháu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xin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lỗi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cụ</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326754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1"/>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3779536" y="4298078"/>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sp>
        <p:nvSpPr>
          <p:cNvPr id="18" name="Rectangle 17">
            <a:extLst>
              <a:ext uri="{FF2B5EF4-FFF2-40B4-BE49-F238E27FC236}">
                <a16:creationId xmlns:a16="http://schemas.microsoft.com/office/drawing/2014/main" id="{C68CD1AF-E139-5B15-D724-D73386A749C1}"/>
              </a:ext>
            </a:extLst>
          </p:cNvPr>
          <p:cNvSpPr/>
          <p:nvPr/>
        </p:nvSpPr>
        <p:spPr>
          <a:xfrm>
            <a:off x="1325271" y="1828800"/>
            <a:ext cx="1016584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đồng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hành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động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bóng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đường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phố</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a:t>
            </a:r>
          </a:p>
        </p:txBody>
      </p:sp>
      <p:sp>
        <p:nvSpPr>
          <p:cNvPr id="19" name="Rectangle 18">
            <a:extLst>
              <a:ext uri="{FF2B5EF4-FFF2-40B4-BE49-F238E27FC236}">
                <a16:creationId xmlns:a16="http://schemas.microsoft.com/office/drawing/2014/main" id="{564D7A60-3467-4971-8724-C49E94DB71FB}"/>
              </a:ext>
            </a:extLst>
          </p:cNvPr>
          <p:cNvSpPr/>
          <p:nvPr/>
        </p:nvSpPr>
        <p:spPr>
          <a:xfrm>
            <a:off x="1325269" y="3767078"/>
            <a:ext cx="10165849"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đồng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hành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động</a:t>
            </a:r>
            <a:r>
              <a:rPr lang="en-US" sz="3600" b="1" dirty="0">
                <a:solidFill>
                  <a:srgbClr val="0000CC"/>
                </a:solidFill>
                <a:latin typeface="Times New Roman" pitchFamily="18" charset="0"/>
                <a:cs typeface="Times New Roman" pitchFamily="18" charset="0"/>
              </a:rPr>
              <a:t> vi </a:t>
            </a:r>
            <a:r>
              <a:rPr lang="en-US" sz="3600" b="1" dirty="0" err="1">
                <a:solidFill>
                  <a:srgbClr val="0000CC"/>
                </a:solidFill>
                <a:latin typeface="Times New Roman" pitchFamily="18" charset="0"/>
                <a:cs typeface="Times New Roman" pitchFamily="18" charset="0"/>
              </a:rPr>
              <a:t>phạm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luật</a:t>
            </a:r>
            <a:r>
              <a:rPr lang="en-US" sz="3600" b="1" dirty="0">
                <a:solidFill>
                  <a:srgbClr val="0000CC"/>
                </a:solidFill>
                <a:latin typeface="Times New Roman" pitchFamily="18" charset="0"/>
                <a:cs typeface="Times New Roman" pitchFamily="18" charset="0"/>
              </a:rPr>
              <a:t> an </a:t>
            </a:r>
            <a:r>
              <a:rPr lang="en-US" sz="3600" b="1" dirty="0" err="1">
                <a:solidFill>
                  <a:srgbClr val="0000CC"/>
                </a:solidFill>
                <a:latin typeface="Times New Roman" pitchFamily="18" charset="0"/>
                <a:cs typeface="Times New Roman" pitchFamily="18" charset="0"/>
              </a:rPr>
              <a:t>toàn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nguy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hiểm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xung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quanh</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52927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ổng hợp hơn 60 hình nền slide đẹp nhất - Hình nền máy tính | Powerpoint  background design, Powerpoint background templates, Background for  powerpoint presentation">
            <a:extLst>
              <a:ext uri="{FF2B5EF4-FFF2-40B4-BE49-F238E27FC236}">
                <a16:creationId xmlns:a16="http://schemas.microsoft.com/office/drawing/2014/main" id="{49064009-EC7B-D43A-D9F7-756D7E251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1"/>
            <a:ext cx="14264640" cy="908743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Google Shape;1019;p13">
            <a:extLst>
              <a:ext uri="{FF2B5EF4-FFF2-40B4-BE49-F238E27FC236}">
                <a16:creationId xmlns:a16="http://schemas.microsoft.com/office/drawing/2014/main" id="{AB534772-BD15-B8CA-19B5-DDFE67C34414}"/>
              </a:ext>
            </a:extLst>
          </p:cNvPr>
          <p:cNvPicPr preferRelativeResize="0"/>
          <p:nvPr/>
        </p:nvPicPr>
        <p:blipFill rotWithShape="1">
          <a:blip r:embed="rId3">
            <a:alphaModFix/>
          </a:blip>
          <a:srcRect/>
          <a:stretch/>
        </p:blipFill>
        <p:spPr>
          <a:xfrm rot="223061">
            <a:off x="13779536" y="4298078"/>
            <a:ext cx="1768193" cy="4832716"/>
          </a:xfrm>
          <a:prstGeom prst="rect">
            <a:avLst/>
          </a:prstGeom>
          <a:noFill/>
          <a:ln>
            <a:noFill/>
          </a:ln>
          <a:effectLst>
            <a:outerShdw blurRad="50800" dist="38100" dir="5400000" algn="t" rotWithShape="0">
              <a:srgbClr val="000000">
                <a:alpha val="40000"/>
              </a:srgbClr>
            </a:outerShdw>
          </a:effectLst>
        </p:spPr>
      </p:pic>
      <p:pic>
        <p:nvPicPr>
          <p:cNvPr id="4" name="Picture 3" descr="Logo, company name&#10;&#10;Description automatically generated">
            <a:extLst>
              <a:ext uri="{FF2B5EF4-FFF2-40B4-BE49-F238E27FC236}">
                <a16:creationId xmlns:a16="http://schemas.microsoft.com/office/drawing/2014/main" id="{F1EB077D-6178-8ECD-AB8B-EDF6D1A27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 y="-1"/>
            <a:ext cx="1504776" cy="1498756"/>
          </a:xfrm>
          <a:prstGeom prst="rect">
            <a:avLst/>
          </a:prstGeom>
        </p:spPr>
      </p:pic>
      <p:sp>
        <p:nvSpPr>
          <p:cNvPr id="2" name="Rectangle 1">
            <a:extLst>
              <a:ext uri="{FF2B5EF4-FFF2-40B4-BE49-F238E27FC236}">
                <a16:creationId xmlns:a16="http://schemas.microsoft.com/office/drawing/2014/main" id="{251C9998-901C-C777-88CF-BA1294AF0867}"/>
              </a:ext>
            </a:extLst>
          </p:cNvPr>
          <p:cNvSpPr/>
          <p:nvPr/>
        </p:nvSpPr>
        <p:spPr>
          <a:xfrm>
            <a:off x="1280319" y="1447800"/>
            <a:ext cx="10233818"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Qua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rút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5" name="Rectangle 4">
            <a:extLst>
              <a:ext uri="{FF2B5EF4-FFF2-40B4-BE49-F238E27FC236}">
                <a16:creationId xmlns:a16="http://schemas.microsoft.com/office/drawing/2014/main" id="{F6AB1AAA-F3AB-18A9-3286-64C710533F4C}"/>
              </a:ext>
            </a:extLst>
          </p:cNvPr>
          <p:cNvSpPr/>
          <p:nvPr/>
        </p:nvSpPr>
        <p:spPr>
          <a:xfrm>
            <a:off x="1303336" y="2370118"/>
            <a:ext cx="10210801" cy="1754326"/>
          </a:xfrm>
          <a:prstGeom prst="rect">
            <a:avLst/>
          </a:prstGeom>
        </p:spPr>
        <p:txBody>
          <a:bodyPr wrap="square">
            <a:spAutoFit/>
          </a:bodyPr>
          <a:lstStyle/>
          <a:p>
            <a:r>
              <a:rPr lang="en-US" sz="3600" b="1" dirty="0">
                <a:solidFill>
                  <a:srgbClr val="0000CC"/>
                </a:solidFill>
                <a:latin typeface="Times New Roman" pitchFamily="18" charset="0"/>
                <a:cs typeface="Times New Roman" pitchFamily="18" charset="0"/>
              </a:rPr>
              <a:t> - </a:t>
            </a:r>
            <a:r>
              <a:rPr lang="en-US" sz="3600" b="1" dirty="0" err="1">
                <a:solidFill>
                  <a:srgbClr val="0000CC"/>
                </a:solidFill>
                <a:latin typeface="Times New Roman" pitchFamily="18" charset="0"/>
                <a:cs typeface="Times New Roman" pitchFamily="18" charset="0"/>
              </a:rPr>
              <a:t>Không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bóng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phố</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tai </a:t>
            </a:r>
            <a:r>
              <a:rPr lang="en-US" sz="3600" b="1" dirty="0" err="1">
                <a:solidFill>
                  <a:srgbClr val="0000CC"/>
                </a:solidFill>
                <a:latin typeface="Times New Roman" pitchFamily="18" charset="0"/>
                <a:cs typeface="Times New Roman" pitchFamily="18" charset="0"/>
              </a:rPr>
              <a:t>nạn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chính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a:t>
            </a:r>
          </a:p>
        </p:txBody>
      </p:sp>
      <p:sp>
        <p:nvSpPr>
          <p:cNvPr id="6" name="Rectangle 5">
            <a:extLst>
              <a:ext uri="{FF2B5EF4-FFF2-40B4-BE49-F238E27FC236}">
                <a16:creationId xmlns:a16="http://schemas.microsoft.com/office/drawing/2014/main" id="{D0A31127-6BBF-B55F-D574-43094A5A7C4B}"/>
              </a:ext>
            </a:extLst>
          </p:cNvPr>
          <p:cNvSpPr/>
          <p:nvPr/>
        </p:nvSpPr>
        <p:spPr>
          <a:xfrm>
            <a:off x="1303336" y="4427518"/>
            <a:ext cx="10210801" cy="1200329"/>
          </a:xfrm>
          <a:prstGeom prst="rect">
            <a:avLst/>
          </a:prstGeom>
        </p:spPr>
        <p:txBody>
          <a:bodyPr wrap="square">
            <a:spAutoFit/>
          </a:bodyPr>
          <a:lstStyle/>
          <a:p>
            <a:r>
              <a:rPr lang="en-US" sz="3600" b="1" dirty="0">
                <a:solidFill>
                  <a:srgbClr val="0000CC"/>
                </a:solidFill>
                <a:latin typeface="Times New Roman" pitchFamily="18" charset="0"/>
                <a:cs typeface="Times New Roman" pitchFamily="18" charset="0"/>
              </a:rPr>
              <a:t> - </a:t>
            </a:r>
            <a:r>
              <a:rPr lang="en-US" sz="3600" b="1" dirty="0" err="1">
                <a:solidFill>
                  <a:srgbClr val="0000CC"/>
                </a:solidFill>
                <a:latin typeface="Times New Roman" pitchFamily="18" charset="0"/>
                <a:cs typeface="Times New Roman" pitchFamily="18" charset="0"/>
              </a:rPr>
              <a:t>Cần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thủ</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luật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lệ</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thủ</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quy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định</a:t>
            </a:r>
            <a:r>
              <a:rPr lang="en-US" sz="3600" b="1" dirty="0">
                <a:solidFill>
                  <a:srgbClr val="0000CC"/>
                </a:solidFill>
                <a:latin typeface="Times New Roman" pitchFamily="18" charset="0"/>
                <a:cs typeface="Times New Roman" pitchFamily="18" charset="0"/>
              </a:rPr>
              <a:t> ở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cộng</a:t>
            </a:r>
            <a:r>
              <a:rPr lang="en-US" sz="3600" b="1"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325351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10141</TotalTime>
  <Words>845</Words>
  <Application>Microsoft Office PowerPoint</Application>
  <PresentationFormat>Custom</PresentationFormat>
  <Paragraphs>76</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#9Slide03 AllRoundGothic</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cp:lastModifiedBy>
  <cp:revision>1154</cp:revision>
  <dcterms:created xsi:type="dcterms:W3CDTF">2008-09-09T22:52:10Z</dcterms:created>
  <dcterms:modified xsi:type="dcterms:W3CDTF">2023-02-25T15:50:02Z</dcterms:modified>
</cp:coreProperties>
</file>