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460" r:id="rId6"/>
    <p:sldId id="259" r:id="rId7"/>
    <p:sldId id="459" r:id="rId8"/>
    <p:sldId id="260" r:id="rId9"/>
    <p:sldId id="458" r:id="rId10"/>
    <p:sldId id="261" r:id="rId11"/>
    <p:sldId id="262" r:id="rId12"/>
    <p:sldId id="263" r:id="rId13"/>
    <p:sldId id="264" r:id="rId14"/>
    <p:sldId id="265" r:id="rId15"/>
    <p:sldId id="269" r:id="rId16"/>
    <p:sldId id="443" r:id="rId17"/>
    <p:sldId id="456" r:id="rId18"/>
    <p:sldId id="450" r:id="rId19"/>
    <p:sldId id="451" r:id="rId20"/>
    <p:sldId id="452" r:id="rId21"/>
    <p:sldId id="4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F136-0BF3-D785-4909-9ACA9F4A3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DE506-93E1-FA42-6787-1D8B8A7B9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01FD1-EE09-C3DC-7343-09912509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ED295-2837-EA2A-52B6-96CADF70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51C6B-0FF8-2D31-2BDB-423B8B96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0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AB3E-BF9A-A188-B997-554CDECB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4A952-674E-43C2-8ECB-4216E6003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034DC-8046-E7E6-EE9E-749AF2A0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8A674-2775-E2AB-E4D4-27E4DC3D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549FD-2AFF-C19F-7304-7B9B7765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827B8-04AA-2C5F-11EC-DB16BC9BF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D93FA-0324-7CC7-A4CD-4C5D6A8FB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901-B8BC-0227-06C8-2CE76D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05E39-C1B0-3C3D-B9FF-A074893D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F3A4D-C7B5-3127-48A5-0D393FD2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7BC5-3B0C-49A9-73E5-346E0E4A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E302-BE1F-4E1D-6044-531D9F796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1FF95-3CAA-9012-09B4-9B0B4839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58416-A6A5-A2A2-2EAF-3B8661C8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56A93-2E69-2F7C-BC9C-7E7C8F5A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179E3-4E50-20E9-52FA-1C8FD410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F6C48-AC06-0D52-02DF-B7BC653E7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F007-C379-6ADF-6EF1-90D91F11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BE45F-F12D-AF19-2331-DBB8C2C4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2AB95-106A-A9C1-32ED-D2899FB8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084F-B9DD-1E82-4598-D9A40EE7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A14A2-9130-21E7-F1E2-296E91A1B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4CA48-3818-0547-0794-36C625B5A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27457-4D2A-0DE4-573A-D909A7218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B771A-F9E7-91D3-1D6C-E3186013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6420C-7530-90B6-75CB-1947556E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BF0D-CEBB-EAFA-D561-ED51BA9C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1A595-F31E-DA24-86BB-6EB1CFA04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646CA-A769-E189-04D1-68824BA9E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0C0FB-A6D9-779C-E086-43B2F490B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E7E21-6532-1CDE-C573-C13AEC60C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CEF8B3-1D19-88CB-FADC-68AD62A7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47BBB1-20CF-5F7A-EDF6-A325A690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15D28-A2B3-D9B1-CB77-10C2BE6B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69A7-0463-C142-9F86-DB1E62D3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D7A3A2-8F81-C0FE-6609-D3C005B9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02375-9C4B-CAB0-A9A8-313B553F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421B7-9EAF-3788-65C8-16A4D509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8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80009-7E3E-8B32-CCB2-853791A9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B8893-64B7-CD44-427E-58A21936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BECB3-ECC6-E0B4-FDB1-207998851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3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03DE-58AA-0676-9A18-A5BF5EE1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31D97-97ED-7ACC-2CE7-1B8E5DAEE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4FA8C-F34B-00ED-285C-7440F4D6F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220F4-C998-1A2F-2B53-EAF65CA4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070A2-8FB5-A5A2-B12C-8F1C8177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57DAC-7D55-2163-CDB5-842D6D0F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9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34DA-9D05-D834-962B-0E3DEAB8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A6B5C-EB93-19EA-A49B-845AD17CE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6EB4E-7074-4686-F591-2CA6F94C3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3026A-1D07-E5EF-3195-1F482296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F46CD-77C4-6DAF-A98A-5D635732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C13CD-99E6-18DE-9607-79534F0B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87CD8-3DBE-648B-817A-BD12C68B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C8871-F2F3-1DAB-1015-6E94349A4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B0043-81C8-7FB6-9718-6B838BED3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C6E8-2B5B-46A5-A233-9BEB250B96DD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301CE-C68C-B4BD-2352-ED83E1D25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3EB8D-1A58-E5B6-D294-63FEC90F1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740E-DECA-4E4C-9009-C142567C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quan%20dao.ppt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50" y="4907071"/>
            <a:ext cx="2187972" cy="19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81559" y="576632"/>
            <a:ext cx="5744228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27400" y="1238833"/>
            <a:ext cx="5537200" cy="5697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8092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050127" y="1088821"/>
            <a:ext cx="448415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81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263" y="-77701"/>
            <a:ext cx="1035720" cy="12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OINSE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25" y="3912857"/>
            <a:ext cx="2849814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E830DA-8DA9-492D-9133-4498E89E23CC}"/>
              </a:ext>
            </a:extLst>
          </p:cNvPr>
          <p:cNvSpPr txBox="1"/>
          <p:nvPr/>
        </p:nvSpPr>
        <p:spPr>
          <a:xfrm>
            <a:off x="3327400" y="1808538"/>
            <a:ext cx="527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57663" y="74699"/>
            <a:ext cx="1035720" cy="12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93317" y="-106530"/>
            <a:ext cx="1035720" cy="13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F8B8D33A-BC54-7FBE-F26A-D92418BB2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0" t="21815" r="31005" b="5953"/>
          <a:stretch/>
        </p:blipFill>
        <p:spPr bwMode="auto">
          <a:xfrm>
            <a:off x="1955769" y="2745485"/>
            <a:ext cx="7795244" cy="351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544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FC7D14DA-9AAA-0D3B-731F-1DA2B1649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5" y="423570"/>
            <a:ext cx="10470246" cy="589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5F4FE6E8-D1F8-76B9-3161-5B2813838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3" y="404909"/>
            <a:ext cx="10304474" cy="57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DCD07861-0CCE-89B0-387D-20D9E0239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t="14905"/>
          <a:stretch/>
        </p:blipFill>
        <p:spPr bwMode="auto">
          <a:xfrm>
            <a:off x="3356312" y="1134322"/>
            <a:ext cx="6746032" cy="487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12FEA469-882A-09C5-F4BC-12D097B89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30849"/>
          <a:stretch/>
        </p:blipFill>
        <p:spPr bwMode="auto">
          <a:xfrm>
            <a:off x="774441" y="2133099"/>
            <a:ext cx="9327903" cy="40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C52A822E-E712-4396-104C-31B7CE2C5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2773" r="50906" b="84025"/>
          <a:stretch/>
        </p:blipFill>
        <p:spPr bwMode="auto">
          <a:xfrm>
            <a:off x="1023659" y="662374"/>
            <a:ext cx="4162757" cy="7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5231E39A-B814-6F2A-0717-A3770747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3" y="600852"/>
            <a:ext cx="9824746" cy="58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E96DD86B-7AAC-04A6-9514-AD3B3089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8" y="507546"/>
            <a:ext cx="9918053" cy="59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5231E39A-B814-6F2A-0717-A3770747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3" y="600852"/>
            <a:ext cx="9824746" cy="58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5851876B-BD42-F456-CA60-19E349710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t="18028" r="59737" b="12808"/>
          <a:stretch/>
        </p:blipFill>
        <p:spPr bwMode="auto">
          <a:xfrm>
            <a:off x="1399592" y="1750461"/>
            <a:ext cx="3097763" cy="4030826"/>
          </a:xfrm>
          <a:prstGeom prst="rect">
            <a:avLst/>
          </a:prstGeom>
          <a:solidFill>
            <a:schemeClr val="accent4"/>
          </a:solidFill>
          <a:ln w="57150">
            <a:solidFill>
              <a:srgbClr val="0070C0"/>
            </a:solidFill>
          </a:ln>
        </p:spPr>
      </p:pic>
      <p:pic>
        <p:nvPicPr>
          <p:cNvPr id="3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E984368F-4A80-F04F-608E-50F8AB34E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4" t="18029" r="23362" b="8089"/>
          <a:stretch/>
        </p:blipFill>
        <p:spPr bwMode="auto">
          <a:xfrm>
            <a:off x="4632399" y="1731117"/>
            <a:ext cx="3573624" cy="430579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462183" y="229475"/>
            <a:ext cx="1739677" cy="490248"/>
            <a:chOff x="1330452" y="1442589"/>
            <a:chExt cx="2560320" cy="654494"/>
          </a:xfrm>
        </p:grpSpPr>
        <p:sp>
          <p:nvSpPr>
            <p:cNvPr id="31" name="Rectangle 30"/>
            <p:cNvSpPr/>
            <p:nvPr/>
          </p:nvSpPr>
          <p:spPr>
            <a:xfrm>
              <a:off x="1436008" y="1442589"/>
              <a:ext cx="1967266" cy="654494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846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846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endParaRPr lang="en-US" sz="2846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330452" y="2081081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08265" y="722066"/>
            <a:ext cx="6746123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vi-VN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từ ngữ, hình ảnh nào cho biết bài thơ tả cảnh một vùng quê? </a:t>
            </a:r>
            <a:endParaRPr lang="en-US" sz="269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584" y="1780540"/>
            <a:ext cx="6818805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từ ngữ: bờ tre, bầy sẻ, khúc sông quê, cầu tre lắt lẻo, bờ sông, câu hò, tình quê.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5583" y="2997933"/>
            <a:ext cx="6557547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</a:t>
            </a:r>
            <a:r>
              <a:rPr lang="vi-VN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những hình ảnh yên bình của dòng sông quê hương. </a:t>
            </a:r>
            <a:endParaRPr lang="en-US" sz="269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5583" y="4081323"/>
            <a:ext cx="6818805" cy="175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hình ảnh trong bài thơ đều rất đẹp và yên bình: bờ tre, bầy sẻ, cầu tre lắt lẻo, thuyền nan nghèo lặng lờ trôi, em cùng bè bạn soi bóng mình tuổi hoa,...</a:t>
            </a:r>
            <a:endParaRPr lang="en-US" sz="2696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628478" y="241077"/>
            <a:ext cx="1917805" cy="490248"/>
            <a:chOff x="1156059" y="1442589"/>
            <a:chExt cx="2560320" cy="654494"/>
          </a:xfrm>
        </p:grpSpPr>
        <p:sp>
          <p:nvSpPr>
            <p:cNvPr id="31" name="Rectangle 30"/>
            <p:cNvSpPr/>
            <p:nvPr/>
          </p:nvSpPr>
          <p:spPr>
            <a:xfrm>
              <a:off x="1436009" y="1442589"/>
              <a:ext cx="1967265" cy="654494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846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846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endParaRPr lang="en-US" sz="2846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59986" y="785519"/>
            <a:ext cx="6837227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vi-VN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âm thanh nào đem lại không khí vui tươi, ấm áp cho dòng sông?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9986" y="1799849"/>
            <a:ext cx="7021420" cy="216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696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bờ tre xào xạc trong gió, tiếng bầy sẻ “nhả nhạc” rộn rã cả một khúc sông; tiếng cười của các bạn nhỏ trong trẻo, vang vọng hai bờ sông; tiếng hò mênh mông tha thiết cất lên từ những chiếc thuyền nan trên sông.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90085" y="3972739"/>
            <a:ext cx="6777812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</a:t>
            </a:r>
            <a:r>
              <a:rPr lang="vi-VN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thể hiện tình cảm của bạn nhỏ với dòng sông quê hương như thế nào?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12336" y="6054567"/>
            <a:ext cx="7220664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28666-CABC-46A5-81E2-C0A5B33D4145}"/>
              </a:ext>
            </a:extLst>
          </p:cNvPr>
          <p:cNvSpPr/>
          <p:nvPr/>
        </p:nvSpPr>
        <p:spPr>
          <a:xfrm>
            <a:off x="959986" y="5059627"/>
            <a:ext cx="6837227" cy="83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9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Bạn nhỏ rất yêu mến dòng sông quê hương thơ mộng, yên bình. </a:t>
            </a:r>
          </a:p>
        </p:txBody>
      </p:sp>
    </p:spTree>
    <p:extLst>
      <p:ext uri="{BB962C8B-B14F-4D97-AF65-F5344CB8AC3E}">
        <p14:creationId xmlns:p14="http://schemas.microsoft.com/office/powerpoint/2010/main" val="32752418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376301" y="564896"/>
            <a:ext cx="1917805" cy="490248"/>
            <a:chOff x="1156059" y="1442589"/>
            <a:chExt cx="2560320" cy="654494"/>
          </a:xfrm>
        </p:grpSpPr>
        <p:sp>
          <p:nvSpPr>
            <p:cNvPr id="31" name="Rectangle 30"/>
            <p:cNvSpPr/>
            <p:nvPr/>
          </p:nvSpPr>
          <p:spPr>
            <a:xfrm>
              <a:off x="1436010" y="1442589"/>
              <a:ext cx="1967265" cy="654494"/>
            </a:xfrm>
            <a:prstGeom prst="rect">
              <a:avLst/>
            </a:prstGeom>
            <a:noFill/>
          </p:spPr>
          <p:txBody>
            <a:bodyPr wrap="none" lIns="51801" tIns="25901" rIns="51801" bIns="25901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846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846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endParaRPr lang="en-US" sz="2846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376301" y="1223666"/>
            <a:ext cx="247249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7549" y="1777023"/>
            <a:ext cx="7288359" cy="4256817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991593" y="4250827"/>
              <a:ext cx="7432981" cy="2787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696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vi-VN" sz="28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Dòng sông yên bình, tươi đẹp; tình cảm tha thiết của bạn nhỏ với dòng sông quê hương.</a:t>
              </a:r>
              <a:endParaRPr lang="vi-VN" sz="2696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55549" y="876335"/>
            <a:ext cx="2568489" cy="530273"/>
            <a:chOff x="1508919" y="1888664"/>
            <a:chExt cx="3120775" cy="1186278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59478" y="1446538"/>
            <a:ext cx="10445190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từ ngữ có nghĩa gần giống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69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75D3E6-EF9F-4347-88A3-7364D5710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67" t="15833" r="36407" b="75347"/>
          <a:stretch/>
        </p:blipFill>
        <p:spPr>
          <a:xfrm>
            <a:off x="716392" y="2054412"/>
            <a:ext cx="3025110" cy="21989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D0353B-2461-4053-9E62-4E0D4B1DA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19" t="15833" r="24218" b="75347"/>
          <a:stretch/>
        </p:blipFill>
        <p:spPr>
          <a:xfrm>
            <a:off x="5964101" y="1920220"/>
            <a:ext cx="3333771" cy="207710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CEB7A47-1A4B-4590-B230-8943F971D4F4}"/>
              </a:ext>
            </a:extLst>
          </p:cNvPr>
          <p:cNvGrpSpPr/>
          <p:nvPr/>
        </p:nvGrpSpPr>
        <p:grpSpPr>
          <a:xfrm>
            <a:off x="305925" y="3955187"/>
            <a:ext cx="1754568" cy="1922662"/>
            <a:chOff x="1380034" y="5922216"/>
            <a:chExt cx="2342394" cy="2566803"/>
          </a:xfrm>
        </p:grpSpPr>
        <p:sp>
          <p:nvSpPr>
            <p:cNvPr id="19" name="Rectangle 18">
              <a:hlinkClick r:id="rId3" action="ppaction://hlinkpres?slideindex=1&amp;slidetitle="/>
              <a:extLst>
                <a:ext uri="{FF2B5EF4-FFF2-40B4-BE49-F238E27FC236}">
                  <a16:creationId xmlns:a16="http://schemas.microsoft.com/office/drawing/2014/main" id="{606068E4-0D72-4A42-AA8B-7B958AC313F5}"/>
                </a:ext>
              </a:extLst>
            </p:cNvPr>
            <p:cNvSpPr/>
            <p:nvPr/>
          </p:nvSpPr>
          <p:spPr>
            <a:xfrm>
              <a:off x="1380034" y="7781091"/>
              <a:ext cx="2339488" cy="707928"/>
            </a:xfrm>
            <a:prstGeom prst="rect">
              <a:avLst/>
            </a:prstGeom>
            <a:ln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46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 veo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2353F99-29EA-41AC-8BFC-E3786E29D0E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2549778" y="5922216"/>
              <a:ext cx="1172650" cy="1858875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9C804B-0AE6-430B-A895-E3F32D2A15B8}"/>
              </a:ext>
            </a:extLst>
          </p:cNvPr>
          <p:cNvGrpSpPr/>
          <p:nvPr/>
        </p:nvGrpSpPr>
        <p:grpSpPr>
          <a:xfrm>
            <a:off x="2657830" y="3935173"/>
            <a:ext cx="1968375" cy="1942676"/>
            <a:chOff x="4519888" y="5895497"/>
            <a:chExt cx="2627832" cy="2593522"/>
          </a:xfrm>
        </p:grpSpPr>
        <p:sp>
          <p:nvSpPr>
            <p:cNvPr id="20" name="Rectangle 19">
              <a:hlinkClick r:id="rId3" action="ppaction://hlinkpres?slideindex=1&amp;slidetitle="/>
              <a:extLst>
                <a:ext uri="{FF2B5EF4-FFF2-40B4-BE49-F238E27FC236}">
                  <a16:creationId xmlns:a16="http://schemas.microsoft.com/office/drawing/2014/main" id="{43B38084-AC45-422C-894A-088640404554}"/>
                </a:ext>
              </a:extLst>
            </p:cNvPr>
            <p:cNvSpPr/>
            <p:nvPr/>
          </p:nvSpPr>
          <p:spPr>
            <a:xfrm>
              <a:off x="4519888" y="7781091"/>
              <a:ext cx="2627832" cy="707928"/>
            </a:xfrm>
            <a:prstGeom prst="rect">
              <a:avLst/>
            </a:prstGeom>
            <a:ln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46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 sáng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FA28617-1A08-4F26-9861-18A4E36BEA97}"/>
                </a:ext>
              </a:extLst>
            </p:cNvPr>
            <p:cNvCxnSpPr>
              <a:cxnSpLocks/>
            </p:cNvCxnSpPr>
            <p:nvPr/>
          </p:nvCxnSpPr>
          <p:spPr>
            <a:xfrm>
              <a:off x="4892172" y="5895497"/>
              <a:ext cx="1128414" cy="1858876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D477D5-C829-44C3-BE9B-2F90C9979928}"/>
              </a:ext>
            </a:extLst>
          </p:cNvPr>
          <p:cNvGrpSpPr/>
          <p:nvPr/>
        </p:nvGrpSpPr>
        <p:grpSpPr>
          <a:xfrm>
            <a:off x="7936701" y="3709677"/>
            <a:ext cx="2340179" cy="2182997"/>
            <a:chOff x="11567319" y="5594455"/>
            <a:chExt cx="3124200" cy="2914358"/>
          </a:xfrm>
        </p:grpSpPr>
        <p:sp>
          <p:nvSpPr>
            <p:cNvPr id="23" name="Rectangle 22">
              <a:hlinkClick r:id="rId3" action="ppaction://hlinkpres?slideindex=1&amp;slidetitle="/>
              <a:extLst>
                <a:ext uri="{FF2B5EF4-FFF2-40B4-BE49-F238E27FC236}">
                  <a16:creationId xmlns:a16="http://schemas.microsoft.com/office/drawing/2014/main" id="{3B888BDC-E71E-4975-AD44-C1A8C1BFC904}"/>
                </a:ext>
              </a:extLst>
            </p:cNvPr>
            <p:cNvSpPr/>
            <p:nvPr/>
          </p:nvSpPr>
          <p:spPr>
            <a:xfrm>
              <a:off x="11567319" y="7800885"/>
              <a:ext cx="3124200" cy="707928"/>
            </a:xfrm>
            <a:prstGeom prst="rect">
              <a:avLst/>
            </a:prstGeom>
            <a:ln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46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tuổi thiếu nhi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E4E6AA7-53F3-4C59-B06F-8D913F6F5080}"/>
                </a:ext>
              </a:extLst>
            </p:cNvPr>
            <p:cNvCxnSpPr>
              <a:cxnSpLocks/>
            </p:cNvCxnSpPr>
            <p:nvPr/>
          </p:nvCxnSpPr>
          <p:spPr>
            <a:xfrm>
              <a:off x="11912629" y="5594455"/>
              <a:ext cx="1444072" cy="2206429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389534-29C3-48B7-8129-DE242C38DD84}"/>
              </a:ext>
            </a:extLst>
          </p:cNvPr>
          <p:cNvGrpSpPr/>
          <p:nvPr/>
        </p:nvGrpSpPr>
        <p:grpSpPr>
          <a:xfrm>
            <a:off x="5767755" y="3753111"/>
            <a:ext cx="1680426" cy="2124738"/>
            <a:chOff x="8671719" y="5652440"/>
            <a:chExt cx="2243412" cy="2836581"/>
          </a:xfrm>
        </p:grpSpPr>
        <p:sp>
          <p:nvSpPr>
            <p:cNvPr id="21" name="Rectangle 20">
              <a:hlinkClick r:id="rId3" action="ppaction://hlinkpres?slideindex=1&amp;slidetitle="/>
              <a:extLst>
                <a:ext uri="{FF2B5EF4-FFF2-40B4-BE49-F238E27FC236}">
                  <a16:creationId xmlns:a16="http://schemas.microsoft.com/office/drawing/2014/main" id="{1915BC5C-BDE5-4991-B8F5-A730020F48D5}"/>
                </a:ext>
              </a:extLst>
            </p:cNvPr>
            <p:cNvSpPr/>
            <p:nvPr/>
          </p:nvSpPr>
          <p:spPr>
            <a:xfrm>
              <a:off x="8671719" y="7781093"/>
              <a:ext cx="2133599" cy="707928"/>
            </a:xfrm>
            <a:prstGeom prst="rect">
              <a:avLst/>
            </a:prstGeom>
            <a:ln>
              <a:solidFill>
                <a:srgbClr val="FF006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46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tuổi thơ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53EB6C-7620-47E0-BD66-FD7C5CA110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99102" y="5652440"/>
              <a:ext cx="1216029" cy="2148444"/>
            </a:xfrm>
            <a:prstGeom prst="straightConnector1">
              <a:avLst/>
            </a:prstGeom>
            <a:ln w="57150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4">
            <a:extLst>
              <a:ext uri="{FF2B5EF4-FFF2-40B4-BE49-F238E27FC236}">
                <a16:creationId xmlns:a16="http://schemas.microsoft.com/office/drawing/2014/main" id="{B5A5E1CF-87E8-4B4F-8434-3BFB398F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914" y="272916"/>
            <a:ext cx="4509125" cy="43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97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09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097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sz="209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1: SÔNG QUÊ</a:t>
            </a: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180A8B3B-62B0-09C3-A645-5911B087F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4813" r="6888"/>
          <a:stretch/>
        </p:blipFill>
        <p:spPr bwMode="auto">
          <a:xfrm>
            <a:off x="914398" y="513182"/>
            <a:ext cx="9713169" cy="601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80198" y="570003"/>
            <a:ext cx="2568489" cy="530273"/>
            <a:chOff x="1508919" y="1888664"/>
            <a:chExt cx="3120775" cy="1186278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95761" y="1868078"/>
            <a:ext cx="7283838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6470" indent="-556470" algn="just">
              <a:buAutoNum type="alphaLcParenR"/>
            </a:pPr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Cảm xúc của em về cảnh đẹp của dòng sông.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AADF3-9682-49AB-B054-D9888B5F50BC}"/>
              </a:ext>
            </a:extLst>
          </p:cNvPr>
          <p:cNvSpPr/>
          <p:nvPr/>
        </p:nvSpPr>
        <p:spPr>
          <a:xfrm>
            <a:off x="498459" y="4007183"/>
            <a:ext cx="6283827" cy="13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Tiếng hò trên sống mới tha thiết làm sao</a:t>
            </a:r>
            <a:r>
              <a:rPr lang="vi-VN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696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hò ngọt ngào, thân thương </a:t>
            </a:r>
            <a:r>
              <a:rPr lang="vi-VN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vi-VN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96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giọng hò sao mà da diết thế!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9A99F4-785F-4272-9F3D-6DC80EA77B0C}"/>
              </a:ext>
            </a:extLst>
          </p:cNvPr>
          <p:cNvSpPr/>
          <p:nvPr/>
        </p:nvSpPr>
        <p:spPr>
          <a:xfrm>
            <a:off x="521922" y="2335289"/>
            <a:ext cx="7054535" cy="13369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sông quê em đẹp quá</a:t>
            </a:r>
            <a:r>
              <a:rPr lang="vi-VN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696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sông quê em thật thanh bình</a:t>
            </a:r>
            <a:r>
              <a:rPr lang="vi-VN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696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Ôi </a:t>
            </a:r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sông quê hương yên bình quá 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608D7E-997B-4320-8A76-13B2B1CDE2AB}"/>
              </a:ext>
            </a:extLst>
          </p:cNvPr>
          <p:cNvSpPr/>
          <p:nvPr/>
        </p:nvSpPr>
        <p:spPr>
          <a:xfrm>
            <a:off x="793084" y="1074598"/>
            <a:ext cx="6889193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49"/>
              </a:spcBef>
            </a:pP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 vai bạn nhỏ trong bài thơ, đặt câu cảm để bày tỏ.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2EE3D3-D658-4E57-9F5F-4189D7E7F14D}"/>
              </a:ext>
            </a:extLst>
          </p:cNvPr>
          <p:cNvSpPr/>
          <p:nvPr/>
        </p:nvSpPr>
        <p:spPr>
          <a:xfrm>
            <a:off x="260321" y="5190845"/>
            <a:ext cx="7191771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696" b="1" dirty="0">
                <a:latin typeface="Times New Roman" pitchFamily="18" charset="0"/>
                <a:cs typeface="Times New Roman" pitchFamily="18" charset="0"/>
              </a:rPr>
              <a:t> c) Tình cảm của em với dòng sông quê hương.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97EC1B-7B77-4B5B-844B-C7B00197CD13}"/>
              </a:ext>
            </a:extLst>
          </p:cNvPr>
          <p:cNvSpPr/>
          <p:nvPr/>
        </p:nvSpPr>
        <p:spPr>
          <a:xfrm>
            <a:off x="498460" y="3576614"/>
            <a:ext cx="7077998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6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6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ảm </a:t>
            </a:r>
            <a:r>
              <a:rPr lang="en-US" sz="2696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6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696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6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6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 sz="2696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26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dòng s</a:t>
            </a:r>
            <a:r>
              <a:rPr lang="en-US" sz="2696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96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E42770-80B1-4EF4-B42D-4E1FD008F399}"/>
              </a:ext>
            </a:extLst>
          </p:cNvPr>
          <p:cNvSpPr/>
          <p:nvPr/>
        </p:nvSpPr>
        <p:spPr>
          <a:xfrm>
            <a:off x="498459" y="5698035"/>
            <a:ext cx="5262655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Yêu lắm, sông ơi! </a:t>
            </a:r>
            <a:endParaRPr lang="en-US" sz="2696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Ơi </a:t>
            </a:r>
            <a:r>
              <a:rPr lang="vi-VN" sz="2696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sông thương yêu của </a:t>
            </a:r>
            <a:r>
              <a:rPr lang="vi-VN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96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2696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/>
      <p:bldP spid="23" grpId="0" animBg="1"/>
      <p:bldP spid="6" grpId="0"/>
      <p:bldP spid="7" grpId="0"/>
      <p:bldP spid="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>
            <a:extLst>
              <a:ext uri="{FF2B5EF4-FFF2-40B4-BE49-F238E27FC236}">
                <a16:creationId xmlns:a16="http://schemas.microsoft.com/office/drawing/2014/main" id="{AD0E87E2-84BF-42C9-981E-FEB28538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274" y="760630"/>
            <a:ext cx="4509125" cy="43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9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TỰ ĐỌC SÁCH BÁO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DBC76E-A88C-427D-AF93-73B434AC24CC}"/>
              </a:ext>
            </a:extLst>
          </p:cNvPr>
          <p:cNvSpPr/>
          <p:nvPr/>
        </p:nvSpPr>
        <p:spPr>
          <a:xfrm>
            <a:off x="1946961" y="1209484"/>
            <a:ext cx="3275256" cy="5071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449"/>
              </a:spcBef>
            </a:pPr>
            <a:r>
              <a:rPr lang="vi-VN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(HS thực hiện ở nhà)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E1A69-9003-4E06-B792-E43680B0E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42" t="40444" r="18106" b="41667"/>
          <a:stretch/>
        </p:blipFill>
        <p:spPr>
          <a:xfrm>
            <a:off x="720478" y="1716674"/>
            <a:ext cx="7287053" cy="47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641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F30B04E1-C9D0-B746-08E5-07639FBA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581786"/>
            <a:ext cx="10354927" cy="58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B8F22225-3AEE-41DB-B980-8088CFA7B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1" y="330264"/>
            <a:ext cx="9143611" cy="60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EE5410-93FA-9FFA-DDB4-6B096BAAA1E7}"/>
              </a:ext>
            </a:extLst>
          </p:cNvPr>
          <p:cNvSpPr txBox="1"/>
          <p:nvPr/>
        </p:nvSpPr>
        <p:spPr>
          <a:xfrm>
            <a:off x="1152072" y="1948497"/>
            <a:ext cx="281343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B8F22225-3AEE-41DB-B980-8088CFA7B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1" y="330264"/>
            <a:ext cx="9143611" cy="60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6BF0D757-E62C-ADEC-5C2C-5E3BEF340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6" y="918304"/>
            <a:ext cx="10105548" cy="56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76F1B5-6CC9-14E7-C4CA-64B61D24CB39}"/>
              </a:ext>
            </a:extLst>
          </p:cNvPr>
          <p:cNvSpPr txBox="1"/>
          <p:nvPr/>
        </p:nvSpPr>
        <p:spPr>
          <a:xfrm>
            <a:off x="1581280" y="2443019"/>
            <a:ext cx="281343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6BF0D757-E62C-ADEC-5C2C-5E3BEF340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6" y="918304"/>
            <a:ext cx="10105548" cy="568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75833B1A-C4B2-A09A-7AFD-F33BDA12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0" y="470223"/>
            <a:ext cx="10263284" cy="57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23404AD8-3706-FE54-B032-DF947FA3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0" y="470222"/>
            <a:ext cx="10263284" cy="57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F5A90-9635-294D-D8EB-DD24C8472267}"/>
              </a:ext>
            </a:extLst>
          </p:cNvPr>
          <p:cNvSpPr txBox="1"/>
          <p:nvPr/>
        </p:nvSpPr>
        <p:spPr>
          <a:xfrm>
            <a:off x="3058252" y="2754077"/>
            <a:ext cx="1022135" cy="50040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A72D6-4819-4AD4-9BBA-3529B91A5F22}"/>
              </a:ext>
            </a:extLst>
          </p:cNvPr>
          <p:cNvSpPr txBox="1"/>
          <p:nvPr/>
        </p:nvSpPr>
        <p:spPr>
          <a:xfrm>
            <a:off x="5776846" y="2754077"/>
            <a:ext cx="1022135" cy="50040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08FC7-2C24-9DB3-1105-23450390BE70}"/>
              </a:ext>
            </a:extLst>
          </p:cNvPr>
          <p:cNvSpPr txBox="1"/>
          <p:nvPr/>
        </p:nvSpPr>
        <p:spPr>
          <a:xfrm>
            <a:off x="8726549" y="2754077"/>
            <a:ext cx="1022135" cy="50040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75833B1A-C4B2-A09A-7AFD-F33BDA12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0" y="470223"/>
            <a:ext cx="10263284" cy="57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áo án điện tử tiếng việt 3 cánh diều bài 12: Bài đọc 1 - Sông quê. Bài viết 1- Ôn chữ P, Q. Trao đổi - Kì nghỉ thú vị">
            <a:extLst>
              <a:ext uri="{FF2B5EF4-FFF2-40B4-BE49-F238E27FC236}">
                <a16:creationId xmlns:a16="http://schemas.microsoft.com/office/drawing/2014/main" id="{23404AD8-3706-FE54-B032-DF947FA3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0" y="470222"/>
            <a:ext cx="10263284" cy="57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F5A90-9635-294D-D8EB-DD24C8472267}"/>
              </a:ext>
            </a:extLst>
          </p:cNvPr>
          <p:cNvSpPr txBox="1"/>
          <p:nvPr/>
        </p:nvSpPr>
        <p:spPr>
          <a:xfrm>
            <a:off x="3058252" y="2754077"/>
            <a:ext cx="1022135" cy="50040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08FC7-2C24-9DB3-1105-23450390BE70}"/>
              </a:ext>
            </a:extLst>
          </p:cNvPr>
          <p:cNvSpPr txBox="1"/>
          <p:nvPr/>
        </p:nvSpPr>
        <p:spPr>
          <a:xfrm>
            <a:off x="8726549" y="2754077"/>
            <a:ext cx="1022135" cy="50040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454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3A1_THGB</cp:lastModifiedBy>
  <cp:revision>3</cp:revision>
  <dcterms:created xsi:type="dcterms:W3CDTF">2023-02-05T16:11:20Z</dcterms:created>
  <dcterms:modified xsi:type="dcterms:W3CDTF">2023-02-06T05:11:21Z</dcterms:modified>
</cp:coreProperties>
</file>