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FE8"/>
    <a:srgbClr val="0000FF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67" y="2838050"/>
            <a:ext cx="10657521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82: NHÂN VỚI SỐ CÓ MỘT CHỮ SỐ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-T2)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07" y="4343400"/>
            <a:ext cx="33695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4" name="Rectangle 95">
            <a:extLst>
              <a:ext uri="{FF2B5EF4-FFF2-40B4-BE49-F238E27FC236}">
                <a16:creationId xmlns:a16="http://schemas.microsoft.com/office/drawing/2014/main" id="{C77368F3-08A6-D76B-B3F7-CE72DD3C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119" y="1447800"/>
            <a:ext cx="6657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391165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E6BE58CF-8567-4CD4-B326-F95C342E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854" y="898134"/>
            <a:ext cx="9677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VỚI SỐ CÓ MỘT CHỮ SỐ (CÓ NHỚ) -(T2)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14DDD-4825-17F7-A992-5E7C352905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3" t="31250" r="40044" b="56250"/>
          <a:stretch/>
        </p:blipFill>
        <p:spPr>
          <a:xfrm>
            <a:off x="975520" y="2864666"/>
            <a:ext cx="11746334" cy="52887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56520E-F6EC-5969-4586-3F3108D73DD7}"/>
              </a:ext>
            </a:extLst>
          </p:cNvPr>
          <p:cNvGrpSpPr/>
          <p:nvPr/>
        </p:nvGrpSpPr>
        <p:grpSpPr>
          <a:xfrm>
            <a:off x="975519" y="1832176"/>
            <a:ext cx="5689465" cy="677108"/>
            <a:chOff x="1470819" y="1947446"/>
            <a:chExt cx="5689465" cy="6771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3C4EAF-4348-9ED6-519F-CBA65A586733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08F554A-BED3-662D-DB9F-A62B6A341D61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A8E74F-0B82-6F9E-4B48-7F64EE84F79F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15D98-34D1-1F0E-F5AA-B21913C1ADD3}"/>
                </a:ext>
              </a:extLst>
            </p:cNvPr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5422FA59-BAF2-7AA9-7D47-4C0DF2623A57}"/>
              </a:ext>
            </a:extLst>
          </p:cNvPr>
          <p:cNvSpPr/>
          <p:nvPr/>
        </p:nvSpPr>
        <p:spPr>
          <a:xfrm>
            <a:off x="3654054" y="4038600"/>
            <a:ext cx="4953000" cy="21797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12 000 x 4 = ?</a:t>
            </a:r>
            <a:endParaRPr lang="vi-VN" sz="3200" b="1" dirty="0">
              <a:solidFill>
                <a:schemeClr val="tx1"/>
              </a:solidFill>
            </a:endParaRPr>
          </a:p>
          <a:p>
            <a:r>
              <a:rPr lang="en-US" sz="3200" b="1" dirty="0" err="1">
                <a:solidFill>
                  <a:schemeClr val="tx1"/>
                </a:solidFill>
              </a:rPr>
              <a:t>Nhẩm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endParaRPr lang="vi-VN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12 </a:t>
            </a:r>
            <a:r>
              <a:rPr lang="en-US" sz="3200" b="1" dirty="0" err="1">
                <a:solidFill>
                  <a:schemeClr val="tx1"/>
                </a:solidFill>
              </a:rPr>
              <a:t>nghìn</a:t>
            </a:r>
            <a:r>
              <a:rPr lang="en-US" sz="3200" b="1" dirty="0">
                <a:solidFill>
                  <a:schemeClr val="tx1"/>
                </a:solidFill>
              </a:rPr>
              <a:t> x 4 = 48 </a:t>
            </a:r>
            <a:r>
              <a:rPr lang="en-US" sz="3200" b="1" dirty="0" err="1">
                <a:solidFill>
                  <a:schemeClr val="tx1"/>
                </a:solidFill>
              </a:rPr>
              <a:t>nghìn</a:t>
            </a:r>
            <a:endParaRPr lang="vi-VN" sz="3200" b="1" dirty="0">
              <a:solidFill>
                <a:schemeClr val="tx1"/>
              </a:solidFill>
            </a:endParaRPr>
          </a:p>
          <a:p>
            <a:r>
              <a:rPr lang="en-US" sz="3200" b="1" dirty="0" err="1">
                <a:solidFill>
                  <a:schemeClr val="tx1"/>
                </a:solidFill>
              </a:rPr>
              <a:t>Vậy</a:t>
            </a:r>
            <a:r>
              <a:rPr lang="en-US" sz="3200" b="1" dirty="0">
                <a:solidFill>
                  <a:schemeClr val="tx1"/>
                </a:solidFill>
              </a:rPr>
              <a:t> 12 000 x 4 = 48 000</a:t>
            </a: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5B5921AC-63BC-C03A-B5EF-4A52CB61A322}"/>
              </a:ext>
            </a:extLst>
          </p:cNvPr>
          <p:cNvSpPr/>
          <p:nvPr/>
        </p:nvSpPr>
        <p:spPr>
          <a:xfrm>
            <a:off x="9902454" y="3048000"/>
            <a:ext cx="2590800" cy="1981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6 000 x 5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9 000 x 8</a:t>
            </a:r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FF802B84-1FD7-798B-210B-9DAEC2C7570A}"/>
              </a:ext>
            </a:extLst>
          </p:cNvPr>
          <p:cNvSpPr/>
          <p:nvPr/>
        </p:nvSpPr>
        <p:spPr>
          <a:xfrm>
            <a:off x="9826254" y="5486400"/>
            <a:ext cx="2667000" cy="19811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21 000 x 3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16 000 x 4</a:t>
            </a:r>
          </a:p>
        </p:txBody>
      </p:sp>
    </p:spTree>
    <p:extLst>
      <p:ext uri="{BB962C8B-B14F-4D97-AF65-F5344CB8AC3E}">
        <p14:creationId xmlns:p14="http://schemas.microsoft.com/office/powerpoint/2010/main" val="417186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B8490-5F33-6A13-1752-A7299AA1B98D}"/>
              </a:ext>
            </a:extLst>
          </p:cNvPr>
          <p:cNvSpPr txBox="1"/>
          <p:nvPr/>
        </p:nvSpPr>
        <p:spPr>
          <a:xfrm>
            <a:off x="2408648" y="173387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6 000 x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15FDC-5ED5-3663-845C-4EEC2A343C6D}"/>
              </a:ext>
            </a:extLst>
          </p:cNvPr>
          <p:cNvSpPr txBox="1"/>
          <p:nvPr/>
        </p:nvSpPr>
        <p:spPr>
          <a:xfrm>
            <a:off x="2382681" y="226173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9 000 x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83BD8-BF93-216C-26CE-B39D3F806ABC}"/>
              </a:ext>
            </a:extLst>
          </p:cNvPr>
          <p:cNvSpPr txBox="1"/>
          <p:nvPr/>
        </p:nvSpPr>
        <p:spPr>
          <a:xfrm>
            <a:off x="9482397" y="1856938"/>
            <a:ext cx="34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16 000 x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873D7-5C02-F5EE-9387-8B2AD67F1D92}"/>
              </a:ext>
            </a:extLst>
          </p:cNvPr>
          <p:cNvSpPr txBox="1"/>
          <p:nvPr/>
        </p:nvSpPr>
        <p:spPr>
          <a:xfrm>
            <a:off x="9482397" y="148350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21 000 x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5F86B-9409-897D-8C3E-0D9458AF4EA2}"/>
              </a:ext>
            </a:extLst>
          </p:cNvPr>
          <p:cNvSpPr txBox="1"/>
          <p:nvPr/>
        </p:nvSpPr>
        <p:spPr>
          <a:xfrm>
            <a:off x="2378220" y="301547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6 000 x 5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6C9D4-CAE8-8479-9996-5730B90048B6}"/>
              </a:ext>
            </a:extLst>
          </p:cNvPr>
          <p:cNvSpPr txBox="1"/>
          <p:nvPr/>
        </p:nvSpPr>
        <p:spPr>
          <a:xfrm>
            <a:off x="2378220" y="51489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9 000 x 8=?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C0CDC-8A11-E837-EE48-20C9F17B0C06}"/>
              </a:ext>
            </a:extLst>
          </p:cNvPr>
          <p:cNvSpPr txBox="1"/>
          <p:nvPr/>
        </p:nvSpPr>
        <p:spPr>
          <a:xfrm>
            <a:off x="9487062" y="281775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21 000 x 3=?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E1993-86CF-BD39-E069-70BE3A84205C}"/>
              </a:ext>
            </a:extLst>
          </p:cNvPr>
          <p:cNvSpPr txBox="1"/>
          <p:nvPr/>
        </p:nvSpPr>
        <p:spPr>
          <a:xfrm>
            <a:off x="9423303" y="5058420"/>
            <a:ext cx="34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16 000 x 4 =?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4AFC8-B428-7BF8-C30F-2E97D6E8BBD3}"/>
              </a:ext>
            </a:extLst>
          </p:cNvPr>
          <p:cNvSpPr txBox="1"/>
          <p:nvPr/>
        </p:nvSpPr>
        <p:spPr>
          <a:xfrm>
            <a:off x="2378220" y="3765701"/>
            <a:ext cx="223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</a:t>
            </a:r>
            <a:r>
              <a:rPr lang="en-US" sz="3200" dirty="0" err="1"/>
              <a:t>nghìn</a:t>
            </a:r>
            <a:r>
              <a:rPr lang="en-US" sz="3200" dirty="0"/>
              <a:t> x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D2518-FA8D-E4B3-C33C-1CB238F513C7}"/>
              </a:ext>
            </a:extLst>
          </p:cNvPr>
          <p:cNvSpPr txBox="1"/>
          <p:nvPr/>
        </p:nvSpPr>
        <p:spPr>
          <a:xfrm>
            <a:off x="2378220" y="4304312"/>
            <a:ext cx="182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6 000 x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3754B-65D5-22FA-B186-DFD42E20850D}"/>
              </a:ext>
            </a:extLst>
          </p:cNvPr>
          <p:cNvSpPr txBox="1"/>
          <p:nvPr/>
        </p:nvSpPr>
        <p:spPr>
          <a:xfrm>
            <a:off x="4214327" y="375374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sz="3200" dirty="0"/>
              <a:t>30 </a:t>
            </a:r>
            <a:r>
              <a:rPr lang="en-US" sz="3200" dirty="0" err="1"/>
              <a:t>nghìn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731E3-7EDA-88E8-26C0-AF4B8F8BB521}"/>
              </a:ext>
            </a:extLst>
          </p:cNvPr>
          <p:cNvSpPr txBox="1"/>
          <p:nvPr/>
        </p:nvSpPr>
        <p:spPr>
          <a:xfrm>
            <a:off x="9509919" y="3594294"/>
            <a:ext cx="478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21 </a:t>
            </a:r>
            <a:r>
              <a:rPr lang="en-US" sz="3600" dirty="0" err="1"/>
              <a:t>nghìn</a:t>
            </a:r>
            <a:r>
              <a:rPr lang="en-US" sz="3600" dirty="0"/>
              <a:t> x 3 = 63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E39A6-D4A9-D268-CBC3-FF6710DB8A7B}"/>
              </a:ext>
            </a:extLst>
          </p:cNvPr>
          <p:cNvSpPr txBox="1"/>
          <p:nvPr/>
        </p:nvSpPr>
        <p:spPr>
          <a:xfrm>
            <a:off x="9482397" y="4139958"/>
            <a:ext cx="478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21 000 x 3     = 63 000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D44D33-7FDA-DDF1-13EC-045D41EEF2AA}"/>
              </a:ext>
            </a:extLst>
          </p:cNvPr>
          <p:cNvSpPr txBox="1"/>
          <p:nvPr/>
        </p:nvSpPr>
        <p:spPr>
          <a:xfrm>
            <a:off x="4214327" y="427615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30 000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B04020-4339-780D-545D-49C6FAF9A4B9}"/>
              </a:ext>
            </a:extLst>
          </p:cNvPr>
          <p:cNvSpPr txBox="1"/>
          <p:nvPr/>
        </p:nvSpPr>
        <p:spPr>
          <a:xfrm>
            <a:off x="2328903" y="5915694"/>
            <a:ext cx="456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 </a:t>
            </a:r>
            <a:r>
              <a:rPr lang="en-US" sz="3600" dirty="0" err="1"/>
              <a:t>nghìn</a:t>
            </a:r>
            <a:r>
              <a:rPr lang="en-US" sz="3600" dirty="0"/>
              <a:t> x 8 = 72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9831B6-C54A-4251-6493-AFE11A2EAFE0}"/>
              </a:ext>
            </a:extLst>
          </p:cNvPr>
          <p:cNvSpPr txBox="1"/>
          <p:nvPr/>
        </p:nvSpPr>
        <p:spPr>
          <a:xfrm>
            <a:off x="2339658" y="655347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9 000 x 8     = 72 000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C56DD-8932-67BA-1DAE-FF0CDF21461C}"/>
              </a:ext>
            </a:extLst>
          </p:cNvPr>
          <p:cNvSpPr txBox="1"/>
          <p:nvPr/>
        </p:nvSpPr>
        <p:spPr>
          <a:xfrm>
            <a:off x="9423303" y="5818126"/>
            <a:ext cx="503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16 </a:t>
            </a:r>
            <a:r>
              <a:rPr lang="en-US" sz="3600" dirty="0" err="1"/>
              <a:t>nghìn</a:t>
            </a:r>
            <a:r>
              <a:rPr lang="en-US" sz="3600" dirty="0"/>
              <a:t> x 4 = 64 </a:t>
            </a:r>
            <a:r>
              <a:rPr lang="en-US" sz="3600" dirty="0" err="1"/>
              <a:t>nghìn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1201A-3080-2E5C-0A3D-75C91BAF8FCA}"/>
              </a:ext>
            </a:extLst>
          </p:cNvPr>
          <p:cNvSpPr txBox="1"/>
          <p:nvPr/>
        </p:nvSpPr>
        <p:spPr>
          <a:xfrm>
            <a:off x="9450825" y="6338032"/>
            <a:ext cx="47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16 000 x 4    = 64 000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A7B166-06E4-1279-2B9B-C224266F7801}"/>
              </a:ext>
            </a:extLst>
          </p:cNvPr>
          <p:cNvGrpSpPr/>
          <p:nvPr/>
        </p:nvGrpSpPr>
        <p:grpSpPr>
          <a:xfrm>
            <a:off x="1878384" y="990600"/>
            <a:ext cx="5689465" cy="677108"/>
            <a:chOff x="1470819" y="1947446"/>
            <a:chExt cx="5689465" cy="6771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2E49FE-2023-95B9-8D65-9BED1784BF99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4380DCF-104C-272A-057B-38A1EE0F530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F8B94D2-828D-D88A-EC18-A46D2E155493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21A690-AB50-D53F-A583-22E8A78F16E0}"/>
                </a:ext>
              </a:extLst>
            </p:cNvPr>
            <p:cNvSpPr txBox="1"/>
            <p:nvPr/>
          </p:nvSpPr>
          <p:spPr>
            <a:xfrm>
              <a:off x="2118519" y="1947446"/>
              <a:ext cx="504176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2DD56-5815-7627-3EEB-F3E6DDD95B36}"/>
              </a:ext>
            </a:extLst>
          </p:cNvPr>
          <p:cNvCxnSpPr/>
          <p:nvPr/>
        </p:nvCxnSpPr>
        <p:spPr>
          <a:xfrm>
            <a:off x="7833519" y="3015473"/>
            <a:ext cx="76200" cy="41954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2C8C798-F167-A91D-B5B5-476F432A8CC2}"/>
              </a:ext>
            </a:extLst>
          </p:cNvPr>
          <p:cNvGrpSpPr/>
          <p:nvPr/>
        </p:nvGrpSpPr>
        <p:grpSpPr>
          <a:xfrm>
            <a:off x="1066572" y="1832176"/>
            <a:ext cx="1712415" cy="677108"/>
            <a:chOff x="1470819" y="1947446"/>
            <a:chExt cx="1712415" cy="6771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A8AB86-DB8A-43BE-F685-E330EB3342D3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0BE3113-A616-1024-680E-75622737015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286851-5B54-2E9D-0DD1-ED8FA8A29551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D9763E-4404-2976-1B8F-C53EAA0FCFB7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07FDFE-E792-1384-537B-799F483F7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89578"/>
              </p:ext>
            </p:extLst>
          </p:nvPr>
        </p:nvGraphicFramePr>
        <p:xfrm>
          <a:off x="899319" y="2798196"/>
          <a:ext cx="12543642" cy="2515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842">
                  <a:extLst>
                    <a:ext uri="{9D8B030D-6E8A-4147-A177-3AD203B41FA5}">
                      <a16:colId xmlns:a16="http://schemas.microsoft.com/office/drawing/2014/main" val="28144808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30270215"/>
                    </a:ext>
                  </a:extLst>
                </a:gridCol>
                <a:gridCol w="1742250">
                  <a:extLst>
                    <a:ext uri="{9D8B030D-6E8A-4147-A177-3AD203B41FA5}">
                      <a16:colId xmlns:a16="http://schemas.microsoft.com/office/drawing/2014/main" val="2695989215"/>
                    </a:ext>
                  </a:extLst>
                </a:gridCol>
                <a:gridCol w="1644530">
                  <a:extLst>
                    <a:ext uri="{9D8B030D-6E8A-4147-A177-3AD203B41FA5}">
                      <a16:colId xmlns:a16="http://schemas.microsoft.com/office/drawing/2014/main" val="501393202"/>
                    </a:ext>
                  </a:extLst>
                </a:gridCol>
                <a:gridCol w="2023420">
                  <a:extLst>
                    <a:ext uri="{9D8B030D-6E8A-4147-A177-3AD203B41FA5}">
                      <a16:colId xmlns:a16="http://schemas.microsoft.com/office/drawing/2014/main" val="236476076"/>
                    </a:ext>
                  </a:extLst>
                </a:gridCol>
              </a:tblGrid>
              <a:tr h="91398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1 321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     324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 2 281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16 023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32674"/>
                  </a:ext>
                </a:extLst>
              </a:tr>
              <a:tr h="800716">
                <a:tc>
                  <a:txBody>
                    <a:bodyPr/>
                    <a:lstStyle/>
                    <a:p>
                      <a:r>
                        <a:rPr lang="en-US" sz="3600" b="1" dirty="0"/>
                        <a:t>    </a:t>
                      </a:r>
                      <a:r>
                        <a:rPr lang="en-US" sz="3600" b="1" dirty="0" err="1"/>
                        <a:t>Gấp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số</a:t>
                      </a:r>
                      <a:r>
                        <a:rPr lang="en-US" sz="3600" b="1" baseline="0" dirty="0"/>
                        <a:t> đ</a:t>
                      </a:r>
                      <a:r>
                        <a:rPr lang="vi-VN" sz="3600" b="1" baseline="0" dirty="0"/>
                        <a:t>ó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lên</a:t>
                      </a:r>
                      <a:r>
                        <a:rPr lang="en-US" sz="3600" b="1" baseline="0" dirty="0"/>
                        <a:t> 2 </a:t>
                      </a:r>
                      <a:r>
                        <a:rPr lang="en-US" sz="3600" b="1" baseline="0" dirty="0" err="1"/>
                        <a:t>lần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</a:t>
                      </a:r>
                      <a:r>
                        <a:rPr lang="en-US" sz="3600" b="1" baseline="0" dirty="0"/>
                        <a:t> 642</a:t>
                      </a:r>
                      <a:endParaRPr lang="en-US" sz="36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     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 4 562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32 046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20343"/>
                  </a:ext>
                </a:extLst>
              </a:tr>
              <a:tr h="800716">
                <a:tc>
                  <a:txBody>
                    <a:bodyPr/>
                    <a:lstStyle/>
                    <a:p>
                      <a:r>
                        <a:rPr lang="en-US" sz="3600" b="1" dirty="0"/>
                        <a:t>    </a:t>
                      </a:r>
                      <a:r>
                        <a:rPr lang="en-US" sz="3600" b="1" dirty="0" err="1"/>
                        <a:t>Gấp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số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đó</a:t>
                      </a:r>
                      <a:r>
                        <a:rPr lang="en-US" sz="3600" b="1" baseline="0" dirty="0"/>
                        <a:t> </a:t>
                      </a:r>
                      <a:r>
                        <a:rPr lang="en-US" sz="3600" b="1" baseline="0" dirty="0" err="1"/>
                        <a:t>lên</a:t>
                      </a:r>
                      <a:r>
                        <a:rPr lang="en-US" sz="3600" b="1" baseline="0" dirty="0"/>
                        <a:t> 3 </a:t>
                      </a:r>
                      <a:r>
                        <a:rPr lang="en-US" sz="3600" b="1" baseline="0" dirty="0" err="1"/>
                        <a:t>lần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3 963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      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 6 843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/>
                        <a:t>48</a:t>
                      </a:r>
                      <a:r>
                        <a:rPr lang="en-US" sz="3600" b="1" dirty="0"/>
                        <a:t> </a:t>
                      </a:r>
                      <a:r>
                        <a:rPr lang="vi-VN" sz="3600" b="1" dirty="0"/>
                        <a:t>069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2516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07CE7C-8280-4711-77FB-172F234EBE7B}"/>
              </a:ext>
            </a:extLst>
          </p:cNvPr>
          <p:cNvSpPr txBox="1"/>
          <p:nvPr/>
        </p:nvSpPr>
        <p:spPr>
          <a:xfrm>
            <a:off x="8012306" y="3605400"/>
            <a:ext cx="173067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  </a:t>
            </a:r>
            <a:r>
              <a:rPr lang="en-US" sz="4800" b="1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727BA-94BE-CA67-3464-A23151870E1F}"/>
              </a:ext>
            </a:extLst>
          </p:cNvPr>
          <p:cNvSpPr txBox="1"/>
          <p:nvPr/>
        </p:nvSpPr>
        <p:spPr>
          <a:xfrm>
            <a:off x="9751001" y="3605400"/>
            <a:ext cx="169030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4B559-68A8-55DC-6B89-FB5F027F60D3}"/>
              </a:ext>
            </a:extLst>
          </p:cNvPr>
          <p:cNvSpPr txBox="1"/>
          <p:nvPr/>
        </p:nvSpPr>
        <p:spPr>
          <a:xfrm>
            <a:off x="11449330" y="3622506"/>
            <a:ext cx="199363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493396-CFA4-86CA-FD96-F61B6C337A88}"/>
              </a:ext>
            </a:extLst>
          </p:cNvPr>
          <p:cNvSpPr txBox="1"/>
          <p:nvPr/>
        </p:nvSpPr>
        <p:spPr>
          <a:xfrm>
            <a:off x="8012306" y="4453503"/>
            <a:ext cx="173869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 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7C83B-92C2-D439-7D1F-93BEE28A9CC2}"/>
              </a:ext>
            </a:extLst>
          </p:cNvPr>
          <p:cNvSpPr txBox="1"/>
          <p:nvPr/>
        </p:nvSpPr>
        <p:spPr>
          <a:xfrm>
            <a:off x="9738782" y="4488552"/>
            <a:ext cx="1690305" cy="841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EAA0E-6332-A17B-8BFB-51660E9829C1}"/>
              </a:ext>
            </a:extLst>
          </p:cNvPr>
          <p:cNvSpPr txBox="1"/>
          <p:nvPr/>
        </p:nvSpPr>
        <p:spPr>
          <a:xfrm>
            <a:off x="11467590" y="4452557"/>
            <a:ext cx="1993631" cy="841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A1237-7452-E0D3-D547-6B162CE63D1D}"/>
              </a:ext>
            </a:extLst>
          </p:cNvPr>
          <p:cNvCxnSpPr/>
          <p:nvPr/>
        </p:nvCxnSpPr>
        <p:spPr>
          <a:xfrm>
            <a:off x="899319" y="2868208"/>
            <a:ext cx="0" cy="244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E70A7B-1C47-E949-0A19-C04AB708B729}"/>
              </a:ext>
            </a:extLst>
          </p:cNvPr>
          <p:cNvCxnSpPr/>
          <p:nvPr/>
        </p:nvCxnSpPr>
        <p:spPr>
          <a:xfrm flipV="1">
            <a:off x="899319" y="5271861"/>
            <a:ext cx="12543642" cy="41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5DAA94-3575-E055-8801-56ED3312E828}"/>
              </a:ext>
            </a:extLst>
          </p:cNvPr>
          <p:cNvCxnSpPr/>
          <p:nvPr/>
        </p:nvCxnSpPr>
        <p:spPr>
          <a:xfrm>
            <a:off x="13442961" y="2798196"/>
            <a:ext cx="0" cy="251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023FD0-71CC-B5E1-38C5-47A33E9B3156}"/>
              </a:ext>
            </a:extLst>
          </p:cNvPr>
          <p:cNvCxnSpPr/>
          <p:nvPr/>
        </p:nvCxnSpPr>
        <p:spPr>
          <a:xfrm>
            <a:off x="1066572" y="2798196"/>
            <a:ext cx="12376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3F7ADE-776E-B738-7BCC-8B025EBA3248}"/>
              </a:ext>
            </a:extLst>
          </p:cNvPr>
          <p:cNvCxnSpPr/>
          <p:nvPr/>
        </p:nvCxnSpPr>
        <p:spPr>
          <a:xfrm>
            <a:off x="6259707" y="2868208"/>
            <a:ext cx="76200" cy="2403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C7E202-3598-F313-9014-51680FE55CC5}"/>
              </a:ext>
            </a:extLst>
          </p:cNvPr>
          <p:cNvCxnSpPr/>
          <p:nvPr/>
        </p:nvCxnSpPr>
        <p:spPr>
          <a:xfrm>
            <a:off x="8012305" y="2833202"/>
            <a:ext cx="0" cy="24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A31602-9E59-F91E-F579-07F341595E0E}"/>
              </a:ext>
            </a:extLst>
          </p:cNvPr>
          <p:cNvCxnSpPr/>
          <p:nvPr/>
        </p:nvCxnSpPr>
        <p:spPr>
          <a:xfrm>
            <a:off x="9751001" y="2868208"/>
            <a:ext cx="0" cy="2416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B924B-7DC2-4AB7-004B-2354186B7953}"/>
              </a:ext>
            </a:extLst>
          </p:cNvPr>
          <p:cNvCxnSpPr/>
          <p:nvPr/>
        </p:nvCxnSpPr>
        <p:spPr>
          <a:xfrm>
            <a:off x="11441306" y="2868208"/>
            <a:ext cx="0" cy="2424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13B89C-1FE2-3261-B634-DC89C96BB02A}"/>
              </a:ext>
            </a:extLst>
          </p:cNvPr>
          <p:cNvCxnSpPr/>
          <p:nvPr/>
        </p:nvCxnSpPr>
        <p:spPr>
          <a:xfrm flipV="1">
            <a:off x="899319" y="3605400"/>
            <a:ext cx="12370788" cy="17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3BFCEF-6AA5-7DC7-1480-8DDD308799F8}"/>
              </a:ext>
            </a:extLst>
          </p:cNvPr>
          <p:cNvCxnSpPr/>
          <p:nvPr/>
        </p:nvCxnSpPr>
        <p:spPr>
          <a:xfrm flipV="1">
            <a:off x="985746" y="4438282"/>
            <a:ext cx="12289963" cy="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96C50F5-E85A-E7BE-2C77-21DCEE94FCA9}"/>
              </a:ext>
            </a:extLst>
          </p:cNvPr>
          <p:cNvGrpSpPr/>
          <p:nvPr/>
        </p:nvGrpSpPr>
        <p:grpSpPr>
          <a:xfrm>
            <a:off x="1585119" y="806242"/>
            <a:ext cx="11430000" cy="1846659"/>
            <a:chOff x="1438271" y="1947446"/>
            <a:chExt cx="5722013" cy="184665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EB461E-DC10-8E02-2F3C-106C12738E6E}"/>
                </a:ext>
              </a:extLst>
            </p:cNvPr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AD276E2-6EC0-A1C6-E68E-F410679F00EE}"/>
                  </a:ext>
                </a:extLst>
              </p:cNvPr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9151FA-330C-7928-F59E-3AE2E35EE6E0}"/>
                  </a:ext>
                </a:extLst>
              </p:cNvPr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5A1F34-59F1-D993-ACA6-4479EFF37202}"/>
                </a:ext>
              </a:extLst>
            </p:cNvPr>
            <p:cNvSpPr txBox="1"/>
            <p:nvPr/>
          </p:nvSpPr>
          <p:spPr>
            <a:xfrm>
              <a:off x="1846576" y="1947446"/>
              <a:ext cx="531370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68DE4-D9C1-1EC6-05F3-418BE1A4F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59" t="59375" r="40043" b="19792"/>
          <a:stretch/>
        </p:blipFill>
        <p:spPr>
          <a:xfrm>
            <a:off x="1444464" y="2652901"/>
            <a:ext cx="12398632" cy="59576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96F3873-B847-BC25-5509-07EBDCF499A5}"/>
              </a:ext>
            </a:extLst>
          </p:cNvPr>
          <p:cNvSpPr txBox="1"/>
          <p:nvPr/>
        </p:nvSpPr>
        <p:spPr>
          <a:xfrm>
            <a:off x="4940365" y="3616046"/>
            <a:ext cx="206355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Gói</a:t>
            </a:r>
            <a:r>
              <a:rPr lang="en-US" sz="2400" b="1" dirty="0"/>
              <a:t> </a:t>
            </a:r>
            <a:r>
              <a:rPr lang="en-US" sz="2400" b="1" dirty="0" err="1"/>
              <a:t>bánh</a:t>
            </a:r>
            <a:r>
              <a:rPr lang="en-US" sz="2400" b="1" dirty="0"/>
              <a:t> </a:t>
            </a:r>
            <a:r>
              <a:rPr lang="en-US" sz="2400" b="1" dirty="0" err="1"/>
              <a:t>quy</a:t>
            </a:r>
            <a:endParaRPr lang="en-US" sz="2400" b="1" dirty="0"/>
          </a:p>
          <a:p>
            <a:pPr algn="ctr"/>
            <a:r>
              <a:rPr lang="en-US" sz="2400" b="1" dirty="0"/>
              <a:t>4 500 </a:t>
            </a:r>
            <a:r>
              <a:rPr lang="en-US" sz="2400" b="1" dirty="0" err="1"/>
              <a:t>đồng</a:t>
            </a:r>
            <a:endParaRPr lang="en-US" sz="1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B761F1-7C82-C0C7-6F5C-24F16F70381B}"/>
              </a:ext>
            </a:extLst>
          </p:cNvPr>
          <p:cNvSpPr txBox="1"/>
          <p:nvPr/>
        </p:nvSpPr>
        <p:spPr>
          <a:xfrm>
            <a:off x="7893127" y="3608270"/>
            <a:ext cx="18849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 </a:t>
            </a:r>
            <a:r>
              <a:rPr lang="en-US" sz="2400" b="1" dirty="0" err="1"/>
              <a:t>Bánh</a:t>
            </a:r>
            <a:r>
              <a:rPr lang="en-US" sz="2400" b="1" dirty="0"/>
              <a:t> </a:t>
            </a:r>
            <a:r>
              <a:rPr lang="en-US" sz="2400" b="1" dirty="0" err="1"/>
              <a:t>trứng</a:t>
            </a:r>
            <a:endParaRPr lang="en-US" sz="2400" b="1" dirty="0"/>
          </a:p>
          <a:p>
            <a:pPr algn="ctr"/>
            <a:r>
              <a:rPr lang="en-US" sz="2400" b="1" dirty="0"/>
              <a:t>11 000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43886C-EEDF-C75B-36BC-576AD56FEEF8}"/>
              </a:ext>
            </a:extLst>
          </p:cNvPr>
          <p:cNvSpPr txBox="1"/>
          <p:nvPr/>
        </p:nvSpPr>
        <p:spPr>
          <a:xfrm>
            <a:off x="5118982" y="4497822"/>
            <a:ext cx="18849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400" b="1" dirty="0" err="1"/>
              <a:t>Bánh</a:t>
            </a:r>
            <a:r>
              <a:rPr lang="en-US" sz="2400" b="1" dirty="0"/>
              <a:t> </a:t>
            </a:r>
            <a:r>
              <a:rPr lang="en-US" sz="2400" b="1" dirty="0" err="1"/>
              <a:t>mì</a:t>
            </a:r>
            <a:endParaRPr lang="en-US" sz="2400" b="1" dirty="0"/>
          </a:p>
          <a:p>
            <a:r>
              <a:rPr lang="en-US" sz="2400" b="1" dirty="0"/>
              <a:t>  3 000 </a:t>
            </a:r>
            <a:r>
              <a:rPr lang="en-US" sz="2400" b="1" dirty="0" err="1"/>
              <a:t>đồng</a:t>
            </a:r>
            <a:endParaRPr lang="en-US" sz="18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2BD0D7-CBC0-367A-95F2-BFF13C1EBCF9}"/>
              </a:ext>
            </a:extLst>
          </p:cNvPr>
          <p:cNvSpPr txBox="1"/>
          <p:nvPr/>
        </p:nvSpPr>
        <p:spPr>
          <a:xfrm>
            <a:off x="7727509" y="4482574"/>
            <a:ext cx="206355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     </a:t>
            </a:r>
            <a:r>
              <a:rPr lang="en-US" sz="2400" b="1" dirty="0" err="1"/>
              <a:t>Mì</a:t>
            </a:r>
            <a:r>
              <a:rPr lang="en-US" sz="2400" b="1" dirty="0"/>
              <a:t> </a:t>
            </a:r>
            <a:r>
              <a:rPr lang="en-US" sz="2400" b="1" dirty="0" err="1"/>
              <a:t>tôm</a:t>
            </a:r>
            <a:endParaRPr lang="en-US" sz="2400" b="1" dirty="0"/>
          </a:p>
          <a:p>
            <a:pPr algn="ctr"/>
            <a:r>
              <a:rPr lang="en-US" sz="2400" b="1" dirty="0"/>
              <a:t>    8 500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26FAFA-2E11-ABC3-3E35-C71F77191761}"/>
              </a:ext>
            </a:extLst>
          </p:cNvPr>
          <p:cNvSpPr txBox="1"/>
          <p:nvPr/>
        </p:nvSpPr>
        <p:spPr>
          <a:xfrm>
            <a:off x="5220171" y="5534023"/>
            <a:ext cx="178374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Nước</a:t>
            </a:r>
            <a:r>
              <a:rPr lang="en-US" sz="2400" b="1" dirty="0"/>
              <a:t> cam</a:t>
            </a:r>
          </a:p>
          <a:p>
            <a:pPr algn="ctr"/>
            <a:r>
              <a:rPr lang="en-US" sz="2400" b="1" dirty="0"/>
              <a:t>12 000 </a:t>
            </a:r>
            <a:r>
              <a:rPr lang="en-US" sz="2400" b="1" dirty="0" err="1"/>
              <a:t>đồng</a:t>
            </a:r>
            <a:endParaRPr lang="en-US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22A4A4-7F80-0A25-D627-101745C4EE74}"/>
              </a:ext>
            </a:extLst>
          </p:cNvPr>
          <p:cNvSpPr txBox="1"/>
          <p:nvPr/>
        </p:nvSpPr>
        <p:spPr>
          <a:xfrm>
            <a:off x="8035084" y="5472468"/>
            <a:ext cx="178374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táo</a:t>
            </a:r>
            <a:endParaRPr lang="en-US" sz="2400" b="1" dirty="0"/>
          </a:p>
          <a:p>
            <a:r>
              <a:rPr lang="en-US" sz="2400" b="1" dirty="0"/>
              <a:t>15 000 </a:t>
            </a:r>
            <a:r>
              <a:rPr lang="en-US" sz="2400" b="1" dirty="0" err="1"/>
              <a:t>đồng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5339E6-257F-A9CB-FD21-EF1A20C43117}"/>
              </a:ext>
            </a:extLst>
          </p:cNvPr>
          <p:cNvSpPr txBox="1"/>
          <p:nvPr/>
        </p:nvSpPr>
        <p:spPr>
          <a:xfrm>
            <a:off x="3284871" y="3723768"/>
            <a:ext cx="1755070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4 500 x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EEB3F7-4468-8877-4D8D-BDDCD4BFE569}"/>
              </a:ext>
            </a:extLst>
          </p:cNvPr>
          <p:cNvSpPr txBox="1"/>
          <p:nvPr/>
        </p:nvSpPr>
        <p:spPr>
          <a:xfrm>
            <a:off x="3284871" y="4468458"/>
            <a:ext cx="1755070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3 000 x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2E3F82-7474-AB5C-1855-9A557299D237}"/>
              </a:ext>
            </a:extLst>
          </p:cNvPr>
          <p:cNvSpPr txBox="1"/>
          <p:nvPr/>
        </p:nvSpPr>
        <p:spPr>
          <a:xfrm>
            <a:off x="3284871" y="5557106"/>
            <a:ext cx="1944429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12 000 x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148A6E-8FA9-2C82-BCC3-BFB9A4B9C2A2}"/>
              </a:ext>
            </a:extLst>
          </p:cNvPr>
          <p:cNvSpPr txBox="1"/>
          <p:nvPr/>
        </p:nvSpPr>
        <p:spPr>
          <a:xfrm>
            <a:off x="9984906" y="3725826"/>
            <a:ext cx="1869547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11 000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F79518-C9E0-DBF6-DAD5-75469A0D92A0}"/>
              </a:ext>
            </a:extLst>
          </p:cNvPr>
          <p:cNvSpPr txBox="1"/>
          <p:nvPr/>
        </p:nvSpPr>
        <p:spPr>
          <a:xfrm>
            <a:off x="9966715" y="4563782"/>
            <a:ext cx="1755070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8 500 x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7B80D2-6833-3218-C1CA-416C47E115C7}"/>
              </a:ext>
            </a:extLst>
          </p:cNvPr>
          <p:cNvSpPr txBox="1"/>
          <p:nvPr/>
        </p:nvSpPr>
        <p:spPr>
          <a:xfrm>
            <a:off x="9966715" y="5572485"/>
            <a:ext cx="1888832" cy="53860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15 000 x 5</a:t>
            </a:r>
          </a:p>
        </p:txBody>
      </p:sp>
    </p:spTree>
    <p:extLst>
      <p:ext uri="{BB962C8B-B14F-4D97-AF65-F5344CB8AC3E}">
        <p14:creationId xmlns:p14="http://schemas.microsoft.com/office/powerpoint/2010/main" val="3412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" y="28282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F259B-9237-D817-AAD9-1D8EA3E68CEE}"/>
              </a:ext>
            </a:extLst>
          </p:cNvPr>
          <p:cNvSpPr txBox="1"/>
          <p:nvPr/>
        </p:nvSpPr>
        <p:spPr>
          <a:xfrm>
            <a:off x="3185319" y="2221017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3E063-53A4-2086-4744-018AC1625AEC}"/>
              </a:ext>
            </a:extLst>
          </p:cNvPr>
          <p:cNvSpPr txBox="1"/>
          <p:nvPr/>
        </p:nvSpPr>
        <p:spPr>
          <a:xfrm>
            <a:off x="5236910" y="2902246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4 500 x 5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4FE0C-E634-8022-50FC-9B8C9754EC23}"/>
              </a:ext>
            </a:extLst>
          </p:cNvPr>
          <p:cNvSpPr txBox="1"/>
          <p:nvPr/>
        </p:nvSpPr>
        <p:spPr>
          <a:xfrm>
            <a:off x="7445556" y="286734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9764B-9F05-59D3-BB71-DA868D30A6D9}"/>
              </a:ext>
            </a:extLst>
          </p:cNvPr>
          <p:cNvSpPr txBox="1"/>
          <p:nvPr/>
        </p:nvSpPr>
        <p:spPr>
          <a:xfrm>
            <a:off x="8779056" y="28324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7B4A2-6B0A-C309-A925-30FA8EB53BD3}"/>
              </a:ext>
            </a:extLst>
          </p:cNvPr>
          <p:cNvSpPr txBox="1"/>
          <p:nvPr/>
        </p:nvSpPr>
        <p:spPr>
          <a:xfrm>
            <a:off x="5090319" y="347878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 5000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DC28-7312-3B9E-8165-24219627CD8B}"/>
              </a:ext>
            </a:extLst>
          </p:cNvPr>
          <p:cNvSpPr txBox="1"/>
          <p:nvPr/>
        </p:nvSpPr>
        <p:spPr>
          <a:xfrm>
            <a:off x="3185319" y="4378481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11 000 x 5 = 55 000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62606-11B0-0D54-5AE6-BE6B7794EFF7}"/>
              </a:ext>
            </a:extLst>
          </p:cNvPr>
          <p:cNvSpPr txBox="1"/>
          <p:nvPr/>
        </p:nvSpPr>
        <p:spPr>
          <a:xfrm>
            <a:off x="2793232" y="6386176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12 000 x 5 = 60 000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60 000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3D8842-4AD3-6F47-FF2F-CEE1B25E7A6F}"/>
              </a:ext>
            </a:extLst>
          </p:cNvPr>
          <p:cNvSpPr/>
          <p:nvPr/>
        </p:nvSpPr>
        <p:spPr>
          <a:xfrm>
            <a:off x="3566319" y="1143000"/>
            <a:ext cx="1306487" cy="95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3549CC-A8AE-0F34-B9E3-4DBCBD18E917}"/>
              </a:ext>
            </a:extLst>
          </p:cNvPr>
          <p:cNvSpPr txBox="1"/>
          <p:nvPr/>
        </p:nvSpPr>
        <p:spPr>
          <a:xfrm>
            <a:off x="3620625" y="1286418"/>
            <a:ext cx="130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Bài 5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8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E478CD1-FCB7-AD02-EC90-AF4AE2247342}"/>
              </a:ext>
            </a:extLst>
          </p:cNvPr>
          <p:cNvGrpSpPr/>
          <p:nvPr/>
        </p:nvGrpSpPr>
        <p:grpSpPr>
          <a:xfrm>
            <a:off x="1807263" y="1832176"/>
            <a:ext cx="12503256" cy="677108"/>
            <a:chOff x="1438271" y="1947446"/>
            <a:chExt cx="5722013" cy="6771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98B577-B9D9-FDA6-AA17-BC61C007A74F}"/>
                </a:ext>
              </a:extLst>
            </p:cNvPr>
            <p:cNvGrpSpPr/>
            <p:nvPr/>
          </p:nvGrpSpPr>
          <p:grpSpPr>
            <a:xfrm>
              <a:off x="1438271" y="1962834"/>
              <a:ext cx="316805" cy="646331"/>
              <a:chOff x="1704971" y="1962834"/>
              <a:chExt cx="316805" cy="64633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174382-C913-B08C-E81E-4FC78F972F47}"/>
                  </a:ext>
                </a:extLst>
              </p:cNvPr>
              <p:cNvSpPr/>
              <p:nvPr/>
            </p:nvSpPr>
            <p:spPr>
              <a:xfrm>
                <a:off x="1704971" y="2019299"/>
                <a:ext cx="31680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434CF7-C8CF-D250-41DA-9B80BF497203}"/>
                  </a:ext>
                </a:extLst>
              </p:cNvPr>
              <p:cNvSpPr txBox="1"/>
              <p:nvPr/>
            </p:nvSpPr>
            <p:spPr>
              <a:xfrm>
                <a:off x="1796471" y="1962834"/>
                <a:ext cx="225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DD2B27-0821-B36D-F93E-CD78BD41F4F1}"/>
                </a:ext>
              </a:extLst>
            </p:cNvPr>
            <p:cNvSpPr txBox="1"/>
            <p:nvPr/>
          </p:nvSpPr>
          <p:spPr>
            <a:xfrm>
              <a:off x="1846576" y="1947446"/>
              <a:ext cx="53137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C28693-CE7F-B530-34F4-2AB4233108E2}"/>
              </a:ext>
            </a:extLst>
          </p:cNvPr>
          <p:cNvSpPr txBox="1"/>
          <p:nvPr/>
        </p:nvSpPr>
        <p:spPr>
          <a:xfrm>
            <a:off x="3185319" y="2221017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3 000 x 5 = 15 000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E57AE-EC14-EE25-080F-35D99BACDDF7}"/>
              </a:ext>
            </a:extLst>
          </p:cNvPr>
          <p:cNvSpPr txBox="1"/>
          <p:nvPr/>
        </p:nvSpPr>
        <p:spPr>
          <a:xfrm>
            <a:off x="3185319" y="4378481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8 500 x 5 = 42 500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42 500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7A17D-5814-474F-8643-56A702390810}"/>
              </a:ext>
            </a:extLst>
          </p:cNvPr>
          <p:cNvSpPr txBox="1"/>
          <p:nvPr/>
        </p:nvSpPr>
        <p:spPr>
          <a:xfrm>
            <a:off x="2793232" y="6386176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chai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15 000 x 5 = 75 000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C4A1E58B-3125-3F4A-28F7-C854CCE9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807170"/>
            <a:ext cx="12649200" cy="742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0231ECC9-C006-275B-82AE-E17AC068B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5574" y="3521782"/>
            <a:ext cx="65532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4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552</Words>
  <Application>Microsoft Office PowerPoint</Application>
  <PresentationFormat>Custom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270</cp:revision>
  <dcterms:created xsi:type="dcterms:W3CDTF">2022-07-10T01:37:20Z</dcterms:created>
  <dcterms:modified xsi:type="dcterms:W3CDTF">2023-03-12T09:20:12Z</dcterms:modified>
</cp:coreProperties>
</file>