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77" r:id="rId4"/>
    <p:sldId id="376" r:id="rId5"/>
    <p:sldId id="322" r:id="rId6"/>
    <p:sldId id="261" r:id="rId7"/>
    <p:sldId id="262" r:id="rId8"/>
    <p:sldId id="378" r:id="rId9"/>
    <p:sldId id="422" r:id="rId10"/>
    <p:sldId id="412" r:id="rId11"/>
    <p:sldId id="416" r:id="rId12"/>
    <p:sldId id="270" r:id="rId13"/>
    <p:sldId id="271" r:id="rId14"/>
    <p:sldId id="417" r:id="rId15"/>
    <p:sldId id="407" r:id="rId16"/>
    <p:sldId id="390" r:id="rId17"/>
    <p:sldId id="408" r:id="rId18"/>
    <p:sldId id="276" r:id="rId19"/>
    <p:sldId id="409" r:id="rId20"/>
    <p:sldId id="278" r:id="rId21"/>
    <p:sldId id="315" r:id="rId22"/>
    <p:sldId id="280" r:id="rId23"/>
    <p:sldId id="281" r:id="rId24"/>
    <p:sldId id="419" r:id="rId25"/>
    <p:sldId id="283" r:id="rId26"/>
    <p:sldId id="284" r:id="rId27"/>
    <p:sldId id="285" r:id="rId28"/>
    <p:sldId id="410" r:id="rId29"/>
    <p:sldId id="288" r:id="rId30"/>
    <p:sldId id="289" r:id="rId31"/>
    <p:sldId id="290" r:id="rId32"/>
    <p:sldId id="291" r:id="rId33"/>
    <p:sldId id="292" r:id="rId34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37"/>
    </p:embeddedFont>
    <p:embeddedFont>
      <p:font typeface="AvantGarde" panose="00000400000000000000" pitchFamily="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SVN-Anastasia" panose="020B0606040200020203" pitchFamily="3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7405"/>
    <a:srgbClr val="FF7C80"/>
    <a:srgbClr val="FFCCCC"/>
    <a:srgbClr val="4AB726"/>
    <a:srgbClr val="0000FF"/>
    <a:srgbClr val="FF33CC"/>
    <a:srgbClr val="FFFFFF"/>
    <a:srgbClr val="FBFCF5"/>
    <a:srgbClr val="F8FAEA"/>
    <a:srgbClr val="F8F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740" autoAdjust="0"/>
  </p:normalViewPr>
  <p:slideViewPr>
    <p:cSldViewPr snapToGrid="0">
      <p:cViewPr>
        <p:scale>
          <a:sx n="66" d="100"/>
          <a:sy n="66" d="100"/>
        </p:scale>
        <p:origin x="652" y="43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601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022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566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08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47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dirty="0"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54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38911" y="-30379"/>
            <a:ext cx="9221822" cy="2035031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600" y="0"/>
            <a:ext cx="1043400" cy="132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38911" y="-30380"/>
            <a:ext cx="3026762" cy="35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587" y="0"/>
            <a:ext cx="3479532" cy="6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2131" y="533697"/>
            <a:ext cx="6200169" cy="135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1" y="308606"/>
            <a:ext cx="9052578" cy="452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B5171-4207-0E6B-51E3-2C9B72FD51A6}"/>
              </a:ext>
            </a:extLst>
          </p:cNvPr>
          <p:cNvSpPr/>
          <p:nvPr userDrawn="1"/>
        </p:nvSpPr>
        <p:spPr>
          <a:xfrm>
            <a:off x="8158162" y="1"/>
            <a:ext cx="985838" cy="79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0916" y="0"/>
            <a:ext cx="82021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ố trí Tùy chỉnh">
  <p:cSld name="Bố trí Tùy chỉnh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6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8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16DC975-80C4-A09A-B33D-9699362488F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44000" y="1"/>
            <a:ext cx="1391632" cy="138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50615" y="0"/>
            <a:ext cx="593385" cy="7514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2873648" y="2108899"/>
            <a:ext cx="5954944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300" b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Em nghĩ về trái đất</a:t>
            </a:r>
            <a:endParaRPr sz="3300" b="1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041" y="2923905"/>
            <a:ext cx="1868303" cy="20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67" y="2923904"/>
            <a:ext cx="2024169" cy="184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4838" y="3399813"/>
            <a:ext cx="1706204" cy="16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276"/>
            <a:ext cx="1058732" cy="219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95474" y="2109574"/>
            <a:ext cx="124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  <a:endParaRPr lang="en-US" sz="6600" b="1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2C1D3466-0B9E-FB95-235B-260AE35D137B}"/>
              </a:ext>
            </a:extLst>
          </p:cNvPr>
          <p:cNvGrpSpPr/>
          <p:nvPr/>
        </p:nvGrpSpPr>
        <p:grpSpPr>
          <a:xfrm>
            <a:off x="5247" y="4589777"/>
            <a:ext cx="2163411" cy="535329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55F07B80-71E7-A9F8-25E7-6C3CBABB3C22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F6859DF7-AE47-8E0E-208A-DE713D6F770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8FBA8CFA-5B5F-F9BF-FD00-D4463518FE6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2EB03957-44CB-3DA9-9835-7A48940C363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3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7" name="Google Shape;130;p9">
            <a:extLst>
              <a:ext uri="{FF2B5EF4-FFF2-40B4-BE49-F238E27FC236}">
                <a16:creationId xmlns:a16="http://schemas.microsoft.com/office/drawing/2014/main" id="{6A76ECA8-63F2-AE22-DD8F-3D0ED9D40EE7}"/>
              </a:ext>
            </a:extLst>
          </p:cNvPr>
          <p:cNvSpPr txBox="1"/>
          <p:nvPr/>
        </p:nvSpPr>
        <p:spPr>
          <a:xfrm>
            <a:off x="567280" y="4654556"/>
            <a:ext cx="160832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1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E496A6F-5781-A5BF-F6F8-2ED03C6399A4}"/>
              </a:ext>
            </a:extLst>
          </p:cNvPr>
          <p:cNvSpPr txBox="1"/>
          <p:nvPr/>
        </p:nvSpPr>
        <p:spPr>
          <a:xfrm>
            <a:off x="143823" y="986701"/>
            <a:ext cx="44281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Đoạn 1: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Từ đầu đến </a:t>
            </a:r>
            <a:r>
              <a:rPr lang="en-US" sz="2800" b="1" i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của đất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Đoạn 2: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Tiếp theo cho đến </a:t>
            </a:r>
            <a:r>
              <a:rPr lang="en-US" sz="2800" b="1" i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thăm thẳm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Đoạn 3: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Tiếp theo cho đến </a:t>
            </a:r>
            <a:r>
              <a:rPr lang="en-US" sz="2800" b="1" i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thơm mãi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Đoạn 4: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Còn lại</a:t>
            </a:r>
            <a:endParaRPr lang="en-US" sz="2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BCF4D6B-FDA3-C174-C856-7928BBED6D95}"/>
              </a:ext>
            </a:extLst>
          </p:cNvPr>
          <p:cNvGrpSpPr/>
          <p:nvPr/>
        </p:nvGrpSpPr>
        <p:grpSpPr>
          <a:xfrm>
            <a:off x="1661752" y="0"/>
            <a:ext cx="7452165" cy="3704242"/>
            <a:chOff x="1661752" y="0"/>
            <a:chExt cx="7452165" cy="3704242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8A8BEE6-2964-0A44-1E22-CC44CD512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3" t="13968" r="10837" b="42063"/>
            <a:stretch/>
          </p:blipFill>
          <p:spPr>
            <a:xfrm>
              <a:off x="5606023" y="1305016"/>
              <a:ext cx="3507894" cy="2399226"/>
            </a:xfrm>
            <a:prstGeom prst="round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C98D675-2613-B4D4-18DF-27BCE0B9702C}"/>
                </a:ext>
              </a:extLst>
            </p:cNvPr>
            <p:cNvSpPr txBox="1"/>
            <p:nvPr/>
          </p:nvSpPr>
          <p:spPr>
            <a:xfrm>
              <a:off x="2993910" y="484960"/>
              <a:ext cx="4429809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9000"/>
                </a:lnSpc>
              </a:pPr>
              <a:r>
                <a:rPr lang="en-GB" sz="24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 giáo khoa trang 88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Google Shape;89;p5">
              <a:extLst>
                <a:ext uri="{FF2B5EF4-FFF2-40B4-BE49-F238E27FC236}">
                  <a16:creationId xmlns:a16="http://schemas.microsoft.com/office/drawing/2014/main" id="{5C8DB719-E8B5-8EEF-C8D8-2C4772E9AE66}"/>
                </a:ext>
              </a:extLst>
            </p:cNvPr>
            <p:cNvSpPr txBox="1"/>
            <p:nvPr/>
          </p:nvSpPr>
          <p:spPr>
            <a:xfrm>
              <a:off x="1661752" y="0"/>
              <a:ext cx="7094124" cy="561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200" b="1">
                  <a:solidFill>
                    <a:srgbClr val="C55A1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Em nghĩ về Trái Đất</a:t>
              </a:r>
              <a:endParaRPr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00;p14">
            <a:extLst>
              <a:ext uri="{FF2B5EF4-FFF2-40B4-BE49-F238E27FC236}">
                <a16:creationId xmlns:a16="http://schemas.microsoft.com/office/drawing/2014/main" id="{F0537EA4-E476-3924-1C16-9355C39EA098}"/>
              </a:ext>
            </a:extLst>
          </p:cNvPr>
          <p:cNvGrpSpPr/>
          <p:nvPr/>
        </p:nvGrpSpPr>
        <p:grpSpPr>
          <a:xfrm>
            <a:off x="0" y="4599490"/>
            <a:ext cx="2468648" cy="535329"/>
            <a:chOff x="508724" y="6144228"/>
            <a:chExt cx="3291530" cy="713772"/>
          </a:xfrm>
        </p:grpSpPr>
        <p:sp>
          <p:nvSpPr>
            <p:cNvPr id="11" name="Google Shape;201;p14">
              <a:extLst>
                <a:ext uri="{FF2B5EF4-FFF2-40B4-BE49-F238E27FC236}">
                  <a16:creationId xmlns:a16="http://schemas.microsoft.com/office/drawing/2014/main" id="{F71E8F58-38C0-C597-064D-10098A02FEF3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02;p14">
              <a:extLst>
                <a:ext uri="{FF2B5EF4-FFF2-40B4-BE49-F238E27FC236}">
                  <a16:creationId xmlns:a16="http://schemas.microsoft.com/office/drawing/2014/main" id="{7B4A3EBE-2BB6-647A-B959-2165703EA28F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03;p14">
                <a:extLst>
                  <a:ext uri="{FF2B5EF4-FFF2-40B4-BE49-F238E27FC236}">
                    <a16:creationId xmlns:a16="http://schemas.microsoft.com/office/drawing/2014/main" id="{045BEEA8-4D74-3FC5-D38E-9502E15D999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04;p14">
                <a:extLst>
                  <a:ext uri="{FF2B5EF4-FFF2-40B4-BE49-F238E27FC236}">
                    <a16:creationId xmlns:a16="http://schemas.microsoft.com/office/drawing/2014/main" id="{554675FB-574E-1CBD-A501-09353C505FB8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05;p14">
            <a:extLst>
              <a:ext uri="{FF2B5EF4-FFF2-40B4-BE49-F238E27FC236}">
                <a16:creationId xmlns:a16="http://schemas.microsoft.com/office/drawing/2014/main" id="{06525E67-8BE9-9D6D-70AE-7346A8155A9A}"/>
              </a:ext>
            </a:extLst>
          </p:cNvPr>
          <p:cNvSpPr txBox="1"/>
          <p:nvPr/>
        </p:nvSpPr>
        <p:spPr>
          <a:xfrm>
            <a:off x="523529" y="4671268"/>
            <a:ext cx="204418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7F884159-218C-88E8-517B-4269F223BDAB}"/>
              </a:ext>
            </a:extLst>
          </p:cNvPr>
          <p:cNvGrpSpPr/>
          <p:nvPr/>
        </p:nvGrpSpPr>
        <p:grpSpPr>
          <a:xfrm>
            <a:off x="143823" y="0"/>
            <a:ext cx="8970094" cy="4095244"/>
            <a:chOff x="143823" y="0"/>
            <a:chExt cx="8970094" cy="4095244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9A42037-024B-9622-72A7-C4D7DE77A2AF}"/>
                </a:ext>
              </a:extLst>
            </p:cNvPr>
            <p:cNvSpPr txBox="1"/>
            <p:nvPr/>
          </p:nvSpPr>
          <p:spPr>
            <a:xfrm>
              <a:off x="143823" y="986701"/>
              <a:ext cx="442817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1: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Từ đầu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của đất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2: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thăm thẳm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3: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thơm mãi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4: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Còn lại</a:t>
              </a:r>
              <a:endPara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659995A0-0400-9325-EE9C-0D7F0B7A6318}"/>
                </a:ext>
              </a:extLst>
            </p:cNvPr>
            <p:cNvGrpSpPr/>
            <p:nvPr/>
          </p:nvGrpSpPr>
          <p:grpSpPr>
            <a:xfrm>
              <a:off x="1661752" y="0"/>
              <a:ext cx="7452165" cy="3704242"/>
              <a:chOff x="1661752" y="0"/>
              <a:chExt cx="7452165" cy="3704242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A9D3EBC2-60D7-4592-B646-8C263BBCFD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643" t="13968" r="10837" b="42063"/>
              <a:stretch/>
            </p:blipFill>
            <p:spPr>
              <a:xfrm>
                <a:off x="5606023" y="1305016"/>
                <a:ext cx="3507894" cy="2399226"/>
              </a:xfrm>
              <a:prstGeom prst="roundRect">
                <a:avLst/>
              </a:prstGeom>
            </p:spPr>
          </p:pic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2CEA36C9-F106-936C-1E5A-DAB8987F811F}"/>
                  </a:ext>
                </a:extLst>
              </p:cNvPr>
              <p:cNvSpPr txBox="1"/>
              <p:nvPr/>
            </p:nvSpPr>
            <p:spPr>
              <a:xfrm>
                <a:off x="2993910" y="484960"/>
                <a:ext cx="4429809" cy="38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9000"/>
                  </a:lnSpc>
                </a:pPr>
                <a:r>
                  <a:rPr lang="en-GB" sz="240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 giáo khoa trang 88</a:t>
                </a:r>
                <a:endPara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Google Shape;89;p5">
                <a:extLst>
                  <a:ext uri="{FF2B5EF4-FFF2-40B4-BE49-F238E27FC236}">
                    <a16:creationId xmlns:a16="http://schemas.microsoft.com/office/drawing/2014/main" id="{94E5D52A-64CC-4AFA-9C43-CE2ED53DACAF}"/>
                  </a:ext>
                </a:extLst>
              </p:cNvPr>
              <p:cNvSpPr txBox="1"/>
              <p:nvPr/>
            </p:nvSpPr>
            <p:spPr>
              <a:xfrm>
                <a:off x="1661752" y="0"/>
                <a:ext cx="7094124" cy="561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C55A1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Questrial"/>
                  </a:rPr>
                  <a:t>Em nghĩ về Trái Đất</a:t>
                </a:r>
                <a:endParaRPr sz="3200" b="1" dirty="0">
                  <a:solidFill>
                    <a:srgbClr val="C55A1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195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2695575" y="95250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 sz="788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3087388" y="690481"/>
            <a:ext cx="2969223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ất</a:t>
            </a: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kh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oác</a:t>
            </a: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ác</a:t>
            </a: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iển</a:t>
            </a: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cả,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ng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uyên</a:t>
            </a: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 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yên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2913926" y="10778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</a:t>
            </a:r>
            <a:r>
              <a:rPr lang="en-US" sz="3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ĐỌC CÂU</a:t>
            </a:r>
            <a:endParaRPr sz="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4C35ACD5-4A12-9ED2-E19B-1C42B108C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1" y="1233095"/>
            <a:ext cx="5257798" cy="21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Quàng khăn xanh biển cả</a:t>
            </a:r>
            <a:r>
              <a:rPr lang="en-US" sz="28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28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Khoác áo thơm hương rừng</a:t>
            </a:r>
            <a:r>
              <a:rPr lang="en-US" sz="28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28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 Đất mang trên lưng</a:t>
            </a:r>
            <a:r>
              <a:rPr lang="en-US" sz="28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28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đứa con của đất.</a:t>
            </a:r>
            <a:r>
              <a:rPr lang="en-US" sz="28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28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2913926" y="10778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lang="en-US" sz="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37B0364D-75D4-CC43-B554-8DA6BB2F0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1" y="1233095"/>
            <a:ext cx="5257798" cy="21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Quàng khăn xanh biển cả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28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Khoác áo thơm hương rừng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28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 Đất mang trên lưng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28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đứa con của đất.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28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821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34;p18">
            <a:extLst>
              <a:ext uri="{FF2B5EF4-FFF2-40B4-BE49-F238E27FC236}">
                <a16:creationId xmlns:a16="http://schemas.microsoft.com/office/drawing/2014/main" id="{6F291C39-643D-8A04-DF99-1CE4F1DA1B48}"/>
              </a:ext>
            </a:extLst>
          </p:cNvPr>
          <p:cNvGrpSpPr/>
          <p:nvPr/>
        </p:nvGrpSpPr>
        <p:grpSpPr>
          <a:xfrm>
            <a:off x="0" y="4599490"/>
            <a:ext cx="2468648" cy="535329"/>
            <a:chOff x="508724" y="6144228"/>
            <a:chExt cx="3291530" cy="713772"/>
          </a:xfrm>
        </p:grpSpPr>
        <p:sp>
          <p:nvSpPr>
            <p:cNvPr id="10" name="Google Shape;235;p18">
              <a:extLst>
                <a:ext uri="{FF2B5EF4-FFF2-40B4-BE49-F238E27FC236}">
                  <a16:creationId xmlns:a16="http://schemas.microsoft.com/office/drawing/2014/main" id="{DA62D648-0744-53D7-0B7D-8E46EBF9884A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36;p18">
              <a:extLst>
                <a:ext uri="{FF2B5EF4-FFF2-40B4-BE49-F238E27FC236}">
                  <a16:creationId xmlns:a16="http://schemas.microsoft.com/office/drawing/2014/main" id="{9C2F5BEF-6E30-94C8-6ADF-7910283D6B3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37;p18">
                <a:extLst>
                  <a:ext uri="{FF2B5EF4-FFF2-40B4-BE49-F238E27FC236}">
                    <a16:creationId xmlns:a16="http://schemas.microsoft.com/office/drawing/2014/main" id="{13FC6AA4-68E7-AA83-FC3E-9B7D90020050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38;p18">
                <a:extLst>
                  <a:ext uri="{FF2B5EF4-FFF2-40B4-BE49-F238E27FC236}">
                    <a16:creationId xmlns:a16="http://schemas.microsoft.com/office/drawing/2014/main" id="{1242A8F8-538E-F34F-84A7-E2A6586CA9F5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39;p18">
            <a:extLst>
              <a:ext uri="{FF2B5EF4-FFF2-40B4-BE49-F238E27FC236}">
                <a16:creationId xmlns:a16="http://schemas.microsoft.com/office/drawing/2014/main" id="{2C29EBA0-2E13-16A4-395C-68EC085BAE67}"/>
              </a:ext>
            </a:extLst>
          </p:cNvPr>
          <p:cNvSpPr txBox="1"/>
          <p:nvPr/>
        </p:nvSpPr>
        <p:spPr>
          <a:xfrm>
            <a:off x="500556" y="4672823"/>
            <a:ext cx="204418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CC3B83B-FCDD-ACC8-EDEC-34FA6E6CB3CF}"/>
              </a:ext>
            </a:extLst>
          </p:cNvPr>
          <p:cNvGrpSpPr/>
          <p:nvPr/>
        </p:nvGrpSpPr>
        <p:grpSpPr>
          <a:xfrm>
            <a:off x="143823" y="0"/>
            <a:ext cx="8970094" cy="4095244"/>
            <a:chOff x="143823" y="0"/>
            <a:chExt cx="8970094" cy="4095244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96D3865-17EB-3DEF-D3E8-1C65B40BB484}"/>
                </a:ext>
              </a:extLst>
            </p:cNvPr>
            <p:cNvSpPr txBox="1"/>
            <p:nvPr/>
          </p:nvSpPr>
          <p:spPr>
            <a:xfrm>
              <a:off x="143823" y="986701"/>
              <a:ext cx="442817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1: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Từ đầu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của đất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2: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thăm thẳm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3: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thơm mãi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4: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Còn lại</a:t>
              </a:r>
              <a:endPara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CFF7000-471C-6283-C4E6-5D8CD9568064}"/>
                </a:ext>
              </a:extLst>
            </p:cNvPr>
            <p:cNvGrpSpPr/>
            <p:nvPr/>
          </p:nvGrpSpPr>
          <p:grpSpPr>
            <a:xfrm>
              <a:off x="1661752" y="0"/>
              <a:ext cx="7452165" cy="3704242"/>
              <a:chOff x="1661752" y="0"/>
              <a:chExt cx="7452165" cy="3704242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78A15744-8C99-7268-4185-2792A96B0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643" t="13968" r="10837" b="42063"/>
              <a:stretch/>
            </p:blipFill>
            <p:spPr>
              <a:xfrm>
                <a:off x="5606023" y="1305016"/>
                <a:ext cx="3507894" cy="2399226"/>
              </a:xfrm>
              <a:prstGeom prst="roundRect">
                <a:avLst/>
              </a:prstGeom>
            </p:spPr>
          </p:pic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BE19086A-CDE3-F99F-D1F8-495CBFAF3621}"/>
                  </a:ext>
                </a:extLst>
              </p:cNvPr>
              <p:cNvSpPr txBox="1"/>
              <p:nvPr/>
            </p:nvSpPr>
            <p:spPr>
              <a:xfrm>
                <a:off x="2993910" y="484960"/>
                <a:ext cx="4429809" cy="38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9000"/>
                  </a:lnSpc>
                </a:pPr>
                <a:r>
                  <a:rPr lang="en-GB" sz="240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 giáo khoa trang 88</a:t>
                </a:r>
                <a:endPara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Google Shape;89;p5">
                <a:extLst>
                  <a:ext uri="{FF2B5EF4-FFF2-40B4-BE49-F238E27FC236}">
                    <a16:creationId xmlns:a16="http://schemas.microsoft.com/office/drawing/2014/main" id="{53CF45DB-8D46-4841-628F-D8ABB39E7BED}"/>
                  </a:ext>
                </a:extLst>
              </p:cNvPr>
              <p:cNvSpPr txBox="1"/>
              <p:nvPr/>
            </p:nvSpPr>
            <p:spPr>
              <a:xfrm>
                <a:off x="1661752" y="0"/>
                <a:ext cx="7094124" cy="561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C55A1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Questrial"/>
                  </a:rPr>
                  <a:t>Em nghĩ về Trái Đất</a:t>
                </a:r>
                <a:endParaRPr sz="3200" b="1" dirty="0">
                  <a:solidFill>
                    <a:srgbClr val="C55A1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8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2913926" y="13670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 sz="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05FCEE-1DD5-89C4-AB20-2A388B101F0B}"/>
              </a:ext>
            </a:extLst>
          </p:cNvPr>
          <p:cNvSpPr txBox="1"/>
          <p:nvPr/>
        </p:nvSpPr>
        <p:spPr>
          <a:xfrm>
            <a:off x="0" y="708612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Lung linh:</a:t>
            </a:r>
            <a:endParaRPr lang="en-US" sz="28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9AEF29-E693-734E-2513-8A790664E04E}"/>
              </a:ext>
            </a:extLst>
          </p:cNvPr>
          <p:cNvSpPr txBox="1"/>
          <p:nvPr/>
        </p:nvSpPr>
        <p:spPr>
          <a:xfrm>
            <a:off x="1813730" y="708612"/>
            <a:ext cx="733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Từ gợi tả vẻ lay động, rung rinh của vật có ánh sáng hoặc phản chiếu ánh sáng.</a:t>
            </a:r>
            <a:endParaRPr lang="en-US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4BB3BA-227F-C51F-3CB0-D7BFA33B0BA5}"/>
              </a:ext>
            </a:extLst>
          </p:cNvPr>
          <p:cNvSpPr txBox="1"/>
          <p:nvPr/>
        </p:nvSpPr>
        <p:spPr>
          <a:xfrm>
            <a:off x="0" y="2201211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Thảo nguyên:</a:t>
            </a:r>
            <a:endParaRPr lang="en-US" sz="28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3E696E-D49D-C40C-8381-04480140753C}"/>
              </a:ext>
            </a:extLst>
          </p:cNvPr>
          <p:cNvSpPr txBox="1"/>
          <p:nvPr/>
        </p:nvSpPr>
        <p:spPr>
          <a:xfrm>
            <a:off x="2522282" y="2201211"/>
            <a:ext cx="706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Vùng đất bằng rộng lớn, chỉ có cỏ mọc.</a:t>
            </a:r>
            <a:endParaRPr lang="en-US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59534-D3C0-2F13-CF98-BD989548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58" y="3017285"/>
            <a:ext cx="1772983" cy="20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61;p20">
            <a:extLst>
              <a:ext uri="{FF2B5EF4-FFF2-40B4-BE49-F238E27FC236}">
                <a16:creationId xmlns:a16="http://schemas.microsoft.com/office/drawing/2014/main" id="{DDFDD0BD-204E-A413-C87C-93DE1858AD80}"/>
              </a:ext>
            </a:extLst>
          </p:cNvPr>
          <p:cNvGrpSpPr/>
          <p:nvPr/>
        </p:nvGrpSpPr>
        <p:grpSpPr>
          <a:xfrm>
            <a:off x="9758" y="4593902"/>
            <a:ext cx="2904748" cy="535329"/>
            <a:chOff x="508724" y="6144228"/>
            <a:chExt cx="3872997" cy="713772"/>
          </a:xfrm>
        </p:grpSpPr>
        <p:sp>
          <p:nvSpPr>
            <p:cNvPr id="10" name="Google Shape;262;p20">
              <a:extLst>
                <a:ext uri="{FF2B5EF4-FFF2-40B4-BE49-F238E27FC236}">
                  <a16:creationId xmlns:a16="http://schemas.microsoft.com/office/drawing/2014/main" id="{0F66596E-8EBC-E800-4F35-82618B6C2E46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63;p20">
              <a:extLst>
                <a:ext uri="{FF2B5EF4-FFF2-40B4-BE49-F238E27FC236}">
                  <a16:creationId xmlns:a16="http://schemas.microsoft.com/office/drawing/2014/main" id="{E4F57B7E-263E-DC67-0442-CFAA01C390F9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64;p20">
                <a:extLst>
                  <a:ext uri="{FF2B5EF4-FFF2-40B4-BE49-F238E27FC236}">
                    <a16:creationId xmlns:a16="http://schemas.microsoft.com/office/drawing/2014/main" id="{DBD02DFF-6AFB-E3E1-F65D-EA581C70552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65;p20">
                <a:extLst>
                  <a:ext uri="{FF2B5EF4-FFF2-40B4-BE49-F238E27FC236}">
                    <a16:creationId xmlns:a16="http://schemas.microsoft.com/office/drawing/2014/main" id="{81C2EB88-B2C3-1616-7C7A-3B54C6AFE0E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66;p20">
            <a:extLst>
              <a:ext uri="{FF2B5EF4-FFF2-40B4-BE49-F238E27FC236}">
                <a16:creationId xmlns:a16="http://schemas.microsoft.com/office/drawing/2014/main" id="{556DD6B2-E87D-144E-CC1B-A2DAE4673000}"/>
              </a:ext>
            </a:extLst>
          </p:cNvPr>
          <p:cNvSpPr txBox="1"/>
          <p:nvPr/>
        </p:nvSpPr>
        <p:spPr>
          <a:xfrm>
            <a:off x="533287" y="4665679"/>
            <a:ext cx="257171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354361D-0C5E-C342-A877-A40C11CE5F1C}"/>
              </a:ext>
            </a:extLst>
          </p:cNvPr>
          <p:cNvGrpSpPr/>
          <p:nvPr/>
        </p:nvGrpSpPr>
        <p:grpSpPr>
          <a:xfrm>
            <a:off x="143823" y="0"/>
            <a:ext cx="8970094" cy="4095244"/>
            <a:chOff x="143823" y="0"/>
            <a:chExt cx="8970094" cy="4095244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9755AA5A-6301-4F4B-3010-606F4A909042}"/>
                </a:ext>
              </a:extLst>
            </p:cNvPr>
            <p:cNvSpPr txBox="1"/>
            <p:nvPr/>
          </p:nvSpPr>
          <p:spPr>
            <a:xfrm>
              <a:off x="143823" y="986701"/>
              <a:ext cx="442817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1: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Từ đầu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của đất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2: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thăm thẳm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3: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thơm mãi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4: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Còn lại</a:t>
              </a:r>
              <a:endPara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36B77B3-34E1-ED7B-D969-E760A511A7B2}"/>
                </a:ext>
              </a:extLst>
            </p:cNvPr>
            <p:cNvGrpSpPr/>
            <p:nvPr/>
          </p:nvGrpSpPr>
          <p:grpSpPr>
            <a:xfrm>
              <a:off x="1661752" y="0"/>
              <a:ext cx="7452165" cy="3704242"/>
              <a:chOff x="1661752" y="0"/>
              <a:chExt cx="7452165" cy="3704242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A6A2D0E5-4F13-5397-FA9C-5B43D02A2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643" t="13968" r="10837" b="42063"/>
              <a:stretch/>
            </p:blipFill>
            <p:spPr>
              <a:xfrm>
                <a:off x="5606023" y="1305016"/>
                <a:ext cx="3507894" cy="2399226"/>
              </a:xfrm>
              <a:prstGeom prst="roundRect">
                <a:avLst/>
              </a:prstGeom>
            </p:spPr>
          </p:pic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ED5EDB3E-0CAE-2A94-C1DD-3A46CE2CE16C}"/>
                  </a:ext>
                </a:extLst>
              </p:cNvPr>
              <p:cNvSpPr txBox="1"/>
              <p:nvPr/>
            </p:nvSpPr>
            <p:spPr>
              <a:xfrm>
                <a:off x="2993910" y="484960"/>
                <a:ext cx="4429809" cy="38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9000"/>
                  </a:lnSpc>
                </a:pPr>
                <a:r>
                  <a:rPr lang="en-GB" sz="240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 giáo khoa trang 88</a:t>
                </a:r>
                <a:endPara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Google Shape;89;p5">
                <a:extLst>
                  <a:ext uri="{FF2B5EF4-FFF2-40B4-BE49-F238E27FC236}">
                    <a16:creationId xmlns:a16="http://schemas.microsoft.com/office/drawing/2014/main" id="{E28DCB2F-0AEC-B276-063D-7923F7CE6C88}"/>
                  </a:ext>
                </a:extLst>
              </p:cNvPr>
              <p:cNvSpPr txBox="1"/>
              <p:nvPr/>
            </p:nvSpPr>
            <p:spPr>
              <a:xfrm>
                <a:off x="1661752" y="0"/>
                <a:ext cx="7094124" cy="561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C55A1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Questrial"/>
                  </a:rPr>
                  <a:t>Em nghĩ về Trái Đất</a:t>
                </a:r>
                <a:endParaRPr sz="3200" b="1" dirty="0">
                  <a:solidFill>
                    <a:srgbClr val="C55A1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90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335" y="621358"/>
            <a:ext cx="4287331" cy="390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1;p20">
            <a:extLst>
              <a:ext uri="{FF2B5EF4-FFF2-40B4-BE49-F238E27FC236}">
                <a16:creationId xmlns:a16="http://schemas.microsoft.com/office/drawing/2014/main" id="{894BA4AB-E290-51CF-DDF8-3BA20336DAD8}"/>
              </a:ext>
            </a:extLst>
          </p:cNvPr>
          <p:cNvGrpSpPr/>
          <p:nvPr/>
        </p:nvGrpSpPr>
        <p:grpSpPr>
          <a:xfrm>
            <a:off x="10496" y="4591586"/>
            <a:ext cx="2904748" cy="535329"/>
            <a:chOff x="508724" y="6144228"/>
            <a:chExt cx="3872997" cy="713772"/>
          </a:xfrm>
        </p:grpSpPr>
        <p:sp>
          <p:nvSpPr>
            <p:cNvPr id="3" name="Google Shape;262;p20">
              <a:extLst>
                <a:ext uri="{FF2B5EF4-FFF2-40B4-BE49-F238E27FC236}">
                  <a16:creationId xmlns:a16="http://schemas.microsoft.com/office/drawing/2014/main" id="{F46BF8C9-7421-194F-468A-21E19FAD7060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263;p20">
              <a:extLst>
                <a:ext uri="{FF2B5EF4-FFF2-40B4-BE49-F238E27FC236}">
                  <a16:creationId xmlns:a16="http://schemas.microsoft.com/office/drawing/2014/main" id="{E22D17F4-51FC-9932-E5AB-9BF9F6DF87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264;p20">
                <a:extLst>
                  <a:ext uri="{FF2B5EF4-FFF2-40B4-BE49-F238E27FC236}">
                    <a16:creationId xmlns:a16="http://schemas.microsoft.com/office/drawing/2014/main" id="{66327EDC-2A2C-E35B-A97C-641581AABC3C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265;p20">
                <a:extLst>
                  <a:ext uri="{FF2B5EF4-FFF2-40B4-BE49-F238E27FC236}">
                    <a16:creationId xmlns:a16="http://schemas.microsoft.com/office/drawing/2014/main" id="{E438158C-284E-9F05-A97A-60C45F3ADD15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7" name="Google Shape;266;p20">
            <a:extLst>
              <a:ext uri="{FF2B5EF4-FFF2-40B4-BE49-F238E27FC236}">
                <a16:creationId xmlns:a16="http://schemas.microsoft.com/office/drawing/2014/main" id="{4FFDE1F5-056E-D181-15D2-53F58780A028}"/>
              </a:ext>
            </a:extLst>
          </p:cNvPr>
          <p:cNvSpPr txBox="1"/>
          <p:nvPr/>
        </p:nvSpPr>
        <p:spPr>
          <a:xfrm>
            <a:off x="854064" y="4663364"/>
            <a:ext cx="184529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43D6130-884A-E898-1FFB-2E6E151B348B}"/>
              </a:ext>
            </a:extLst>
          </p:cNvPr>
          <p:cNvGrpSpPr/>
          <p:nvPr/>
        </p:nvGrpSpPr>
        <p:grpSpPr>
          <a:xfrm>
            <a:off x="143823" y="0"/>
            <a:ext cx="8970094" cy="4095244"/>
            <a:chOff x="143823" y="0"/>
            <a:chExt cx="8970094" cy="4095244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39D3F6D-302F-A0D5-BB19-8D7926F2BED9}"/>
                </a:ext>
              </a:extLst>
            </p:cNvPr>
            <p:cNvSpPr txBox="1"/>
            <p:nvPr/>
          </p:nvSpPr>
          <p:spPr>
            <a:xfrm>
              <a:off x="143823" y="986701"/>
              <a:ext cx="442817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1: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Từ đầu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của đất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2: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thăm thẳm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3: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Tiếp theo cho đến </a:t>
              </a:r>
              <a:r>
                <a:rPr lang="en-US" sz="2800" b="1" i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thơm mãi</a:t>
              </a:r>
              <a:r>
                <a:rPr lang="en-US" sz="28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+ Đoạn 4:</a:t>
              </a:r>
              <a:r>
                <a:rPr lang="en-US" sz="2800" b="1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Còn lại</a:t>
              </a:r>
              <a:endPara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B13B35F0-C987-55E6-7A79-7EB4BA9F3E9B}"/>
                </a:ext>
              </a:extLst>
            </p:cNvPr>
            <p:cNvGrpSpPr/>
            <p:nvPr/>
          </p:nvGrpSpPr>
          <p:grpSpPr>
            <a:xfrm>
              <a:off x="1661752" y="0"/>
              <a:ext cx="7452165" cy="3704242"/>
              <a:chOff x="1661752" y="0"/>
              <a:chExt cx="7452165" cy="3704242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795E8752-EA38-6DB7-7B4A-13E684B29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643" t="13968" r="10837" b="42063"/>
              <a:stretch/>
            </p:blipFill>
            <p:spPr>
              <a:xfrm>
                <a:off x="5606023" y="1305016"/>
                <a:ext cx="3507894" cy="2399226"/>
              </a:xfrm>
              <a:prstGeom prst="roundRect">
                <a:avLst/>
              </a:prstGeom>
            </p:spPr>
          </p:pic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B60B00B2-B94C-161B-5712-8BCE16B477E4}"/>
                  </a:ext>
                </a:extLst>
              </p:cNvPr>
              <p:cNvSpPr txBox="1"/>
              <p:nvPr/>
            </p:nvSpPr>
            <p:spPr>
              <a:xfrm>
                <a:off x="2993910" y="484960"/>
                <a:ext cx="4429809" cy="38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9000"/>
                  </a:lnSpc>
                </a:pPr>
                <a:r>
                  <a:rPr lang="en-GB" sz="240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 giáo khoa trang 88</a:t>
                </a:r>
                <a:endPara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Google Shape;89;p5">
                <a:extLst>
                  <a:ext uri="{FF2B5EF4-FFF2-40B4-BE49-F238E27FC236}">
                    <a16:creationId xmlns:a16="http://schemas.microsoft.com/office/drawing/2014/main" id="{40949B1C-114D-F735-C0BB-B7FAD5450FB9}"/>
                  </a:ext>
                </a:extLst>
              </p:cNvPr>
              <p:cNvSpPr txBox="1"/>
              <p:nvPr/>
            </p:nvSpPr>
            <p:spPr>
              <a:xfrm>
                <a:off x="1661752" y="0"/>
                <a:ext cx="7094124" cy="561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C55A1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Questrial"/>
                  </a:rPr>
                  <a:t>Em nghĩ về Trái Đất</a:t>
                </a:r>
                <a:endParaRPr sz="3200" b="1" dirty="0">
                  <a:solidFill>
                    <a:srgbClr val="C55A1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6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20" y="2486301"/>
            <a:ext cx="1987308" cy="263270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58" y="1457469"/>
            <a:ext cx="4115280" cy="1114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0772" y="944518"/>
            <a:ext cx="4742457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562732" y="790769"/>
            <a:ext cx="801853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800" b="1" spc="-6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 ảnh Trái Đất ở khổ thơ đầu gợi cho em nhớ đến những ai</a:t>
            </a:r>
            <a:r>
              <a:rPr lang="vi-VN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2800" b="1" spc="-6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013258" y="285039"/>
            <a:ext cx="142720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hiểu</a:t>
            </a:r>
            <a:endParaRPr sz="788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6E1E0D-1ECA-92A2-54EF-BBFCE0607DF8}"/>
              </a:ext>
            </a:extLst>
          </p:cNvPr>
          <p:cNvSpPr txBox="1"/>
          <p:nvPr/>
        </p:nvSpPr>
        <p:spPr>
          <a:xfrm>
            <a:off x="87250" y="2171809"/>
            <a:ext cx="61288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 ảnh Trái Đất ở khổ thơ đầu gợi cho em nhớ đến một người mẹ cõng trên lưng những đứa con của mình.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E58496D-3229-2F95-4177-04457DB70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097" y="1786086"/>
            <a:ext cx="2679197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248706" y="899425"/>
            <a:ext cx="862907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“Những đứa con của đất” có điểm gì riêng và điểm gì chung?</a:t>
            </a:r>
            <a:endParaRPr sz="788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E0641-8D5E-BE31-E6B9-A2434CC77F78}"/>
              </a:ext>
            </a:extLst>
          </p:cNvPr>
          <p:cNvSpPr/>
          <p:nvPr/>
        </p:nvSpPr>
        <p:spPr>
          <a:xfrm>
            <a:off x="248706" y="2170892"/>
            <a:ext cx="5887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Điểm riêng: màu da. Điểm chung: nụ cười hạnh phúc, mong muốn được sống trong hòa bình, hữu nghị.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A02A96C-8124-7582-5845-00D069BC6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01840" y="2135406"/>
            <a:ext cx="2539853" cy="2946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2514606" y="7471"/>
            <a:ext cx="6629393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câu thơ nào thể hiện mong muốn chung của mọi người trên Trái Đất</a:t>
            </a:r>
            <a:r>
              <a:rPr lang="vi-VN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27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85797448-D678-581C-75C7-2860C41AAFDC}"/>
              </a:ext>
            </a:extLst>
          </p:cNvPr>
          <p:cNvSpPr/>
          <p:nvPr/>
        </p:nvSpPr>
        <p:spPr>
          <a:xfrm>
            <a:off x="1820333" y="1449485"/>
            <a:ext cx="4717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 giữ được bình yên</a:t>
            </a:r>
          </a:p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hoa thơm thơm mãi.</a:t>
            </a:r>
          </a:p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năm châu hội ngộ</a:t>
            </a:r>
          </a:p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tình thương loài người</a:t>
            </a:r>
          </a:p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 cho khắp mọi nơi</a:t>
            </a:r>
          </a:p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 nhà bồ câu trắng.</a:t>
            </a:r>
            <a:endParaRPr lang="nl-NL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7B79C-5050-A4FC-33D0-69681F00F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677" y="2571750"/>
            <a:ext cx="2765323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2647073" y="193219"/>
            <a:ext cx="5408908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hiểu 2 dòng thơ cuối như thế nào?</a:t>
            </a:r>
            <a:endParaRPr sz="27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A84557-243F-8BC7-1CD3-FDB223CC7857}"/>
              </a:ext>
            </a:extLst>
          </p:cNvPr>
          <p:cNvSpPr/>
          <p:nvPr/>
        </p:nvSpPr>
        <p:spPr>
          <a:xfrm>
            <a:off x="1429718" y="1879252"/>
            <a:ext cx="62845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dòng thơ cuối nói lên mong muốn hòa bình, vì chim bồ câu tượng trưng cho hòa bình.</a:t>
            </a:r>
            <a:endParaRPr lang="nl-NL" sz="28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442099" y="962450"/>
            <a:ext cx="6580079" cy="3422653"/>
            <a:chOff x="6418601" y="4636132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6200000">
              <a:off x="8523551" y="2531182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267092" y="5742385"/>
              <a:ext cx="7076454" cy="2351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just">
                <a:lnSpc>
                  <a:spcPct val="86000"/>
                </a:lnSpc>
              </a:pPr>
              <a:r>
                <a:rPr lang="en-US" sz="3200" b="1">
                  <a:solidFill>
                    <a:srgbClr val="887405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Bài thơ thể hiện mong muốn cuộc sống hòa bình, hữu nghị trên Trái Đất.</a:t>
              </a:r>
              <a:endParaRPr lang="en-US" sz="32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4125" y="2206578"/>
            <a:ext cx="2537486" cy="2762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2903183" y="342501"/>
            <a:ext cx="3337634" cy="624388"/>
            <a:chOff x="4659099" y="302297"/>
            <a:chExt cx="3300838" cy="1334245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799"/>
              <a:ext cx="3300838" cy="133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6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sz="788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27" y="944518"/>
            <a:ext cx="4686346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0"/>
          <p:cNvSpPr txBox="1"/>
          <p:nvPr/>
        </p:nvSpPr>
        <p:spPr>
          <a:xfrm>
            <a:off x="593912" y="1012848"/>
            <a:ext cx="803032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từ </a:t>
            </a:r>
            <a:r>
              <a:rPr lang="en-US" sz="2800" b="1" i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hãy, mong, đừng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 hiện điều gì?</a:t>
            </a:r>
            <a:endParaRPr lang="en-US" sz="28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07D3D6E1-4D31-4F11-2A45-FD50D45B021F}"/>
              </a:ext>
            </a:extLst>
          </p:cNvPr>
          <p:cNvSpPr txBox="1"/>
          <p:nvPr/>
        </p:nvSpPr>
        <p:spPr>
          <a:xfrm>
            <a:off x="1337269" y="2172224"/>
            <a:ext cx="6901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354;p30">
            <a:extLst>
              <a:ext uri="{FF2B5EF4-FFF2-40B4-BE49-F238E27FC236}">
                <a16:creationId xmlns:a16="http://schemas.microsoft.com/office/drawing/2014/main" id="{CF1A59EC-3E88-2DBC-A17D-72FA478B54E9}"/>
              </a:ext>
            </a:extLst>
          </p:cNvPr>
          <p:cNvSpPr txBox="1"/>
          <p:nvPr/>
        </p:nvSpPr>
        <p:spPr>
          <a:xfrm>
            <a:off x="373058" y="764116"/>
            <a:ext cx="8589622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đặt câu với mỗi từ trên để thể hiện mong muốn của em về những điều cần làm cho cuộc sống trên Trái Đất tốt đẹp hơn.</a:t>
            </a:r>
            <a:endParaRPr lang="en-US" sz="28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BB50146E-4EE1-9100-BB09-5D85A2648269}"/>
              </a:ext>
            </a:extLst>
          </p:cNvPr>
          <p:cNvSpPr txBox="1"/>
          <p:nvPr/>
        </p:nvSpPr>
        <p:spPr>
          <a:xfrm>
            <a:off x="373058" y="2032415"/>
            <a:ext cx="8589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giữ mãi bình yên cho Trái Đất!</a:t>
            </a:r>
          </a:p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bảo vệ môi trường!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68AE533-EAD6-572B-BB06-516018DFA9C7}"/>
              </a:ext>
            </a:extLst>
          </p:cNvPr>
          <p:cNvSpPr txBox="1"/>
          <p:nvPr/>
        </p:nvSpPr>
        <p:spPr>
          <a:xfrm>
            <a:off x="373058" y="2892940"/>
            <a:ext cx="8589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Mong mọi người yêu thương nhau!</a:t>
            </a:r>
          </a:p>
          <a:p>
            <a:r>
              <a:rPr lang="en-US" sz="2800" b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Mong Trái Đất luôn xanh tươi!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783BF36-26A5-29F3-A467-78A6EB2D73CE}"/>
              </a:ext>
            </a:extLst>
          </p:cNvPr>
          <p:cNvSpPr txBox="1"/>
          <p:nvPr/>
        </p:nvSpPr>
        <p:spPr>
          <a:xfrm>
            <a:off x="373058" y="3753464"/>
            <a:ext cx="8589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 bao giờ có chiến tranh!</a:t>
            </a:r>
          </a:p>
          <a:p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 xả rác bừa bãi!</a:t>
            </a:r>
            <a:endParaRPr lang="en-US" sz="28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448" y="1740469"/>
            <a:ext cx="4686346" cy="16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AD678B-B068-76FC-150F-C1DD9F74806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317" name="Google Shape;317;p26"/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318" name="Google Shape;318;p2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9" name="Google Shape;319;p26"/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3" name="Picture 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58215E7-20A5-08B9-3245-BC5C7B1D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sp>
        <p:nvSpPr>
          <p:cNvPr id="9" name="Google Shape;301;p24">
            <a:extLst>
              <a:ext uri="{FF2B5EF4-FFF2-40B4-BE49-F238E27FC236}">
                <a16:creationId xmlns:a16="http://schemas.microsoft.com/office/drawing/2014/main" id="{F3C1ADDC-FD37-CCDB-B026-F7036F5BBCD7}"/>
              </a:ext>
            </a:extLst>
          </p:cNvPr>
          <p:cNvSpPr txBox="1"/>
          <p:nvPr/>
        </p:nvSpPr>
        <p:spPr>
          <a:xfrm>
            <a:off x="329746" y="804576"/>
            <a:ext cx="881425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“Chuyện của ông biển” và cho biết</a:t>
            </a:r>
            <a:endParaRPr lang="en-US" sz="2800" b="1" spc="-6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Google Shape;301;p24">
            <a:extLst>
              <a:ext uri="{FF2B5EF4-FFF2-40B4-BE49-F238E27FC236}">
                <a16:creationId xmlns:a16="http://schemas.microsoft.com/office/drawing/2014/main" id="{2616305E-C3EC-86EE-7DB7-51259F82EBD1}"/>
              </a:ext>
            </a:extLst>
          </p:cNvPr>
          <p:cNvSpPr txBox="1"/>
          <p:nvPr/>
        </p:nvSpPr>
        <p:spPr>
          <a:xfrm>
            <a:off x="248706" y="1379225"/>
            <a:ext cx="801853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800" b="1" spc="-6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 Biển đem lại những gì cho con người?</a:t>
            </a:r>
            <a:endParaRPr lang="en-US" sz="2800" b="1" spc="-6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C60013-A2A3-6E9C-9D2E-379F8CE3ADAE}"/>
              </a:ext>
            </a:extLst>
          </p:cNvPr>
          <p:cNvSpPr txBox="1"/>
          <p:nvPr/>
        </p:nvSpPr>
        <p:spPr>
          <a:xfrm>
            <a:off x="87250" y="2178159"/>
            <a:ext cx="61288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Biển thổi gió mát vào đất liền, đưa hơi nước lên trời làm mưa và cho con người rất nhiều sản vật của biển.</a:t>
            </a:r>
            <a:endParaRPr lang="en-US" sz="280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7B14EAB-2880-5F29-ADC4-6CFFBEFA9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097" y="1786086"/>
            <a:ext cx="2679197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1" y="0"/>
            <a:ext cx="91060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4810" y="2364994"/>
            <a:ext cx="4251125" cy="187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7E7258-76E2-AB19-56C3-38789C78C626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14" name="Google Shape;317;p26">
              <a:extLst>
                <a:ext uri="{FF2B5EF4-FFF2-40B4-BE49-F238E27FC236}">
                  <a16:creationId xmlns:a16="http://schemas.microsoft.com/office/drawing/2014/main" id="{3B34B5EB-4741-DC72-6203-165A324C5A4A}"/>
                </a:ext>
              </a:extLst>
            </p:cNvPr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16" name="Google Shape;318;p26">
                <a:extLst>
                  <a:ext uri="{FF2B5EF4-FFF2-40B4-BE49-F238E27FC236}">
                    <a16:creationId xmlns:a16="http://schemas.microsoft.com/office/drawing/2014/main" id="{433803F9-6B46-48B8-85AA-65A6BF1A3E6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19;p26">
                <a:extLst>
                  <a:ext uri="{FF2B5EF4-FFF2-40B4-BE49-F238E27FC236}">
                    <a16:creationId xmlns:a16="http://schemas.microsoft.com/office/drawing/2014/main" id="{5F8DBF69-3599-4EE5-D545-82B8D43D393E}"/>
                  </a:ext>
                </a:extLst>
              </p:cNvPr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5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96A2F2C-EEB4-9AB4-1079-82F975A5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sp>
        <p:nvSpPr>
          <p:cNvPr id="4" name="Google Shape;311;p25">
            <a:extLst>
              <a:ext uri="{FF2B5EF4-FFF2-40B4-BE49-F238E27FC236}">
                <a16:creationId xmlns:a16="http://schemas.microsoft.com/office/drawing/2014/main" id="{3671B9FE-D6BF-6150-28B1-3CD911005EFD}"/>
              </a:ext>
            </a:extLst>
          </p:cNvPr>
          <p:cNvSpPr txBox="1"/>
          <p:nvPr/>
        </p:nvSpPr>
        <p:spPr>
          <a:xfrm>
            <a:off x="248706" y="899425"/>
            <a:ext cx="862907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 gì xảy ra khiến ông Biển phải đi tìm người giúp đỡ?</a:t>
            </a:r>
            <a:endParaRPr sz="788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B3607A4-1460-52B6-00E5-6D42DB3605FC}"/>
              </a:ext>
            </a:extLst>
          </p:cNvPr>
          <p:cNvSpPr/>
          <p:nvPr/>
        </p:nvSpPr>
        <p:spPr>
          <a:xfrm>
            <a:off x="248706" y="1811905"/>
            <a:ext cx="58879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người đổ xuống biển mỗi năm hơn 6 triệu tấn rác, làm biển ô nhiễm, tôm cá chết dần nên ông Biển phải đi tìm người giúp.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CF48E4D-DE07-756F-C47A-0EBA9E154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01840" y="2135406"/>
            <a:ext cx="2539853" cy="29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9052B9-3182-9FC9-B358-94DC1101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3" t="13968" r="10837" b="42063"/>
          <a:stretch/>
        </p:blipFill>
        <p:spPr>
          <a:xfrm>
            <a:off x="3984171" y="829582"/>
            <a:ext cx="5119007" cy="350114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20CAA4-BB5E-FD15-D271-EE8F4C8BC35E}"/>
              </a:ext>
            </a:extLst>
          </p:cNvPr>
          <p:cNvSpPr txBox="1"/>
          <p:nvPr/>
        </p:nvSpPr>
        <p:spPr>
          <a:xfrm>
            <a:off x="1217143" y="1528595"/>
            <a:ext cx="14847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264A44-B759-C65D-8064-9A997CC5702B}"/>
              </a:ext>
            </a:extLst>
          </p:cNvPr>
          <p:cNvSpPr txBox="1"/>
          <p:nvPr/>
        </p:nvSpPr>
        <p:spPr>
          <a:xfrm>
            <a:off x="924596" y="3091089"/>
            <a:ext cx="20697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SGK </a:t>
            </a:r>
            <a:r>
              <a:rPr lang="en-US" sz="27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88</a:t>
            </a:r>
            <a:endParaRPr lang="en-US" sz="27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9AF0DBD-BC3C-B6AE-FAAA-F23476013E7B}"/>
              </a:ext>
            </a:extLst>
          </p:cNvPr>
          <p:cNvSpPr txBox="1"/>
          <p:nvPr/>
        </p:nvSpPr>
        <p:spPr>
          <a:xfrm>
            <a:off x="2876664" y="219112"/>
            <a:ext cx="33906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31EB9F-A5AC-86A1-3DA0-4AB28832A249}"/>
              </a:ext>
            </a:extLst>
          </p:cNvPr>
          <p:cNvSpPr txBox="1"/>
          <p:nvPr/>
        </p:nvSpPr>
        <p:spPr>
          <a:xfrm>
            <a:off x="-6789" y="2309842"/>
            <a:ext cx="39325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nghĩ về trái dất</a:t>
            </a:r>
            <a:endParaRPr lang="en-US" sz="33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251054" y="128047"/>
            <a:ext cx="6926460" cy="162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wgày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κáng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wăm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 …</a:t>
            </a:r>
            <a:endParaRPr sz="788" dirty="0">
              <a:latin typeface="HP001 4 hàng" panose="020B06030503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	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TΗĞng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VΗİΙ</a:t>
            </a:r>
            <a:endParaRPr sz="788"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2700" b="1">
                <a:solidFill>
                  <a:srgbClr val="FF0000"/>
                </a:solidFill>
                <a:latin typeface="HP001 4 hàng" panose="020B0603050302020204" pitchFamily="34" charset="0"/>
              </a:rPr>
              <a:t>: Em nghĩ về trái đất</a:t>
            </a:r>
            <a:endParaRPr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201" y="1066052"/>
            <a:ext cx="4114840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DF3B437-4516-37AF-8F52-B06375C73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3" t="13968" r="10837" b="42063"/>
          <a:stretch/>
        </p:blipFill>
        <p:spPr>
          <a:xfrm>
            <a:off x="1449161" y="715282"/>
            <a:ext cx="6245678" cy="4271734"/>
          </a:xfrm>
          <a:prstGeom prst="rect">
            <a:avLst/>
          </a:prstGeom>
        </p:spPr>
      </p:pic>
      <p:grpSp>
        <p:nvGrpSpPr>
          <p:cNvPr id="14" name="Google Shape;109;p8">
            <a:extLst>
              <a:ext uri="{FF2B5EF4-FFF2-40B4-BE49-F238E27FC236}">
                <a16:creationId xmlns:a16="http://schemas.microsoft.com/office/drawing/2014/main" id="{7B4A5229-2ED7-FB53-CE75-68373E6F6691}"/>
              </a:ext>
            </a:extLst>
          </p:cNvPr>
          <p:cNvGrpSpPr/>
          <p:nvPr/>
        </p:nvGrpSpPr>
        <p:grpSpPr>
          <a:xfrm>
            <a:off x="301391" y="4599490"/>
            <a:ext cx="2163411" cy="535329"/>
            <a:chOff x="508724" y="6144228"/>
            <a:chExt cx="2884548" cy="713772"/>
          </a:xfrm>
        </p:grpSpPr>
        <p:sp>
          <p:nvSpPr>
            <p:cNvPr id="15" name="Google Shape;110;p8">
              <a:extLst>
                <a:ext uri="{FF2B5EF4-FFF2-40B4-BE49-F238E27FC236}">
                  <a16:creationId xmlns:a16="http://schemas.microsoft.com/office/drawing/2014/main" id="{4F5BF014-B483-1ACB-6CD7-3B748A1E4B2B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6" name="Google Shape;111;p8">
              <a:extLst>
                <a:ext uri="{FF2B5EF4-FFF2-40B4-BE49-F238E27FC236}">
                  <a16:creationId xmlns:a16="http://schemas.microsoft.com/office/drawing/2014/main" id="{04CE29B6-E309-28DB-FE20-01B67973B583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7" name="Google Shape;112;p8">
                <a:extLst>
                  <a:ext uri="{FF2B5EF4-FFF2-40B4-BE49-F238E27FC236}">
                    <a16:creationId xmlns:a16="http://schemas.microsoft.com/office/drawing/2014/main" id="{F315FD45-1649-5A21-4FD4-0C5D27CF61D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8" name="Google Shape;113;p8">
                <a:extLst>
                  <a:ext uri="{FF2B5EF4-FFF2-40B4-BE49-F238E27FC236}">
                    <a16:creationId xmlns:a16="http://schemas.microsoft.com/office/drawing/2014/main" id="{989948B6-0639-5ABE-7C8A-FF2CCF675A3C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9" name="Google Shape;114;p8">
            <a:extLst>
              <a:ext uri="{FF2B5EF4-FFF2-40B4-BE49-F238E27FC236}">
                <a16:creationId xmlns:a16="http://schemas.microsoft.com/office/drawing/2014/main" id="{B1CBFF66-A0AD-F7A5-6C87-39392046591D}"/>
              </a:ext>
            </a:extLst>
          </p:cNvPr>
          <p:cNvSpPr txBox="1"/>
          <p:nvPr/>
        </p:nvSpPr>
        <p:spPr>
          <a:xfrm>
            <a:off x="886284" y="4664269"/>
            <a:ext cx="1528954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0B37CA1F-3FAC-8F22-00F9-31E836021233}"/>
              </a:ext>
            </a:extLst>
          </p:cNvPr>
          <p:cNvSpPr txBox="1"/>
          <p:nvPr/>
        </p:nvSpPr>
        <p:spPr>
          <a:xfrm>
            <a:off x="2357096" y="460468"/>
            <a:ext cx="4429809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9000"/>
              </a:lnSpc>
            </a:pPr>
            <a:r>
              <a:rPr lang="en-GB" sz="2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 giáo khoa trang 88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89;p5">
            <a:extLst>
              <a:ext uri="{FF2B5EF4-FFF2-40B4-BE49-F238E27FC236}">
                <a16:creationId xmlns:a16="http://schemas.microsoft.com/office/drawing/2014/main" id="{D3A6C320-32F7-A446-377F-CBC7D589FB28}"/>
              </a:ext>
            </a:extLst>
          </p:cNvPr>
          <p:cNvSpPr txBox="1"/>
          <p:nvPr/>
        </p:nvSpPr>
        <p:spPr>
          <a:xfrm>
            <a:off x="1024938" y="0"/>
            <a:ext cx="7094124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2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Em nghĩ về Trái Đất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8909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6D8F1F-8E66-6CCB-DFA3-51BB1BB8C6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643" t="13968" r="10837" b="42063"/>
          <a:stretch/>
        </p:blipFill>
        <p:spPr>
          <a:xfrm>
            <a:off x="5606023" y="1305016"/>
            <a:ext cx="3507894" cy="2399226"/>
          </a:xfrm>
          <a:prstGeom prst="round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F6F3C0B-2990-89B8-34E3-6C71B037C85D}"/>
              </a:ext>
            </a:extLst>
          </p:cNvPr>
          <p:cNvSpPr txBox="1"/>
          <p:nvPr/>
        </p:nvSpPr>
        <p:spPr>
          <a:xfrm>
            <a:off x="2993910" y="484960"/>
            <a:ext cx="4429809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9000"/>
              </a:lnSpc>
            </a:pPr>
            <a:r>
              <a:rPr lang="en-GB" sz="2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 giáo khoa trang 88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Google Shape;89;p5">
            <a:extLst>
              <a:ext uri="{FF2B5EF4-FFF2-40B4-BE49-F238E27FC236}">
                <a16:creationId xmlns:a16="http://schemas.microsoft.com/office/drawing/2014/main" id="{340F145D-BCEC-4EF7-120F-E15A32B1BA07}"/>
              </a:ext>
            </a:extLst>
          </p:cNvPr>
          <p:cNvSpPr txBox="1"/>
          <p:nvPr/>
        </p:nvSpPr>
        <p:spPr>
          <a:xfrm>
            <a:off x="1661752" y="0"/>
            <a:ext cx="7094124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2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Em nghĩ về Trái Đất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1B1564A-0301-B3F0-1698-4D4D86A64CC7}"/>
              </a:ext>
            </a:extLst>
          </p:cNvPr>
          <p:cNvSpPr txBox="1"/>
          <p:nvPr/>
        </p:nvSpPr>
        <p:spPr>
          <a:xfrm>
            <a:off x="105912" y="869040"/>
            <a:ext cx="2941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Quàng khăn xanh biển cả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 áo thơm hương rừng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Trái Đất mang trên lưng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 đứa con của đất.</a:t>
            </a:r>
          </a:p>
          <a:p>
            <a:endParaRPr lang="en-US" sz="1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màu da có khác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vẫn chung nụ cười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biển cả không vơi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Một màu xanh thăm thẳm.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7E430A1-BCC7-403C-0C39-A9CF257DD2C1}"/>
              </a:ext>
            </a:extLst>
          </p:cNvPr>
          <p:cNvSpPr txBox="1"/>
          <p:nvPr/>
        </p:nvSpPr>
        <p:spPr>
          <a:xfrm>
            <a:off x="2832022" y="1612394"/>
            <a:ext cx="3136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ban mai nắng ấm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linh bờ thảo nguyên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Hãy giữ được bình yên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thơm thơm mãi.</a:t>
            </a:r>
          </a:p>
          <a:p>
            <a:endParaRPr lang="en-US" sz="1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năm châu hội ngộ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tình thương loài người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 cho khắp mọi nơi</a:t>
            </a:r>
          </a:p>
          <a:p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Là nhà bồ câu trắng.</a:t>
            </a:r>
          </a:p>
          <a:p>
            <a:pPr algn="r"/>
            <a:r>
              <a:rPr lang="en-US" sz="1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NGUYỄN LÂM THẮNG</a:t>
            </a:r>
          </a:p>
        </p:txBody>
      </p:sp>
      <p:grpSp>
        <p:nvGrpSpPr>
          <p:cNvPr id="9" name="Google Shape;109;p8">
            <a:extLst>
              <a:ext uri="{FF2B5EF4-FFF2-40B4-BE49-F238E27FC236}">
                <a16:creationId xmlns:a16="http://schemas.microsoft.com/office/drawing/2014/main" id="{DF8FD010-F947-2001-39D2-E3744D7C9528}"/>
              </a:ext>
            </a:extLst>
          </p:cNvPr>
          <p:cNvGrpSpPr/>
          <p:nvPr/>
        </p:nvGrpSpPr>
        <p:grpSpPr>
          <a:xfrm>
            <a:off x="301391" y="4599490"/>
            <a:ext cx="2163411" cy="535329"/>
            <a:chOff x="508724" y="6144228"/>
            <a:chExt cx="2884548" cy="713772"/>
          </a:xfrm>
        </p:grpSpPr>
        <p:sp>
          <p:nvSpPr>
            <p:cNvPr id="10" name="Google Shape;110;p8">
              <a:extLst>
                <a:ext uri="{FF2B5EF4-FFF2-40B4-BE49-F238E27FC236}">
                  <a16:creationId xmlns:a16="http://schemas.microsoft.com/office/drawing/2014/main" id="{97D4B1A8-22DC-8CAB-A2CE-6236EE316A15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111;p8">
              <a:extLst>
                <a:ext uri="{FF2B5EF4-FFF2-40B4-BE49-F238E27FC236}">
                  <a16:creationId xmlns:a16="http://schemas.microsoft.com/office/drawing/2014/main" id="{DA0043F6-E675-7BF5-7D14-53F03F8C7CDF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112;p8">
                <a:extLst>
                  <a:ext uri="{FF2B5EF4-FFF2-40B4-BE49-F238E27FC236}">
                    <a16:creationId xmlns:a16="http://schemas.microsoft.com/office/drawing/2014/main" id="{9BB35821-5EEE-DDA3-C990-61538724D22F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113;p8">
                <a:extLst>
                  <a:ext uri="{FF2B5EF4-FFF2-40B4-BE49-F238E27FC236}">
                    <a16:creationId xmlns:a16="http://schemas.microsoft.com/office/drawing/2014/main" id="{FDBC8F12-2616-7D0F-0B81-219816F36718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114;p8">
            <a:extLst>
              <a:ext uri="{FF2B5EF4-FFF2-40B4-BE49-F238E27FC236}">
                <a16:creationId xmlns:a16="http://schemas.microsoft.com/office/drawing/2014/main" id="{2BB21020-E752-4ECE-8919-6B0F645136E9}"/>
              </a:ext>
            </a:extLst>
          </p:cNvPr>
          <p:cNvSpPr txBox="1"/>
          <p:nvPr/>
        </p:nvSpPr>
        <p:spPr>
          <a:xfrm>
            <a:off x="886284" y="4664269"/>
            <a:ext cx="1528954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31.1.2.5">
            <a:hlinkClick r:id="" action="ppaction://media"/>
            <a:extLst>
              <a:ext uri="{FF2B5EF4-FFF2-40B4-BE49-F238E27FC236}">
                <a16:creationId xmlns:a16="http://schemas.microsoft.com/office/drawing/2014/main" id="{5508999C-3B47-8876-0829-54E000434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74288" y="3408363"/>
            <a:ext cx="406400" cy="406400"/>
          </a:xfrm>
          <a:prstGeom prst="rect">
            <a:avLst/>
          </a:prstGeom>
        </p:spPr>
      </p:pic>
      <p:pic>
        <p:nvPicPr>
          <p:cNvPr id="17" name="31.1.2.1">
            <a:hlinkClick r:id="" action="ppaction://media"/>
            <a:extLst>
              <a:ext uri="{FF2B5EF4-FFF2-40B4-BE49-F238E27FC236}">
                <a16:creationId xmlns:a16="http://schemas.microsoft.com/office/drawing/2014/main" id="{9D76E804-F3B4-8B9D-51CE-732DCE746E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72713" y="3506788"/>
            <a:ext cx="406400" cy="406400"/>
          </a:xfrm>
          <a:prstGeom prst="rect">
            <a:avLst/>
          </a:prstGeom>
        </p:spPr>
      </p:pic>
      <p:pic>
        <p:nvPicPr>
          <p:cNvPr id="18" name="31.1.2.2">
            <a:hlinkClick r:id="" action="ppaction://media"/>
            <a:extLst>
              <a:ext uri="{FF2B5EF4-FFF2-40B4-BE49-F238E27FC236}">
                <a16:creationId xmlns:a16="http://schemas.microsoft.com/office/drawing/2014/main" id="{DA0773C9-D96A-DDD6-7788-ED6892E352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71138" y="3605213"/>
            <a:ext cx="406400" cy="406400"/>
          </a:xfrm>
          <a:prstGeom prst="rect">
            <a:avLst/>
          </a:prstGeom>
        </p:spPr>
      </p:pic>
      <p:pic>
        <p:nvPicPr>
          <p:cNvPr id="19" name="31.1.2.3">
            <a:hlinkClick r:id="" action="ppaction://media"/>
            <a:extLst>
              <a:ext uri="{FF2B5EF4-FFF2-40B4-BE49-F238E27FC236}">
                <a16:creationId xmlns:a16="http://schemas.microsoft.com/office/drawing/2014/main" id="{CF1F2CDD-AEEE-9D8D-F2BE-A85806BDBE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69563" y="3703638"/>
            <a:ext cx="406400" cy="406400"/>
          </a:xfrm>
          <a:prstGeom prst="rect">
            <a:avLst/>
          </a:prstGeom>
        </p:spPr>
      </p:pic>
      <p:pic>
        <p:nvPicPr>
          <p:cNvPr id="20" name="31.1.2.4">
            <a:hlinkClick r:id="" action="ppaction://media"/>
            <a:extLst>
              <a:ext uri="{FF2B5EF4-FFF2-40B4-BE49-F238E27FC236}">
                <a16:creationId xmlns:a16="http://schemas.microsoft.com/office/drawing/2014/main" id="{9D996D61-A514-FEB9-B511-B6091C0317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67988" y="3802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83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38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91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18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3446</TotalTime>
  <Words>958</Words>
  <Application>Microsoft Office PowerPoint</Application>
  <PresentationFormat>Trình chiếu Trên màn hình (16:9)</PresentationFormat>
  <Paragraphs>139</Paragraphs>
  <Slides>33</Slides>
  <Notes>25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1" baseType="lpstr">
      <vt:lpstr>HP001 4 hàng</vt:lpstr>
      <vt:lpstr>Arial-Rounded</vt:lpstr>
      <vt:lpstr>Calibri</vt:lpstr>
      <vt:lpstr>SVN-Anastasia</vt:lpstr>
      <vt:lpstr>AvantGarde</vt:lpstr>
      <vt:lpstr>Arial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Nguyễn Thị Tuyết Nga</cp:lastModifiedBy>
  <cp:revision>113</cp:revision>
  <dcterms:created xsi:type="dcterms:W3CDTF">2021-12-21T12:51:08Z</dcterms:created>
  <dcterms:modified xsi:type="dcterms:W3CDTF">2023-04-09T12:48:16Z</dcterms:modified>
  <cp:category>9Slide.vn</cp:category>
</cp:coreProperties>
</file>