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Lst>
  <p:notesMasterIdLst>
    <p:notesMasterId r:id="rId20"/>
  </p:notesMasterIdLst>
  <p:sldIdLst>
    <p:sldId id="256" r:id="rId5"/>
    <p:sldId id="257" r:id="rId6"/>
    <p:sldId id="448" r:id="rId7"/>
    <p:sldId id="264" r:id="rId8"/>
    <p:sldId id="260" r:id="rId9"/>
    <p:sldId id="408" r:id="rId10"/>
    <p:sldId id="449" r:id="rId11"/>
    <p:sldId id="446" r:id="rId12"/>
    <p:sldId id="287" r:id="rId13"/>
    <p:sldId id="441" r:id="rId14"/>
    <p:sldId id="281" r:id="rId15"/>
    <p:sldId id="443" r:id="rId16"/>
    <p:sldId id="447" r:id="rId17"/>
    <p:sldId id="290" r:id="rId18"/>
    <p:sldId id="291" r:id="rId19"/>
  </p:sldIdLst>
  <p:sldSz cx="16276638"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7" d="100"/>
          <a:sy n="47" d="100"/>
        </p:scale>
        <p:origin x="90" y="22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6695744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30382363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7103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2724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4743298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0300061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380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3843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369812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8993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35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4253663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65642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6662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1493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5450681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tags" Target="../tags/tag3.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3.jpeg"/><Relationship Id="rId5" Type="http://schemas.openxmlformats.org/officeDocument/2006/relationships/theme" Target="../theme/theme1.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tags" Target="../tags/tag6.xml"/><Relationship Id="rId12"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11" Type="http://schemas.openxmlformats.org/officeDocument/2006/relationships/image" Target="../media/image3.jpeg"/><Relationship Id="rId5" Type="http://schemas.openxmlformats.org/officeDocument/2006/relationships/theme" Target="../theme/theme2.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tags" Target="../tags/tag9.xml"/><Relationship Id="rId12"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8.xml"/><Relationship Id="rId11" Type="http://schemas.openxmlformats.org/officeDocument/2006/relationships/image" Target="../media/image3.jpeg"/><Relationship Id="rId5" Type="http://schemas.openxmlformats.org/officeDocument/2006/relationships/theme" Target="../theme/theme3.xml"/><Relationship Id="rId10" Type="http://schemas.openxmlformats.org/officeDocument/2006/relationships/image" Target="../media/image2.jpeg"/><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tags" Target="../tags/tag12.xml"/><Relationship Id="rId12"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ags" Target="../tags/tag11.xml"/><Relationship Id="rId11" Type="http://schemas.openxmlformats.org/officeDocument/2006/relationships/image" Target="../media/image3.jpeg"/><Relationship Id="rId5" Type="http://schemas.openxmlformats.org/officeDocument/2006/relationships/theme" Target="../theme/theme4.xml"/><Relationship Id="rId10"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461D2B16-A070-225E-2B9E-979D56CD96D3}"/>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2033341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2333B37-3C93-D98A-2A78-FE4284DAE955}"/>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37554558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3A04AD3-D8C5-E1F0-8734-6C1F8A45EF55}"/>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151933302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89BF56D-AEE5-0607-9C1B-33E471BD7B6E}"/>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12928348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106480D7-916B-1E97-2F2C-3B96B48E06C2}"/>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7" name="Hình ảnh 6">
            <a:extLst>
              <a:ext uri="{FF2B5EF4-FFF2-40B4-BE49-F238E27FC236}">
                <a16:creationId xmlns:a16="http://schemas.microsoft.com/office/drawing/2014/main" id="{A3E09ECD-1E9C-3D5E-38F0-CDA31BC7F6D2}"/>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16" name="Hình ảnh 15">
            <a:extLst>
              <a:ext uri="{FF2B5EF4-FFF2-40B4-BE49-F238E27FC236}">
                <a16:creationId xmlns:a16="http://schemas.microsoft.com/office/drawing/2014/main" id="{7A073B67-0E65-FA45-9A3F-4043A5A6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 y="4815135"/>
            <a:ext cx="4368717" cy="3987463"/>
          </a:xfrm>
          <a:prstGeom prst="rect">
            <a:avLst/>
          </a:prstGeom>
        </p:spPr>
      </p:pic>
      <p:pic>
        <p:nvPicPr>
          <p:cNvPr id="20" name="Hình ảnh 19">
            <a:extLst>
              <a:ext uri="{FF2B5EF4-FFF2-40B4-BE49-F238E27FC236}">
                <a16:creationId xmlns:a16="http://schemas.microsoft.com/office/drawing/2014/main" id="{C892979F-F9B3-2483-DAE8-5A99C5FEB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288" y="4130877"/>
            <a:ext cx="4187313" cy="4671720"/>
          </a:xfrm>
          <a:prstGeom prst="rect">
            <a:avLst/>
          </a:prstGeom>
        </p:spPr>
      </p:pic>
      <p:pic>
        <p:nvPicPr>
          <p:cNvPr id="9" name="图片 15" descr="组 13">
            <a:extLst>
              <a:ext uri="{FF2B5EF4-FFF2-40B4-BE49-F238E27FC236}">
                <a16:creationId xmlns:a16="http://schemas.microsoft.com/office/drawing/2014/main" id="{BED2DCFB-B8BB-CB83-EC6C-90F62AEC9A51}"/>
              </a:ext>
            </a:extLst>
          </p:cNvPr>
          <p:cNvPicPr>
            <a:picLocks noChangeAspect="1"/>
          </p:cNvPicPr>
          <p:nvPr/>
        </p:nvPicPr>
        <p:blipFill>
          <a:blip r:embed="rId6"/>
          <a:stretch>
            <a:fillRect/>
          </a:stretch>
        </p:blipFill>
        <p:spPr>
          <a:xfrm flipH="1">
            <a:off x="62813" y="0"/>
            <a:ext cx="16151013" cy="9144000"/>
          </a:xfrm>
          <a:prstGeom prst="rect">
            <a:avLst/>
          </a:prstGeom>
        </p:spPr>
      </p:pic>
      <p:sp>
        <p:nvSpPr>
          <p:cNvPr id="3" name="Hộp Văn bản 2">
            <a:extLst>
              <a:ext uri="{FF2B5EF4-FFF2-40B4-BE49-F238E27FC236}">
                <a16:creationId xmlns:a16="http://schemas.microsoft.com/office/drawing/2014/main" id="{D5F152AF-1261-9605-F6B4-47B0487A427C}"/>
              </a:ext>
            </a:extLst>
          </p:cNvPr>
          <p:cNvSpPr txBox="1"/>
          <p:nvPr/>
        </p:nvSpPr>
        <p:spPr>
          <a:xfrm>
            <a:off x="4770411" y="4390651"/>
            <a:ext cx="6735818" cy="4021550"/>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1733">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Trao đổi</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SVN-Ziclets" panose="02000603000000000000" pitchFamily="2" charset="0"/>
              </a:rPr>
              <a:t>Kì nghỉ thú vị</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8319" y="477790"/>
            <a:ext cx="14401800" cy="677108"/>
          </a:xfrm>
          <a:prstGeom prst="rect">
            <a:avLst/>
          </a:prstGeom>
        </p:spPr>
        <p:txBody>
          <a:bodyPr wrap="square">
            <a:spAutoFit/>
          </a:bodyPr>
          <a:lstStyle/>
          <a:p>
            <a:r>
              <a:rPr lang="en-US" sz="38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3. Nói về con vật (hoặc cây, hoa, quả) yêu thích </a:t>
            </a:r>
          </a:p>
        </p:txBody>
      </p:sp>
      <p:sp>
        <p:nvSpPr>
          <p:cNvPr id="12" name="Rectangle 11"/>
          <p:cNvSpPr/>
          <p:nvPr/>
        </p:nvSpPr>
        <p:spPr>
          <a:xfrm>
            <a:off x="1151360" y="1229473"/>
            <a:ext cx="13973919" cy="5247527"/>
          </a:xfrm>
          <a:prstGeom prst="rect">
            <a:avLst/>
          </a:prstGeom>
        </p:spPr>
        <p:txBody>
          <a:bodyPr wrap="square">
            <a:spAutoFit/>
          </a:bodyPr>
          <a:lstStyle/>
          <a:p>
            <a:pPr algn="ctr">
              <a:lnSpc>
                <a:spcPct val="118000"/>
              </a:lnSpc>
              <a:spcBef>
                <a:spcPts val="0"/>
              </a:spcBef>
            </a:pPr>
            <a:r>
              <a:rPr lang="vi-VN" sz="6000" b="1">
                <a:solidFill>
                  <a:srgbClr val="00B050"/>
                </a:solidFill>
                <a:latin typeface="AvantGarde" panose="00000400000000000000" pitchFamily="2" charset="0"/>
                <a:ea typeface="AvantGarde" panose="00000400000000000000" pitchFamily="2" charset="0"/>
                <a:cs typeface="AvantGarde" panose="00000400000000000000" pitchFamily="2" charset="0"/>
              </a:rPr>
              <a:t>Gợi ý:</a:t>
            </a:r>
          </a:p>
          <a:p>
            <a:pPr algn="just">
              <a:lnSpc>
                <a:spcPct val="118000"/>
              </a:lnSpc>
              <a:spcBef>
                <a:spcPts val="0"/>
              </a:spcBef>
            </a:pPr>
            <a:r>
              <a:rPr lang="vi-VN" sz="3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a) Giới thiệu tên con vật (hoặc cây, hoa, quả):  Đó là con gì (cây, hoa, quả gì?)</a:t>
            </a:r>
          </a:p>
          <a:p>
            <a:pPr algn="just">
              <a:lnSpc>
                <a:spcPct val="118000"/>
              </a:lnSpc>
              <a:spcBef>
                <a:spcPts val="0"/>
              </a:spcBef>
            </a:pPr>
            <a:r>
              <a:rPr lang="vi-VN" sz="3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b) Nói về đặc điểm của con vật (cây, hoa, quả): Con vật (cây, hoa, quả) ấy trông như thế nào?</a:t>
            </a:r>
          </a:p>
          <a:p>
            <a:pPr algn="just">
              <a:lnSpc>
                <a:spcPct val="118000"/>
              </a:lnSpc>
              <a:spcBef>
                <a:spcPts val="0"/>
              </a:spcBef>
            </a:pPr>
            <a:r>
              <a:rPr lang="vi-VN" sz="38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c) Nêu lí do thích con vật (cây, hoa, quả): Vì sao em thích con vật (cây, hoa, quả) ấy? </a:t>
            </a:r>
          </a:p>
        </p:txBody>
      </p:sp>
      <p:pic>
        <p:nvPicPr>
          <p:cNvPr id="7" name="Hình ảnh 6">
            <a:extLst>
              <a:ext uri="{FF2B5EF4-FFF2-40B4-BE49-F238E27FC236}">
                <a16:creationId xmlns:a16="http://schemas.microsoft.com/office/drawing/2014/main" id="{270CCA52-4FFB-FA92-1C2F-93055BC9A5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03001" y="5895274"/>
            <a:ext cx="4317118" cy="2770936"/>
          </a:xfrm>
          <a:prstGeom prst="rect">
            <a:avLst/>
          </a:prstGeom>
        </p:spPr>
      </p:pic>
    </p:spTree>
    <p:extLst>
      <p:ext uri="{BB962C8B-B14F-4D97-AF65-F5344CB8AC3E}">
        <p14:creationId xmlns:p14="http://schemas.microsoft.com/office/powerpoint/2010/main" val="7071039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9" y="3117561"/>
            <a:ext cx="6908800" cy="5979547"/>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6584742" y="3366056"/>
            <a:ext cx="7756932" cy="2831544"/>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8400">
                <a:ln w="44450">
                  <a:solidFill>
                    <a:srgbClr val="FFFFFF"/>
                  </a:solidFill>
                </a:ln>
                <a:solidFill>
                  <a:srgbClr val="FF0000"/>
                </a:solidFill>
                <a:latin typeface="SVN-Poky's" panose="020B0606040200020203" pitchFamily="34" charset="0"/>
              </a:rPr>
              <a:t>Chia sẻ</a:t>
            </a:r>
            <a:endParaRPr lang="en-US" sz="184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7419" y="1002657"/>
            <a:ext cx="14401800" cy="7138686"/>
          </a:xfrm>
          <a:prstGeom prst="rect">
            <a:avLst/>
          </a:prstGeom>
        </p:spPr>
        <p:txBody>
          <a:bodyPr wrap="square">
            <a:spAutoFit/>
          </a:bodyPr>
          <a:lstStyle/>
          <a:p>
            <a:pPr lvl="0" indent="914400" algn="ctr">
              <a:lnSpc>
                <a:spcPct val="120000"/>
              </a:lnSpc>
            </a:pPr>
            <a:r>
              <a:rPr lang="vi-VN" sz="6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Bài tham khảo 1:</a:t>
            </a:r>
          </a:p>
          <a:p>
            <a:pPr lvl="0" indent="914400" algn="just">
              <a:lnSpc>
                <a:spcPct val="120000"/>
              </a:lnSpc>
            </a:pPr>
            <a:r>
              <a:rPr lang="vi-VN" sz="40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Mỗi lần về quê, em thường theo anh họ lùa đàn bò lên ngọn đồi thoai thoải cuối làng. Những chú bò lông mượt, hiền lành cứ thung thăng gặm cỏ. Thỉnh thoảng lại có chú ngẩng lên nghe ngóng rồi cất tiếng kêu ò ò như gọi bạn. Những cặp mắt hiền từ, những cái mũi ươn ướt khiến em yêu chúng quá. Những chú bò dễ thương ấy làm cho những ngọn đồi quê em vàng rực dưới nắng chiều.</a:t>
            </a:r>
            <a:endParaRPr kumimoji="0" lang="en-US" sz="3800" b="1" i="0" u="none" strike="noStrike" kern="1200" cap="none" spc="0" normalizeH="0" baseline="0" noProof="0">
              <a:ln>
                <a:noFill/>
              </a:ln>
              <a:solidFill>
                <a:schemeClr val="tx1">
                  <a:lumMod val="75000"/>
                  <a:lumOff val="25000"/>
                </a:schemeClr>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7453512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7419" y="586294"/>
            <a:ext cx="14401800" cy="7971413"/>
          </a:xfrm>
          <a:prstGeom prst="rect">
            <a:avLst/>
          </a:prstGeom>
        </p:spPr>
        <p:txBody>
          <a:bodyPr wrap="square">
            <a:spAutoFit/>
          </a:bodyPr>
          <a:lstStyle/>
          <a:p>
            <a:pPr lvl="0" indent="914400" algn="ctr">
              <a:lnSpc>
                <a:spcPct val="120000"/>
              </a:lnSpc>
            </a:pPr>
            <a:r>
              <a:rPr lang="vi-VN" sz="60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Bài tham khảo 2:</a:t>
            </a:r>
          </a:p>
          <a:p>
            <a:pPr lvl="0" indent="914400" algn="just"/>
            <a:r>
              <a:rPr lang="vi-VN" sz="4000" b="1">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Hè năm ngoái em về quê ngoại chơi và thấy cây mít ông bà trồng từ lâu đã bắt đầu sai trĩu quả trông rất thích mắt. Thân cây khá to cỡ hơn một vòng tay em. Thân màu nâu sẫm, khi đứng cạnh trông em trở nên bé nhỏ so với nó. Lá mít rất to, dày, xanh đậm. Lá mít to cỡ bằng bàn tay xòe của em và có độ bóng thật đẹp. Năm nào, cây cũng ra quả sai trĩu. Quả mít chín ăn rất ngọt và thơm. Mùi mít chín cây thơm lừng cả vườn cây. Được thưởng thức những múi mít to vàng ươm em thật thích biết bao nhiêu. Em rất thích cây mít nhà bà ngoại em. </a:t>
            </a:r>
          </a:p>
        </p:txBody>
      </p:sp>
    </p:spTree>
    <p:extLst>
      <p:ext uri="{BB962C8B-B14F-4D97-AF65-F5344CB8AC3E}">
        <p14:creationId xmlns:p14="http://schemas.microsoft.com/office/powerpoint/2010/main" val="21034978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525" y="358238"/>
            <a:ext cx="8286777" cy="6621585"/>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3482397" y="4925141"/>
            <a:ext cx="9311844"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D</a:t>
            </a:r>
            <a:r>
              <a:rPr lang="en-US" sz="22133">
                <a:ln w="41275">
                  <a:solidFill>
                    <a:prstClr val="black"/>
                  </a:solidFill>
                </a:ln>
                <a:solidFill>
                  <a:srgbClr val="00B050"/>
                </a:solidFill>
                <a:latin typeface="SVN-Poky's" panose="020B0606040200020203" pitchFamily="34" charset="0"/>
              </a:rPr>
              <a:t>ặ</a:t>
            </a:r>
            <a:r>
              <a:rPr lang="en-US" sz="22133">
                <a:ln w="41275">
                  <a:solidFill>
                    <a:prstClr val="black"/>
                  </a:solidFill>
                </a:ln>
                <a:solidFill>
                  <a:srgbClr val="00B0F0"/>
                </a:solidFill>
                <a:latin typeface="SVN-Poky's" panose="020B0606040200020203" pitchFamily="34" charset="0"/>
              </a:rPr>
              <a:t>n </a:t>
            </a:r>
            <a:r>
              <a:rPr lang="en-US" sz="22133">
                <a:ln w="41275">
                  <a:solidFill>
                    <a:prstClr val="black"/>
                  </a:solidFill>
                </a:ln>
                <a:solidFill>
                  <a:srgbClr val="FBE619"/>
                </a:solidFill>
                <a:latin typeface="SVN-Poky's" panose="020B0606040200020203" pitchFamily="34" charset="0"/>
              </a:rPr>
              <a:t>d</a:t>
            </a:r>
            <a:r>
              <a:rPr lang="en-US" sz="22133">
                <a:ln w="41275">
                  <a:solidFill>
                    <a:prstClr val="black"/>
                  </a:solidFill>
                </a:ln>
                <a:solidFill>
                  <a:srgbClr val="ADDFEA"/>
                </a:solidFill>
                <a:latin typeface="SVN-Poky's" panose="020B0606040200020203" pitchFamily="34" charset="0"/>
              </a:rPr>
              <a:t>ò</a:t>
            </a:r>
            <a:endParaRPr lang="en-US" sz="22133">
              <a:ln w="41275">
                <a:solidFill>
                  <a:prstClr val="black"/>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751681" y="637794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970" y="2602739"/>
            <a:ext cx="10172700" cy="7550404"/>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751681" y="721360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8" name="Hình ảnh 7">
            <a:extLst>
              <a:ext uri="{FF2B5EF4-FFF2-40B4-BE49-F238E27FC236}">
                <a16:creationId xmlns:a16="http://schemas.microsoft.com/office/drawing/2014/main" id="{73F40198-B41F-0BBF-AF62-11574B1CC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719" y="1474653"/>
            <a:ext cx="12395200" cy="4067627"/>
          </a:xfrm>
          <a:prstGeom prst="rect">
            <a:avLst/>
          </a:prstGeom>
        </p:spPr>
      </p:pic>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5090320" y="1627286"/>
            <a:ext cx="5501521" cy="4522341"/>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619919" y="4809502"/>
            <a:ext cx="15036800" cy="3405927"/>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448395" y="4572001"/>
            <a:ext cx="13379848" cy="3405927"/>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5027" y="-438515"/>
            <a:ext cx="16286691" cy="2766060"/>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4 kđ">
            <a:hlinkClick r:id="" action="ppaction://media"/>
            <a:extLst>
              <a:ext uri="{FF2B5EF4-FFF2-40B4-BE49-F238E27FC236}">
                <a16:creationId xmlns:a16="http://schemas.microsoft.com/office/drawing/2014/main" id="{FEB1978C-133E-53D9-0192-1E6C515D00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9819" y="457200"/>
            <a:ext cx="6477000" cy="8229600"/>
          </a:xfrm>
          <a:prstGeom prst="rect">
            <a:avLst/>
          </a:prstGeom>
        </p:spPr>
      </p:pic>
    </p:spTree>
    <p:extLst>
      <p:ext uri="{BB962C8B-B14F-4D97-AF65-F5344CB8AC3E}">
        <p14:creationId xmlns:p14="http://schemas.microsoft.com/office/powerpoint/2010/main" val="29194280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descr="组 13">
            <a:extLst>
              <a:ext uri="{FF2B5EF4-FFF2-40B4-BE49-F238E27FC236}">
                <a16:creationId xmlns:a16="http://schemas.microsoft.com/office/drawing/2014/main" id="{C6E4A1A7-500D-0550-26DF-47301B3816B8}"/>
              </a:ext>
            </a:extLst>
          </p:cNvPr>
          <p:cNvPicPr>
            <a:picLocks noChangeAspect="1"/>
          </p:cNvPicPr>
          <p:nvPr/>
        </p:nvPicPr>
        <p:blipFill>
          <a:blip r:embed="rId2"/>
          <a:stretch>
            <a:fillRect/>
          </a:stretch>
        </p:blipFill>
        <p:spPr>
          <a:xfrm>
            <a:off x="62813" y="0"/>
            <a:ext cx="16151013" cy="9144000"/>
          </a:xfrm>
          <a:prstGeom prst="rect">
            <a:avLst/>
          </a:prstGeom>
        </p:spPr>
      </p:pic>
      <p:pic>
        <p:nvPicPr>
          <p:cNvPr id="3" name="Hình ảnh 2">
            <a:extLst>
              <a:ext uri="{FF2B5EF4-FFF2-40B4-BE49-F238E27FC236}">
                <a16:creationId xmlns:a16="http://schemas.microsoft.com/office/drawing/2014/main" id="{2ACD685C-46D4-26AF-0C69-C5FB200982FC}"/>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5" name="图片 9" descr="图片2">
            <a:extLst>
              <a:ext uri="{FF2B5EF4-FFF2-40B4-BE49-F238E27FC236}">
                <a16:creationId xmlns:a16="http://schemas.microsoft.com/office/drawing/2014/main" id="{39872F7C-018A-7AEF-3B7F-9DB58D461247}"/>
              </a:ext>
            </a:extLst>
          </p:cNvPr>
          <p:cNvPicPr>
            <a:picLocks noChangeAspect="1"/>
          </p:cNvPicPr>
          <p:nvPr/>
        </p:nvPicPr>
        <p:blipFill>
          <a:blip r:embed="rId4"/>
          <a:srcRect t="1759" b="67991"/>
          <a:stretch>
            <a:fillRect/>
          </a:stretch>
        </p:blipFill>
        <p:spPr>
          <a:xfrm>
            <a:off x="-5027" y="1"/>
            <a:ext cx="16286691" cy="2766060"/>
          </a:xfrm>
          <a:prstGeom prst="rect">
            <a:avLst/>
          </a:prstGeom>
        </p:spPr>
      </p:pic>
      <p:sp>
        <p:nvSpPr>
          <p:cNvPr id="6" name="Hộp Văn bản 5">
            <a:extLst>
              <a:ext uri="{FF2B5EF4-FFF2-40B4-BE49-F238E27FC236}">
                <a16:creationId xmlns:a16="http://schemas.microsoft.com/office/drawing/2014/main" id="{EBB2E624-844C-47E2-3C22-CA97715A0C87}"/>
              </a:ext>
            </a:extLst>
          </p:cNvPr>
          <p:cNvSpPr txBox="1"/>
          <p:nvPr/>
        </p:nvSpPr>
        <p:spPr>
          <a:xfrm>
            <a:off x="4770411" y="4753351"/>
            <a:ext cx="6735818" cy="3857338"/>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0666">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Trao đổi</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SVN-Ziclets" panose="02000603000000000000" pitchFamily="2" charset="0"/>
              </a:rPr>
              <a:t>Kì nghỉ thú vị</a:t>
            </a:r>
          </a:p>
        </p:txBody>
      </p:sp>
    </p:spTree>
    <p:extLst>
      <p:ext uri="{BB962C8B-B14F-4D97-AF65-F5344CB8AC3E}">
        <p14:creationId xmlns:p14="http://schemas.microsoft.com/office/powerpoint/2010/main" val="4213414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5027" y="-438515"/>
            <a:ext cx="16286691" cy="2766060"/>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4547636" y="281697"/>
            <a:ext cx="7181369" cy="7164432"/>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46603"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696151" y="5013188"/>
            <a:ext cx="10884336" cy="2869433"/>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5A42D75-50CE-0AF6-B040-32EA808B551D}"/>
              </a:ext>
            </a:extLst>
          </p:cNvPr>
          <p:cNvPicPr>
            <a:picLocks noChangeAspect="1"/>
          </p:cNvPicPr>
          <p:nvPr/>
        </p:nvPicPr>
        <p:blipFill rotWithShape="1">
          <a:blip r:embed="rId2">
            <a:extLst>
              <a:ext uri="{28A0092B-C50C-407E-A947-70E740481C1C}">
                <a14:useLocalDpi xmlns:a14="http://schemas.microsoft.com/office/drawing/2010/main" val="0"/>
              </a:ext>
            </a:extLst>
          </a:blip>
          <a:srcRect l="14588" t="41667" r="10047" b="23588"/>
          <a:stretch/>
        </p:blipFill>
        <p:spPr>
          <a:xfrm>
            <a:off x="444623" y="2203939"/>
            <a:ext cx="15342692" cy="6377354"/>
          </a:xfrm>
          <a:prstGeom prst="rect">
            <a:avLst/>
          </a:prstGeom>
        </p:spPr>
      </p:pic>
      <p:sp>
        <p:nvSpPr>
          <p:cNvPr id="10" name="Rectangle 9"/>
          <p:cNvSpPr/>
          <p:nvPr/>
        </p:nvSpPr>
        <p:spPr>
          <a:xfrm>
            <a:off x="594519" y="471487"/>
            <a:ext cx="5105400" cy="677108"/>
          </a:xfrm>
          <a:prstGeom prst="rect">
            <a:avLst/>
          </a:prstGeom>
        </p:spPr>
        <p:txBody>
          <a:bodyPr wrap="square">
            <a:spAutoFit/>
          </a:bodyPr>
          <a:lstStyle/>
          <a:p>
            <a:r>
              <a:rPr lang="en-US" sz="38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1. Đọc câu chuyện.</a:t>
            </a:r>
          </a:p>
        </p:txBody>
      </p:sp>
      <p:sp>
        <p:nvSpPr>
          <p:cNvPr id="4" name="Rectangle 3">
            <a:extLst>
              <a:ext uri="{FF2B5EF4-FFF2-40B4-BE49-F238E27FC236}">
                <a16:creationId xmlns:a16="http://schemas.microsoft.com/office/drawing/2014/main" id="{10FA9845-90CD-4308-8773-04308CC00B9D}"/>
              </a:ext>
            </a:extLst>
          </p:cNvPr>
          <p:cNvSpPr/>
          <p:nvPr/>
        </p:nvSpPr>
        <p:spPr>
          <a:xfrm>
            <a:off x="5954067" y="1142733"/>
            <a:ext cx="4368504" cy="923330"/>
          </a:xfrm>
          <a:prstGeom prst="rect">
            <a:avLst/>
          </a:prstGeom>
        </p:spPr>
        <p:txBody>
          <a:bodyPr wrap="none">
            <a:spAutoFit/>
          </a:bodyPr>
          <a:lstStyle/>
          <a:p>
            <a:r>
              <a:rPr lang="vi-VN" sz="5400" b="1">
                <a:solidFill>
                  <a:srgbClr val="0000CC"/>
                </a:solidFill>
                <a:latin typeface="AvantGarde" panose="00000400000000000000" pitchFamily="2" charset="0"/>
                <a:ea typeface="AvantGarde" panose="00000400000000000000" pitchFamily="2" charset="0"/>
                <a:cs typeface="AvantGarde" panose="00000400000000000000" pitchFamily="2" charset="0"/>
              </a:rPr>
              <a:t>Kì nghỉ thú vị</a:t>
            </a:r>
            <a:endParaRPr lang="vi-VN" sz="540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295CCE8-CF78-52DE-58D0-A9C909AE93EE}"/>
              </a:ext>
            </a:extLst>
          </p:cNvPr>
          <p:cNvPicPr>
            <a:picLocks noChangeAspect="1"/>
          </p:cNvPicPr>
          <p:nvPr/>
        </p:nvPicPr>
        <p:blipFill rotWithShape="1">
          <a:blip r:embed="rId2">
            <a:extLst>
              <a:ext uri="{28A0092B-C50C-407E-A947-70E740481C1C}">
                <a14:useLocalDpi xmlns:a14="http://schemas.microsoft.com/office/drawing/2010/main" val="0"/>
              </a:ext>
            </a:extLst>
          </a:blip>
          <a:srcRect l="9519" t="14616" r="4944" b="2307"/>
          <a:stretch/>
        </p:blipFill>
        <p:spPr>
          <a:xfrm>
            <a:off x="632619" y="1143000"/>
            <a:ext cx="15011400" cy="7620000"/>
          </a:xfrm>
          <a:prstGeom prst="rect">
            <a:avLst/>
          </a:prstGeom>
        </p:spPr>
      </p:pic>
      <p:sp>
        <p:nvSpPr>
          <p:cNvPr id="4" name="Rectangle 3">
            <a:extLst>
              <a:ext uri="{FF2B5EF4-FFF2-40B4-BE49-F238E27FC236}">
                <a16:creationId xmlns:a16="http://schemas.microsoft.com/office/drawing/2014/main" id="{B24EC3EB-1CE5-AAF8-55F1-D6AC1FBDA480}"/>
              </a:ext>
            </a:extLst>
          </p:cNvPr>
          <p:cNvSpPr/>
          <p:nvPr/>
        </p:nvSpPr>
        <p:spPr>
          <a:xfrm>
            <a:off x="5954067" y="266562"/>
            <a:ext cx="4368504" cy="923330"/>
          </a:xfrm>
          <a:prstGeom prst="rect">
            <a:avLst/>
          </a:prstGeom>
        </p:spPr>
        <p:txBody>
          <a:bodyPr wrap="none">
            <a:spAutoFit/>
          </a:bodyPr>
          <a:lstStyle/>
          <a:p>
            <a:r>
              <a:rPr lang="vi-VN" sz="5400" b="1">
                <a:solidFill>
                  <a:srgbClr val="0000CC"/>
                </a:solidFill>
                <a:latin typeface="AvantGarde" panose="00000400000000000000" pitchFamily="2" charset="0"/>
                <a:ea typeface="AvantGarde" panose="00000400000000000000" pitchFamily="2" charset="0"/>
                <a:cs typeface="AvantGarde" panose="00000400000000000000" pitchFamily="2" charset="0"/>
              </a:rPr>
              <a:t>Kì nghỉ thú vị</a:t>
            </a:r>
            <a:endParaRPr lang="vi-VN" sz="540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1930537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1161" y="466658"/>
            <a:ext cx="8801100" cy="677108"/>
          </a:xfrm>
          <a:prstGeom prst="rect">
            <a:avLst/>
          </a:prstGeom>
        </p:spPr>
        <p:txBody>
          <a:bodyPr wrap="square">
            <a:spAutoFit/>
          </a:bodyPr>
          <a:lstStyle/>
          <a:p>
            <a:r>
              <a:rPr lang="en-US" sz="38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2. Trao đổi nội dung câu chuyện.</a:t>
            </a:r>
          </a:p>
        </p:txBody>
      </p:sp>
      <p:sp>
        <p:nvSpPr>
          <p:cNvPr id="4" name="Rectangle 3">
            <a:extLst>
              <a:ext uri="{FF2B5EF4-FFF2-40B4-BE49-F238E27FC236}">
                <a16:creationId xmlns:a16="http://schemas.microsoft.com/office/drawing/2014/main" id="{10FA9845-90CD-4308-8773-04308CC00B9D}"/>
              </a:ext>
            </a:extLst>
          </p:cNvPr>
          <p:cNvSpPr/>
          <p:nvPr/>
        </p:nvSpPr>
        <p:spPr>
          <a:xfrm>
            <a:off x="594519" y="1173074"/>
            <a:ext cx="15011400" cy="6232796"/>
          </a:xfrm>
          <a:prstGeom prst="rect">
            <a:avLst/>
          </a:prstGeom>
        </p:spPr>
        <p:txBody>
          <a:bodyPr wrap="square">
            <a:spAutoFit/>
          </a:bodyPr>
          <a:lstStyle/>
          <a:p>
            <a:pPr marL="514350" indent="-514350" algn="just">
              <a:lnSpc>
                <a:spcPct val="120000"/>
              </a:lnSpc>
              <a:spcBef>
                <a:spcPts val="600"/>
              </a:spcBef>
              <a:buAutoNum type="alphaLcParenR"/>
            </a:pPr>
            <a:r>
              <a:rPr lang="en-US"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Qua kì nghỉ hè ở quê, Lâm đã biết thêm điều gì về cây, quả? </a:t>
            </a:r>
          </a:p>
          <a:p>
            <a:pPr algn="just">
              <a:lnSpc>
                <a:spcPct val="120000"/>
              </a:lnSpc>
              <a:spcBef>
                <a:spcPts val="600"/>
              </a:spcBef>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 Lâm biết quả táo, quả lê ở trên cây trông thế nào; biết cây đỗ với hai lá non đội đất nhô lên, quả bí đao dài thượt trên giàn, cánh đồng lúa đang trổ đòng thơm mùi sữa,...</a:t>
            </a:r>
          </a:p>
          <a:p>
            <a:pPr algn="just">
              <a:lnSpc>
                <a:spcPct val="120000"/>
              </a:lnSpc>
              <a:spcBef>
                <a:spcPts val="600"/>
              </a:spcBef>
            </a:pPr>
            <a:r>
              <a:rPr lang="vi-VN"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Ông đã giúp Lâm hiểu về nguồn gốc của sữa và sự ra đời của những chú gà con bằng cách nào? </a:t>
            </a:r>
          </a:p>
          <a:p>
            <a:pPr algn="just">
              <a:lnSpc>
                <a:spcPct val="120000"/>
              </a:lnSpc>
              <a:spcBef>
                <a:spcPts val="600"/>
              </a:spcBef>
            </a:pPr>
            <a:r>
              <a:rPr lang="vi-VN" sz="36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600" b="1">
                <a:solidFill>
                  <a:srgbClr val="0070C0"/>
                </a:solidFill>
                <a:latin typeface="AvantGarde" panose="00000400000000000000" pitchFamily="2" charset="0"/>
                <a:ea typeface="AvantGarde" panose="00000400000000000000" pitchFamily="2" charset="0"/>
                <a:cs typeface="AvantGarde" panose="00000400000000000000" pitchFamily="2" charset="0"/>
              </a:rPr>
              <a:t>Ông cho Lâm ngắm những chú bò, nói cho Lâm biết con bò sữa cho ta sữa; ông dẫn Lâm ra chuồng gà, chỉ cho Lâm xem chú gà con ở trong quả trứng, chú phải mổ vỏ trứng để ra ngoài.</a:t>
            </a:r>
          </a:p>
        </p:txBody>
      </p:sp>
    </p:spTree>
    <p:extLst>
      <p:ext uri="{BB962C8B-B14F-4D97-AF65-F5344CB8AC3E}">
        <p14:creationId xmlns:p14="http://schemas.microsoft.com/office/powerpoint/2010/main" val="32703151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070" y="812800"/>
            <a:ext cx="5004499" cy="5309341"/>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1925880" y="4925141"/>
            <a:ext cx="12424876"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L</a:t>
            </a:r>
            <a:r>
              <a:rPr lang="en-US" sz="22133">
                <a:ln w="41275">
                  <a:solidFill>
                    <a:prstClr val="black"/>
                  </a:solidFill>
                </a:ln>
                <a:solidFill>
                  <a:srgbClr val="00B050"/>
                </a:solidFill>
                <a:latin typeface="SVN-Poky's" panose="020B0606040200020203" pitchFamily="34" charset="0"/>
              </a:rPr>
              <a:t>u</a:t>
            </a:r>
            <a:r>
              <a:rPr lang="en-US" sz="22133">
                <a:ln w="41275">
                  <a:solidFill>
                    <a:prstClr val="black"/>
                  </a:solidFill>
                </a:ln>
                <a:solidFill>
                  <a:srgbClr val="00B0F0"/>
                </a:solidFill>
                <a:latin typeface="SVN-Poky's" panose="020B0606040200020203" pitchFamily="34" charset="0"/>
              </a:rPr>
              <a:t>y</a:t>
            </a:r>
            <a:r>
              <a:rPr lang="en-US" sz="22133">
                <a:ln w="41275">
                  <a:solidFill>
                    <a:prstClr val="black"/>
                  </a:solidFill>
                </a:ln>
                <a:solidFill>
                  <a:srgbClr val="FBE619"/>
                </a:solidFill>
                <a:latin typeface="SVN-Poky's" panose="020B0606040200020203" pitchFamily="34" charset="0"/>
              </a:rPr>
              <a:t>ệ</a:t>
            </a:r>
            <a:r>
              <a:rPr lang="en-US" sz="22133">
                <a:ln w="41275">
                  <a:solidFill>
                    <a:prstClr val="black"/>
                  </a:solidFill>
                </a:ln>
                <a:solidFill>
                  <a:srgbClr val="ADDFEA"/>
                </a:solidFill>
                <a:latin typeface="SVN-Poky's" panose="020B0606040200020203" pitchFamily="34" charset="0"/>
              </a:rPr>
              <a:t>n</a:t>
            </a:r>
            <a:r>
              <a:rPr lang="en-US" sz="22133">
                <a:ln w="41275">
                  <a:solidFill>
                    <a:prstClr val="black"/>
                  </a:solidFill>
                </a:ln>
                <a:solidFill>
                  <a:prstClr val="black">
                    <a:lumMod val="50000"/>
                    <a:lumOff val="50000"/>
                  </a:prstClr>
                </a:solidFill>
                <a:latin typeface="SVN-Poky's" panose="020B0606040200020203" pitchFamily="34" charset="0"/>
              </a:rPr>
              <a:t> </a:t>
            </a:r>
            <a:r>
              <a:rPr lang="en-US" sz="22133">
                <a:ln w="41275">
                  <a:solidFill>
                    <a:prstClr val="black"/>
                  </a:solidFill>
                </a:ln>
                <a:solidFill>
                  <a:srgbClr val="A8C1FA"/>
                </a:solidFill>
                <a:latin typeface="SVN-Poky's" panose="020B0606040200020203" pitchFamily="34" charset="0"/>
              </a:rPr>
              <a:t>t</a:t>
            </a:r>
            <a:r>
              <a:rPr lang="en-US" sz="22133">
                <a:ln w="41275">
                  <a:solidFill>
                    <a:prstClr val="black"/>
                  </a:solidFill>
                </a:ln>
                <a:solidFill>
                  <a:srgbClr val="FEE0E8"/>
                </a:solidFill>
                <a:latin typeface="SVN-Poky's" panose="020B0606040200020203" pitchFamily="34" charset="0"/>
              </a:rPr>
              <a:t>ậ</a:t>
            </a:r>
            <a:r>
              <a:rPr lang="en-US" sz="22133">
                <a:ln w="41275">
                  <a:solidFill>
                    <a:prstClr val="black"/>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SHAPE_LOCKS" val="959"/>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10030</TotalTime>
  <Words>528</Words>
  <Application>Microsoft Office PowerPoint</Application>
  <PresentationFormat>Custom</PresentationFormat>
  <Paragraphs>26</Paragraphs>
  <Slides>15</Slides>
  <Notes>0</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#9Slide02 Noi dung dai</vt:lpstr>
      <vt:lpstr>#9Slide03 AllRoundGothic</vt:lpstr>
      <vt:lpstr>Arial</vt:lpstr>
      <vt:lpstr>AvantGarde</vt:lpstr>
      <vt:lpstr>SVN-Poky's</vt:lpstr>
      <vt:lpstr>SVN-Ziclets</vt:lpstr>
      <vt:lpstr>Chủ đề Office</vt:lpstr>
      <vt:lpstr>1_Chủ đề Office</vt:lpstr>
      <vt:lpstr>2_Chủ đề Office</vt:lpstr>
      <vt:lpstr>3_Chủ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M0</cp:lastModifiedBy>
  <cp:revision>1141</cp:revision>
  <dcterms:created xsi:type="dcterms:W3CDTF">2008-09-09T22:52:10Z</dcterms:created>
  <dcterms:modified xsi:type="dcterms:W3CDTF">2023-02-01T04:58:41Z</dcterms:modified>
  <cp:category>9Slide.vn</cp:category>
</cp:coreProperties>
</file>