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20"/>
  </p:notesMasterIdLst>
  <p:sldIdLst>
    <p:sldId id="256" r:id="rId3"/>
    <p:sldId id="257" r:id="rId4"/>
    <p:sldId id="449" r:id="rId5"/>
    <p:sldId id="451" r:id="rId6"/>
    <p:sldId id="453" r:id="rId7"/>
    <p:sldId id="450" r:id="rId8"/>
    <p:sldId id="454" r:id="rId9"/>
    <p:sldId id="452" r:id="rId10"/>
    <p:sldId id="461" r:id="rId11"/>
    <p:sldId id="455" r:id="rId12"/>
    <p:sldId id="462" r:id="rId13"/>
    <p:sldId id="446" r:id="rId14"/>
    <p:sldId id="463" r:id="rId15"/>
    <p:sldId id="457" r:id="rId16"/>
    <p:sldId id="459" r:id="rId17"/>
    <p:sldId id="288" r:id="rId18"/>
    <p:sldId id="289" r:id="rId19"/>
  </p:sldIdLst>
  <p:sldSz cx="16276638" cy="9144000"/>
  <p:notesSz cx="6858000" cy="9144000"/>
  <p:custDataLst>
    <p:tags r:id="rId21"/>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9900"/>
    <a:srgbClr val="0000FF"/>
    <a:srgbClr val="F7E54C"/>
    <a:srgbClr val="0000CC"/>
    <a:srgbClr val="FF3399"/>
    <a:srgbClr val="FF7C80"/>
    <a:srgbClr val="EDF6F7"/>
    <a:srgbClr val="FF660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72238" autoAdjust="0"/>
  </p:normalViewPr>
  <p:slideViewPr>
    <p:cSldViewPr>
      <p:cViewPr>
        <p:scale>
          <a:sx n="50" d="100"/>
          <a:sy n="50" d="100"/>
        </p:scale>
        <p:origin x="499" y="41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r>
              <a:rPr lang="vi-VN" sz="2000" b="1">
                <a:solidFill>
                  <a:srgbClr val="0000CC"/>
                </a:solidFill>
                <a:latin typeface="Times New Roman" panose="02020603050405020304" pitchFamily="18" charset="0"/>
                <a:cs typeface="Times New Roman" panose="02020603050405020304" pitchFamily="18" charset="0"/>
              </a:rPr>
              <a:t> 1. Ngày xưa, có hai vợ chồng người nông dân kia rất cần cù, chịu khó. Hai ông</a:t>
            </a:r>
          </a:p>
          <a:p>
            <a:pPr algn="just"/>
            <a:r>
              <a:rPr lang="vi-VN" sz="2000" b="1">
                <a:solidFill>
                  <a:srgbClr val="0000CC"/>
                </a:solidFill>
                <a:latin typeface="Times New Roman" panose="02020603050405020304" pitchFamily="18" charset="0"/>
                <a:cs typeface="Times New Roman" panose="02020603050405020304" pitchFamily="18" charset="0"/>
              </a:rPr>
              <a:t>bà thường ra đồng từ lúc gà gáy sáng và trở về nhà khi đã lặn Mặt Trời. Đến vụ lúa họ cấy lúa, gặt hái xong, lại trồng khoai, trồng cà. Họ không để cho đất nghi, mà cũng chẳng lúc nào ngơi tay. Nhờ làm lụng chuyên cần, họ đã gây dựng được một cơ ngơi đàng hoàng.</a:t>
            </a:r>
          </a:p>
          <a:p>
            <a:pPr algn="just"/>
            <a:r>
              <a:rPr lang="vi-VN" sz="2000" b="1">
                <a:solidFill>
                  <a:srgbClr val="0000CC"/>
                </a:solidFill>
                <a:latin typeface="Times New Roman" panose="02020603050405020304" pitchFamily="18" charset="0"/>
                <a:cs typeface="Times New Roman" panose="02020603050405020304" pitchFamily="18" charset="0"/>
              </a:rPr>
              <a:t>     2. Nhưng rồi, hai ông bà mỗi ngày một già yếu. Hai con trai của họ đều ngại làm ruộng, chỉ mơ chuyện hão huyền. Ít lâu sau, bà lão qua đời. Rồi ông lão cũng lâm bệnh nặng. Biết mình khó lòng qua khỏi, ông dặn dò các con:</a:t>
            </a:r>
          </a:p>
          <a:p>
            <a:pPr algn="just"/>
            <a:r>
              <a:rPr lang="vi-VN" sz="2000" b="1">
                <a:solidFill>
                  <a:srgbClr val="0000CC"/>
                </a:solidFill>
                <a:latin typeface="Times New Roman" panose="02020603050405020304" pitchFamily="18" charset="0"/>
                <a:cs typeface="Times New Roman" panose="02020603050405020304" pitchFamily="18" charset="0"/>
              </a:rPr>
              <a:t>– Cha không sống mãi để lo cho các con được. Ruộng nhà có một kho báu, các</a:t>
            </a:r>
          </a:p>
          <a:p>
            <a:pPr algn="just"/>
            <a:r>
              <a:rPr lang="vi-VN" sz="2000" b="1">
                <a:solidFill>
                  <a:srgbClr val="0000CC"/>
                </a:solidFill>
                <a:latin typeface="Times New Roman" panose="02020603050405020304" pitchFamily="18" charset="0"/>
                <a:cs typeface="Times New Roman" panose="02020603050405020304" pitchFamily="18" charset="0"/>
              </a:rPr>
              <a:t>con hãy tự đào lên mà dùng.</a:t>
            </a:r>
          </a:p>
          <a:p>
            <a:pPr algn="just"/>
            <a:r>
              <a:rPr lang="vi-VN" sz="2000" b="1">
                <a:solidFill>
                  <a:srgbClr val="0000CC"/>
                </a:solidFill>
                <a:latin typeface="Times New Roman" panose="02020603050405020304" pitchFamily="18" charset="0"/>
                <a:cs typeface="Times New Roman" panose="02020603050405020304" pitchFamily="18" charset="0"/>
              </a:rPr>
              <a:t>     3. Theo lời cha, hai người con đào bới cả đám ruộng mà chẳng thấy kho báu đâu.</a:t>
            </a:r>
          </a:p>
          <a:p>
            <a:pPr algn="just"/>
            <a:r>
              <a:rPr lang="vi-VN" sz="2000" b="1">
                <a:solidFill>
                  <a:srgbClr val="0000CC"/>
                </a:solidFill>
                <a:latin typeface="Times New Roman" panose="02020603050405020304" pitchFamily="18" charset="0"/>
                <a:cs typeface="Times New Roman" panose="02020603050405020304" pitchFamily="18" charset="0"/>
              </a:rPr>
              <a:t>     Vụ mùa đến, họ đành trồng lúa. Nhờ làm đất kĩ, vụ ấy lúa bội thu. Hết mùa, hai</a:t>
            </a:r>
          </a:p>
          <a:p>
            <a:pPr algn="just"/>
            <a:r>
              <a:rPr lang="vi-VN" sz="2000" b="1">
                <a:solidFill>
                  <a:srgbClr val="0000CC"/>
                </a:solidFill>
                <a:latin typeface="Times New Roman" panose="02020603050405020304" pitchFamily="18" charset="0"/>
                <a:cs typeface="Times New Roman" panose="02020603050405020304" pitchFamily="18" charset="0"/>
              </a:rPr>
              <a:t>người con lại ra công đào bới mà vẫn không tìm được gì. Mùa tiếp theo, họ lại đành trồng lúa vả vụ ấy lúa cũng bội thu.</a:t>
            </a:r>
          </a:p>
          <a:p>
            <a:pPr algn="just"/>
            <a:r>
              <a:rPr lang="vi-VN" sz="2000" b="1">
                <a:solidFill>
                  <a:srgbClr val="0000CC"/>
                </a:solidFill>
                <a:latin typeface="Times New Roman" panose="02020603050405020304" pitchFamily="18" charset="0"/>
                <a:cs typeface="Times New Roman" panose="02020603050405020304" pitchFamily="18" charset="0"/>
              </a:rPr>
              <a:t>     Liên tiếp mấy vụ liền được mùa, hai anh em có của ăn của để. Lúc ấy, họ mới hiểu lời dặn dò khi trước của người cha.</a:t>
            </a:r>
            <a:endParaRPr lang="en-US"/>
          </a:p>
        </p:txBody>
      </p:sp>
      <p:sp>
        <p:nvSpPr>
          <p:cNvPr id="4" name="Chỗ dành sẵn cho Số hiệu Bản chiếu 3"/>
          <p:cNvSpPr>
            <a:spLocks noGrp="1"/>
          </p:cNvSpPr>
          <p:nvPr>
            <p:ph type="sldNum" sz="quarter" idx="5"/>
          </p:nvPr>
        </p:nvSpPr>
        <p:spPr/>
        <p:txBody>
          <a:bodyPr/>
          <a:lstStyle/>
          <a:p>
            <a:pPr>
              <a:defRPr/>
            </a:pPr>
            <a:fld id="{51C4FA25-5DD5-485C-BCD2-EF739D2A7194}" type="slidenum">
              <a:rPr lang="en-US" altLang="en-US" smtClean="0"/>
              <a:pPr>
                <a:defRPr/>
              </a:pPr>
              <a:t>6</a:t>
            </a:fld>
            <a:endParaRPr lang="en-US" altLang="en-US"/>
          </a:p>
        </p:txBody>
      </p:sp>
    </p:spTree>
    <p:extLst>
      <p:ext uri="{BB962C8B-B14F-4D97-AF65-F5344CB8AC3E}">
        <p14:creationId xmlns:p14="http://schemas.microsoft.com/office/powerpoint/2010/main" val="399992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33: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14249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1119220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12327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805787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30434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718228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777346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647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160654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69540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922365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348389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414032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126085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05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1524766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A8419192-7F82-087F-7CD6-B9072015E5C6}"/>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0">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1">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499308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BC034F9F-E389-E97F-E8B9-DC603F50BCDF}"/>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0">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1">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122360488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119026" y="3749154"/>
            <a:ext cx="10586567" cy="1025932"/>
          </a:xfrm>
          <a:prstGeom prst="rect">
            <a:avLst/>
          </a:prstGeom>
          <a:noFill/>
          <a:ln>
            <a:noFill/>
          </a:ln>
        </p:spPr>
        <p:txBody>
          <a:bodyPr spcFirstLastPara="1" wrap="square" lIns="121900" tIns="60933" rIns="121900" bIns="60933" anchor="t" anchorCtr="0">
            <a:spAutoFit/>
          </a:bodyPr>
          <a:lstStyle/>
          <a:p>
            <a:pPr algn="ctr" defTabSz="1219170" eaLnBrk="1" fontAlgn="auto" hangingPunct="1">
              <a:spcBef>
                <a:spcPts val="0"/>
              </a:spcBef>
              <a:spcAft>
                <a:spcPts val="0"/>
              </a:spcAft>
              <a:buClr>
                <a:srgbClr val="000000"/>
              </a:buClr>
            </a:pPr>
            <a:r>
              <a:rPr lang="en-US" sz="5867" b="1" kern="0">
                <a:solidFill>
                  <a:srgbClr val="000000"/>
                </a:solidFill>
                <a:latin typeface="SVN-Anastasia" panose="020B0606040200020203" pitchFamily="34" charset="0"/>
                <a:ea typeface="Arial-Rounded" panose="020B0500000000000000" pitchFamily="34" charset="0"/>
                <a:cs typeface="Arial-Rounded" panose="020B0500000000000000" pitchFamily="34" charset="0"/>
                <a:sym typeface="Arial"/>
              </a:rPr>
              <a:t>Kể chuyện: Rừng gỗ quý</a:t>
            </a:r>
            <a:endParaRPr sz="5867" b="1" kern="0" dirty="0">
              <a:solidFill>
                <a:srgbClr val="000000"/>
              </a:solidFill>
              <a:latin typeface="SVN-Anastasia" panose="020B0606040200020203" pitchFamily="34" charset="0"/>
              <a:ea typeface="Arial-Rounded" panose="020B0500000000000000" pitchFamily="34" charset="0"/>
              <a:cs typeface="Arial-Rounded" panose="020B0500000000000000" pitchFamily="34"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664613" y="5198053"/>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081015" y="5198052"/>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159413" y="3750354"/>
            <a:ext cx="2221653" cy="1897892"/>
          </a:xfrm>
          <a:prstGeom prst="rect">
            <a:avLst/>
          </a:prstGeom>
          <a:noFill/>
        </p:spPr>
        <p:txBody>
          <a:bodyPr wrap="square" rtlCol="0">
            <a:spAutoFit/>
          </a:bodyPr>
          <a:lstStyle/>
          <a:p>
            <a:pPr algn="ctr" defTabSz="1219170" eaLnBrk="1" fontAlgn="auto" hangingPunct="1">
              <a:spcBef>
                <a:spcPts val="0"/>
              </a:spcBef>
              <a:spcAft>
                <a:spcPts val="0"/>
              </a:spcAft>
              <a:buClr>
                <a:srgbClr val="000000"/>
              </a:buClr>
            </a:pPr>
            <a:r>
              <a:rPr lang="en-US" sz="11733" b="1" kern="0">
                <a:ln w="76200">
                  <a:solidFill>
                    <a:srgbClr val="FFFFFF"/>
                  </a:solidFill>
                </a:ln>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25</a:t>
            </a:r>
            <a:endParaRPr lang="en-US" sz="11733" b="1" kern="0" dirty="0">
              <a:ln w="76200">
                <a:solidFill>
                  <a:srgbClr val="FFFFFF"/>
                </a:solidFill>
              </a:ln>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9D068-5E25-4622-9839-93BE0B0FFE33}"/>
              </a:ext>
            </a:extLst>
          </p:cNvPr>
          <p:cNvSpPr txBox="1"/>
          <p:nvPr/>
        </p:nvSpPr>
        <p:spPr>
          <a:xfrm>
            <a:off x="4792668" y="2106671"/>
            <a:ext cx="7431801" cy="2554545"/>
          </a:xfrm>
          <a:prstGeom prst="rect">
            <a:avLst/>
          </a:prstGeom>
          <a:noFill/>
          <a:ln>
            <a:noFill/>
          </a:ln>
        </p:spPr>
        <p:txBody>
          <a:bodyPr wrap="square" rtlCol="0">
            <a:spAutoFit/>
          </a:bodyPr>
          <a:lstStyle/>
          <a:p>
            <a:pPr algn="ctr"/>
            <a:r>
              <a:rPr lang="en-US" sz="8000">
                <a:solidFill>
                  <a:srgbClr val="CC9900"/>
                </a:solidFill>
                <a:effectLst>
                  <a:outerShdw blurRad="50800" dist="50800" dir="5400000" algn="ctr" rotWithShape="0">
                    <a:schemeClr val="tx1"/>
                  </a:outerShdw>
                </a:effectLst>
                <a:latin typeface="#9Slide07 SVNZiclets" panose="02000603000000000000" pitchFamily="2" charset="0"/>
              </a:rPr>
              <a:t>Kể toàn bộ câu chuyện</a:t>
            </a:r>
          </a:p>
        </p:txBody>
      </p:sp>
      <p:pic>
        <p:nvPicPr>
          <p:cNvPr id="5" name="Picture 4">
            <a:extLst>
              <a:ext uri="{FF2B5EF4-FFF2-40B4-BE49-F238E27FC236}">
                <a16:creationId xmlns:a16="http://schemas.microsoft.com/office/drawing/2014/main" id="{3AE1BA8D-662F-43BF-AA2B-363F42236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519" y="4661216"/>
            <a:ext cx="4398101" cy="4467544"/>
          </a:xfrm>
          <a:prstGeom prst="rect">
            <a:avLst/>
          </a:prstGeom>
        </p:spPr>
      </p:pic>
    </p:spTree>
    <p:extLst>
      <p:ext uri="{BB962C8B-B14F-4D97-AF65-F5344CB8AC3E}">
        <p14:creationId xmlns:p14="http://schemas.microsoft.com/office/powerpoint/2010/main" val="24886780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4">
            <a:extLst>
              <a:ext uri="{FF2B5EF4-FFF2-40B4-BE49-F238E27FC236}">
                <a16:creationId xmlns:a16="http://schemas.microsoft.com/office/drawing/2014/main" id="{9D446D93-C77E-0CDE-FE66-36A370C58A66}"/>
              </a:ext>
            </a:extLst>
          </p:cNvPr>
          <p:cNvGrpSpPr/>
          <p:nvPr/>
        </p:nvGrpSpPr>
        <p:grpSpPr>
          <a:xfrm>
            <a:off x="4023519" y="1371600"/>
            <a:ext cx="10287000" cy="8222291"/>
            <a:chOff x="4023519" y="1371600"/>
            <a:chExt cx="10287000" cy="8222291"/>
          </a:xfrm>
        </p:grpSpPr>
        <p:pic>
          <p:nvPicPr>
            <p:cNvPr id="3" name="Hình ảnh 2">
              <a:extLst>
                <a:ext uri="{FF2B5EF4-FFF2-40B4-BE49-F238E27FC236}">
                  <a16:creationId xmlns:a16="http://schemas.microsoft.com/office/drawing/2014/main" id="{EDBD94AA-241A-3DB5-C205-D90FD22B45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6" b="90000" l="9947" r="89876">
                          <a14:foregroundMark x1="66785" y1="9556" x2="66785" y2="9556"/>
                          <a14:foregroundMark x1="55062" y1="57778" x2="56128" y2="63778"/>
                          <a14:foregroundMark x1="42984" y1="75556" x2="47069" y2="83556"/>
                          <a14:foregroundMark x1="34458" y1="77778" x2="39964" y2="86444"/>
                          <a14:foregroundMark x1="39964" y1="86444" x2="40497" y2="86889"/>
                        </a14:backgroundRemoval>
                      </a14:imgEffect>
                    </a14:imgLayer>
                  </a14:imgProps>
                </a:ext>
                <a:ext uri="{28A0092B-C50C-407E-A947-70E740481C1C}">
                  <a14:useLocalDpi xmlns:a14="http://schemas.microsoft.com/office/drawing/2010/main" val="0"/>
                </a:ext>
              </a:extLst>
            </a:blip>
            <a:stretch>
              <a:fillRect/>
            </a:stretch>
          </p:blipFill>
          <p:spPr>
            <a:xfrm>
              <a:off x="4023519" y="1371600"/>
              <a:ext cx="10287000" cy="8222291"/>
            </a:xfrm>
            <a:prstGeom prst="rect">
              <a:avLst/>
            </a:prstGeom>
          </p:spPr>
        </p:pic>
        <p:sp>
          <p:nvSpPr>
            <p:cNvPr id="4" name="Hộp Văn bản 3">
              <a:extLst>
                <a:ext uri="{FF2B5EF4-FFF2-40B4-BE49-F238E27FC236}">
                  <a16:creationId xmlns:a16="http://schemas.microsoft.com/office/drawing/2014/main" id="{F9C8BFDC-607A-70FA-2FD6-21749FE094C7}"/>
                </a:ext>
              </a:extLst>
            </p:cNvPr>
            <p:cNvSpPr txBox="1"/>
            <p:nvPr/>
          </p:nvSpPr>
          <p:spPr>
            <a:xfrm rot="21165399">
              <a:off x="5615450" y="3028762"/>
              <a:ext cx="5829994" cy="1446550"/>
            </a:xfrm>
            <a:prstGeom prst="rect">
              <a:avLst/>
            </a:prstGeom>
            <a:noFill/>
          </p:spPr>
          <p:txBody>
            <a:bodyPr wrap="none" rtlCol="0">
              <a:spAutoFit/>
            </a:bodyPr>
            <a:lstStyle/>
            <a:p>
              <a:r>
                <a:rPr lang="en-US" sz="8800">
                  <a:ln w="12700">
                    <a:solidFill>
                      <a:srgbClr val="00B050"/>
                    </a:solidFill>
                  </a:ln>
                  <a:solidFill>
                    <a:schemeClr val="accent6">
                      <a:lumMod val="40000"/>
                      <a:lumOff val="60000"/>
                    </a:schemeClr>
                  </a:solidFill>
                  <a:latin typeface="SVN-Ziclets" panose="02000603000000000000" pitchFamily="2" charset="0"/>
                </a:rPr>
                <a:t>Luyện tập</a:t>
              </a:r>
            </a:p>
          </p:txBody>
        </p:sp>
      </p:grpSp>
    </p:spTree>
    <p:extLst>
      <p:ext uri="{BB962C8B-B14F-4D97-AF65-F5344CB8AC3E}">
        <p14:creationId xmlns:p14="http://schemas.microsoft.com/office/powerpoint/2010/main" val="2256556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8627A6B-39B2-9BD0-8D9B-C7CA857DA141}"/>
              </a:ext>
            </a:extLst>
          </p:cNvPr>
          <p:cNvSpPr txBox="1"/>
          <p:nvPr/>
        </p:nvSpPr>
        <p:spPr>
          <a:xfrm>
            <a:off x="270629" y="925443"/>
            <a:ext cx="15182890" cy="646331"/>
          </a:xfrm>
          <a:prstGeom prst="rect">
            <a:avLst/>
          </a:prstGeom>
          <a:noFill/>
        </p:spPr>
        <p:txBody>
          <a:bodyPr wrap="square" rtlCol="0">
            <a:spAutoFit/>
          </a:bodyPr>
          <a:lstStyle/>
          <a:p>
            <a:r>
              <a:rPr lang="en-US" sz="360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Theo em, rừng đem lại lợi ích gì:</a:t>
            </a:r>
            <a:endParaRPr lang="en-US" sz="320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3" name="TextBox 5">
            <a:extLst>
              <a:ext uri="{FF2B5EF4-FFF2-40B4-BE49-F238E27FC236}">
                <a16:creationId xmlns:a16="http://schemas.microsoft.com/office/drawing/2014/main" id="{B7B01820-4E79-E00F-64AD-3AC26A088691}"/>
              </a:ext>
            </a:extLst>
          </p:cNvPr>
          <p:cNvSpPr txBox="1"/>
          <p:nvPr/>
        </p:nvSpPr>
        <p:spPr>
          <a:xfrm>
            <a:off x="4433074" y="83888"/>
            <a:ext cx="6858000" cy="707886"/>
          </a:xfrm>
          <a:prstGeom prst="rect">
            <a:avLst/>
          </a:prstGeom>
          <a:noFill/>
        </p:spPr>
        <p:txBody>
          <a:bodyPr wrap="square" rtlCol="0">
            <a:spAutoFit/>
          </a:bodyPr>
          <a:lstStyle/>
          <a:p>
            <a:pPr algn="ctr"/>
            <a:r>
              <a:rPr lang="en-US" sz="40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4000">
                <a:latin typeface="AvantGarde" panose="00000400000000000000" pitchFamily="2" charset="0"/>
                <a:ea typeface="AvantGarde" panose="00000400000000000000" pitchFamily="2" charset="0"/>
                <a:cs typeface="AvantGarde" panose="00000400000000000000" pitchFamily="2" charset="0"/>
              </a:rPr>
              <a:t>Trao đổi</a:t>
            </a:r>
          </a:p>
        </p:txBody>
      </p:sp>
      <p:sp>
        <p:nvSpPr>
          <p:cNvPr id="5" name="TextBox 3">
            <a:extLst>
              <a:ext uri="{FF2B5EF4-FFF2-40B4-BE49-F238E27FC236}">
                <a16:creationId xmlns:a16="http://schemas.microsoft.com/office/drawing/2014/main" id="{127D5A81-425C-05D1-A8D9-50628EF8C683}"/>
              </a:ext>
            </a:extLst>
          </p:cNvPr>
          <p:cNvSpPr txBox="1"/>
          <p:nvPr/>
        </p:nvSpPr>
        <p:spPr>
          <a:xfrm>
            <a:off x="270788" y="1541294"/>
            <a:ext cx="6675120" cy="646331"/>
          </a:xfrm>
          <a:prstGeom prst="rect">
            <a:avLst/>
          </a:prstGeom>
          <a:noFill/>
        </p:spPr>
        <p:txBody>
          <a:bodyPr wrap="square" rtlCol="0">
            <a:spAutoFit/>
          </a:bodyPr>
          <a:lstStyle/>
          <a:p>
            <a:r>
              <a:rPr lang="en-US" sz="36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a) Đối với vùng có rừng?</a:t>
            </a:r>
            <a:endParaRPr lang="en-US" sz="32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9" name="Hình ảnh 8">
            <a:extLst>
              <a:ext uri="{FF2B5EF4-FFF2-40B4-BE49-F238E27FC236}">
                <a16:creationId xmlns:a16="http://schemas.microsoft.com/office/drawing/2014/main" id="{8FA8000A-0FC9-0D68-0884-36E992833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1119" y="5447621"/>
            <a:ext cx="4317118" cy="2770936"/>
          </a:xfrm>
          <a:prstGeom prst="rect">
            <a:avLst/>
          </a:prstGeom>
        </p:spPr>
      </p:pic>
      <p:sp>
        <p:nvSpPr>
          <p:cNvPr id="10" name="TextBox 3">
            <a:extLst>
              <a:ext uri="{FF2B5EF4-FFF2-40B4-BE49-F238E27FC236}">
                <a16:creationId xmlns:a16="http://schemas.microsoft.com/office/drawing/2014/main" id="{7F58A769-3107-52EB-0B8D-5C02E459EF12}"/>
              </a:ext>
            </a:extLst>
          </p:cNvPr>
          <p:cNvSpPr txBox="1"/>
          <p:nvPr/>
        </p:nvSpPr>
        <p:spPr>
          <a:xfrm>
            <a:off x="270788" y="2265954"/>
            <a:ext cx="6675120" cy="646331"/>
          </a:xfrm>
          <a:prstGeom prst="rect">
            <a:avLst/>
          </a:prstGeom>
          <a:noFill/>
        </p:spPr>
        <p:txBody>
          <a:bodyPr wrap="square" rtlCol="0">
            <a:spAutoFit/>
          </a:bodyPr>
          <a:lstStyle/>
          <a:p>
            <a:r>
              <a:rPr lang="en-US" sz="36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 Đối với các vùng khác?</a:t>
            </a:r>
            <a:endParaRPr lang="en-US" sz="32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26" name="Picture 2" descr="Phủ xanh rừng biên giới Hà Quảng">
            <a:extLst>
              <a:ext uri="{FF2B5EF4-FFF2-40B4-BE49-F238E27FC236}">
                <a16:creationId xmlns:a16="http://schemas.microsoft.com/office/drawing/2014/main" id="{64DD2AC7-807C-2E7A-80BA-53628CA0A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847" y="3411203"/>
            <a:ext cx="6534944" cy="407283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15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DCD92-3A14-4488-A4B4-FC3D931FC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19" y="5334000"/>
            <a:ext cx="4286250" cy="3419475"/>
          </a:xfrm>
          <a:prstGeom prst="rect">
            <a:avLst/>
          </a:prstGeom>
        </p:spPr>
      </p:pic>
      <p:sp>
        <p:nvSpPr>
          <p:cNvPr id="4" name="TextBox 3">
            <a:extLst>
              <a:ext uri="{FF2B5EF4-FFF2-40B4-BE49-F238E27FC236}">
                <a16:creationId xmlns:a16="http://schemas.microsoft.com/office/drawing/2014/main" id="{AFE9D068-5E25-4622-9839-93BE0B0FFE33}"/>
              </a:ext>
            </a:extLst>
          </p:cNvPr>
          <p:cNvSpPr txBox="1"/>
          <p:nvPr/>
        </p:nvSpPr>
        <p:spPr>
          <a:xfrm>
            <a:off x="5242719" y="2655838"/>
            <a:ext cx="6400800" cy="2308324"/>
          </a:xfrm>
          <a:prstGeom prst="rect">
            <a:avLst/>
          </a:prstGeom>
          <a:noFill/>
          <a:ln>
            <a:noFill/>
          </a:ln>
        </p:spPr>
        <p:txBody>
          <a:bodyPr wrap="square" rtlCol="0">
            <a:spAutoFit/>
          </a:bodyPr>
          <a:lstStyle/>
          <a:p>
            <a:pPr algn="ctr"/>
            <a:r>
              <a:rPr lang="en-US" sz="7200">
                <a:solidFill>
                  <a:srgbClr val="CC9900"/>
                </a:solidFill>
                <a:effectLst>
                  <a:outerShdw blurRad="50800" dist="50800" dir="5400000" algn="ctr" rotWithShape="0">
                    <a:schemeClr val="tx1"/>
                  </a:outerShdw>
                </a:effectLst>
                <a:latin typeface="#9Slide07 SVNZiclets" panose="02000603000000000000" pitchFamily="2" charset="0"/>
              </a:rPr>
              <a:t>Chia Sẻ Trước Lớp</a:t>
            </a:r>
          </a:p>
        </p:txBody>
      </p:sp>
    </p:spTree>
    <p:extLst>
      <p:ext uri="{BB962C8B-B14F-4D97-AF65-F5344CB8AC3E}">
        <p14:creationId xmlns:p14="http://schemas.microsoft.com/office/powerpoint/2010/main" val="2920713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0460" y="220563"/>
            <a:ext cx="7867859" cy="830997"/>
          </a:xfrm>
          <a:prstGeom prst="rect">
            <a:avLst/>
          </a:prstGeom>
        </p:spPr>
        <p:txBody>
          <a:bodyPr wrap="none">
            <a:spAutoFit/>
          </a:bodyPr>
          <a:lstStyle/>
          <a:p>
            <a:r>
              <a:rPr lang="en-US" sz="48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a) Đối với vùng có rừng?</a:t>
            </a:r>
            <a:endParaRPr lang="en-US" sz="44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Hộp Văn bản 1">
            <a:extLst>
              <a:ext uri="{FF2B5EF4-FFF2-40B4-BE49-F238E27FC236}">
                <a16:creationId xmlns:a16="http://schemas.microsoft.com/office/drawing/2014/main" id="{0378232B-92FF-D625-41A7-48BAB396711E}"/>
              </a:ext>
            </a:extLst>
          </p:cNvPr>
          <p:cNvSpPr txBox="1"/>
          <p:nvPr/>
        </p:nvSpPr>
        <p:spPr>
          <a:xfrm>
            <a:off x="442120" y="1066800"/>
            <a:ext cx="8000999" cy="6247864"/>
          </a:xfrm>
          <a:prstGeom prst="rect">
            <a:avLst/>
          </a:prstGeom>
          <a:noFill/>
        </p:spPr>
        <p:txBody>
          <a:bodyPr wrap="square" rtlCol="0">
            <a:spAutoFit/>
          </a:bodyPr>
          <a:lstStyle/>
          <a:p>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Rừng đem lại lợi ích gì đối với vùng có rừng? (Rừng giúp người dân có gỗ</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làm nhà, đóng bàn ghế</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Rừng giúp cho không khí mát mẻ. Rừng giúp ngăn</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bão lũ, tránh lở đất. Rừng giúp người dân có rau, nấm để ăn. Rùng tạo ra</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phong cảnh đẹp. ...)</a:t>
            </a:r>
            <a:r>
              <a:rPr lang="vi-VN" sz="4000">
                <a:latin typeface="AvantGarde" panose="00000400000000000000" pitchFamily="2" charset="0"/>
                <a:ea typeface="AvantGarde" panose="00000400000000000000" pitchFamily="2" charset="0"/>
                <a:cs typeface="AvantGarde" panose="00000400000000000000" pitchFamily="2" charset="0"/>
              </a:rPr>
              <a:t> </a:t>
            </a:r>
            <a:br>
              <a:rPr lang="vi-VN" sz="4000">
                <a:latin typeface="AvantGarde" panose="00000400000000000000" pitchFamily="2" charset="0"/>
                <a:ea typeface="AvantGarde" panose="00000400000000000000" pitchFamily="2" charset="0"/>
                <a:cs typeface="AvantGarde" panose="00000400000000000000" pitchFamily="2" charset="0"/>
              </a:rPr>
            </a:br>
            <a:endPar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descr="Phủ xanh rừng biên giới Hà Quảng">
            <a:extLst>
              <a:ext uri="{FF2B5EF4-FFF2-40B4-BE49-F238E27FC236}">
                <a16:creationId xmlns:a16="http://schemas.microsoft.com/office/drawing/2014/main" id="{F6C61E39-3B44-6851-6E84-A4B88F6D9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519" y="1082040"/>
            <a:ext cx="6534944" cy="4072835"/>
          </a:xfrm>
          <a:prstGeom prst="round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D1C133AB-88E3-7A27-60BC-4DC6413A6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978" y="4714247"/>
            <a:ext cx="3810000" cy="4178710"/>
          </a:xfrm>
          <a:prstGeom prst="rect">
            <a:avLst/>
          </a:prstGeom>
        </p:spPr>
      </p:pic>
    </p:spTree>
    <p:extLst>
      <p:ext uri="{BB962C8B-B14F-4D97-AF65-F5344CB8AC3E}">
        <p14:creationId xmlns:p14="http://schemas.microsoft.com/office/powerpoint/2010/main" val="281203113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204390" y="152400"/>
            <a:ext cx="8148384" cy="830997"/>
          </a:xfrm>
          <a:prstGeom prst="rect">
            <a:avLst/>
          </a:prstGeom>
        </p:spPr>
        <p:txBody>
          <a:bodyPr wrap="none">
            <a:spAutoFit/>
          </a:bodyPr>
          <a:lstStyle/>
          <a:p>
            <a:r>
              <a:rPr lang="en-US" sz="48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 Đối với các vùng khác?</a:t>
            </a:r>
            <a:endParaRPr lang="en-US" sz="4400">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Hộp Văn bản 1">
            <a:extLst>
              <a:ext uri="{FF2B5EF4-FFF2-40B4-BE49-F238E27FC236}">
                <a16:creationId xmlns:a16="http://schemas.microsoft.com/office/drawing/2014/main" id="{0378232B-92FF-D625-41A7-48BAB396711E}"/>
              </a:ext>
            </a:extLst>
          </p:cNvPr>
          <p:cNvSpPr txBox="1"/>
          <p:nvPr/>
        </p:nvSpPr>
        <p:spPr>
          <a:xfrm>
            <a:off x="6370638" y="983397"/>
            <a:ext cx="9906000" cy="8094524"/>
          </a:xfrm>
          <a:prstGeom prst="rect">
            <a:avLst/>
          </a:prstGeom>
          <a:noFill/>
        </p:spPr>
        <p:txBody>
          <a:bodyPr wrap="square" rtlCol="0">
            <a:spAutoFit/>
          </a:bodyPr>
          <a:lstStyle/>
          <a:p>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Rừng đem lại lợi ích gì đối với các vùng khác? (Rừng giúp điều hoà không</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khí. Rừng giúp bảo vệ nguồn nước....). </a:t>
            </a:r>
            <a:endPar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endParaRPr>
          </a:p>
          <a:p>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Rừng đem lại lợi ích</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chung cho cả khu vực có rừng (miền núi) và khu vực khác (miền xuôi). Vì vậy,</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chúng ta cần biết ơn đồng bào các dân tộc anh em sống ở miền núi đã trồng</a:t>
            </a:r>
            <a:b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b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rừng, bảo vệ rừng, tạo ra bộ máy điều hoà không khí, bảo vệ nguồn nước cho</a:t>
            </a:r>
            <a:r>
              <a:rPr lang="en-US"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 </a:t>
            </a:r>
            <a:r>
              <a:rPr lang="vi-VN" sz="4000" b="0" i="0">
                <a:solidFill>
                  <a:srgbClr val="000000"/>
                </a:solidFill>
                <a:effectLst/>
                <a:latin typeface="AvantGarde" panose="00000400000000000000" pitchFamily="2" charset="0"/>
                <a:ea typeface="AvantGarde" panose="00000400000000000000" pitchFamily="2" charset="0"/>
                <a:cs typeface="AvantGarde" panose="00000400000000000000" pitchFamily="2" charset="0"/>
              </a:rPr>
              <a:t>chúng ta.</a:t>
            </a:r>
            <a:r>
              <a:rPr lang="vi-VN" sz="4000">
                <a:latin typeface="AvantGarde" panose="00000400000000000000" pitchFamily="2" charset="0"/>
                <a:ea typeface="AvantGarde" panose="00000400000000000000" pitchFamily="2" charset="0"/>
                <a:cs typeface="AvantGarde" panose="00000400000000000000" pitchFamily="2" charset="0"/>
              </a:rPr>
              <a:t> </a:t>
            </a:r>
            <a:br>
              <a:rPr lang="vi-VN" sz="4000">
                <a:latin typeface="AvantGarde" panose="00000400000000000000" pitchFamily="2" charset="0"/>
                <a:ea typeface="AvantGarde" panose="00000400000000000000" pitchFamily="2" charset="0"/>
                <a:cs typeface="AvantGarde" panose="00000400000000000000" pitchFamily="2" charset="0"/>
              </a:rPr>
            </a:br>
            <a:endPar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50" name="Picture 2" descr="76 Mẫu Tranh Phong Cảnh Rừng Cây Đẹp - Tranh 3D Tân Thành | Xưởng Tranh Tân  Thành">
            <a:extLst>
              <a:ext uri="{FF2B5EF4-FFF2-40B4-BE49-F238E27FC236}">
                <a16:creationId xmlns:a16="http://schemas.microsoft.com/office/drawing/2014/main" id="{27230300-DB73-273D-9767-F74DCF4083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26" y="983397"/>
            <a:ext cx="4648200" cy="34063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2" name="Picture 4" descr="Rừng săng lẻ - Độc đáo khu rừng cây cổ thụ tại Nghệ An">
            <a:extLst>
              <a:ext uri="{FF2B5EF4-FFF2-40B4-BE49-F238E27FC236}">
                <a16:creationId xmlns:a16="http://schemas.microsoft.com/office/drawing/2014/main" id="{238198FF-9A7D-B33F-44C1-1BB3E0C41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119" y="4502992"/>
            <a:ext cx="4844637" cy="3253333"/>
          </a:xfrm>
          <a:prstGeom prst="rect">
            <a:avLst/>
          </a:prstGeom>
          <a:noFill/>
          <a:ln>
            <a:noFill/>
          </a:ln>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5702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1000"/>
                                        <p:tgtEl>
                                          <p:spTgt spid="2052"/>
                                        </p:tgtEl>
                                      </p:cBhvr>
                                    </p:animEffect>
                                    <p:anim calcmode="lin" valueType="num">
                                      <p:cBhvr>
                                        <p:cTn id="14" dur="1000" fill="hold"/>
                                        <p:tgtEl>
                                          <p:spTgt spid="2052"/>
                                        </p:tgtEl>
                                        <p:attrNameLst>
                                          <p:attrName>ppt_x</p:attrName>
                                        </p:attrNameLst>
                                      </p:cBhvr>
                                      <p:tavLst>
                                        <p:tav tm="0">
                                          <p:val>
                                            <p:strVal val="#ppt_x"/>
                                          </p:val>
                                        </p:tav>
                                        <p:tav tm="100000">
                                          <p:val>
                                            <p:strVal val="#ppt_x"/>
                                          </p:val>
                                        </p:tav>
                                      </p:tavLst>
                                    </p:anim>
                                    <p:anim calcmode="lin" valueType="num">
                                      <p:cBhvr>
                                        <p:cTn id="15" dur="1000" fill="hold"/>
                                        <p:tgtEl>
                                          <p:spTgt spid="205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33"/>
          <p:cNvPicPr preferRelativeResize="0"/>
          <p:nvPr/>
        </p:nvPicPr>
        <p:blipFill rotWithShape="1">
          <a:blip r:embed="rId3">
            <a:alphaModFix/>
          </a:blip>
          <a:srcRect/>
          <a:stretch/>
        </p:blipFill>
        <p:spPr>
          <a:xfrm>
            <a:off x="4281337" y="3094168"/>
            <a:ext cx="8331281" cy="2955665"/>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4" descr="Ảnh có chứa chong chóng, đồ họa véc-tơ, vật thể ngoài trời&#10;&#10;Mô tả được tạo tự động"/>
          <p:cNvPicPr preferRelativeResize="0"/>
          <p:nvPr/>
        </p:nvPicPr>
        <p:blipFill rotWithShape="1">
          <a:blip r:embed="rId3">
            <a:alphaModFix/>
          </a:blip>
          <a:srcRect/>
          <a:stretch/>
        </p:blipFill>
        <p:spPr>
          <a:xfrm>
            <a:off x="44045" y="0"/>
            <a:ext cx="16188548" cy="9144000"/>
          </a:xfrm>
          <a:prstGeom prst="rect">
            <a:avLst/>
          </a:prstGeom>
          <a:noFill/>
          <a:ln>
            <a:noFill/>
          </a:ln>
        </p:spPr>
      </p:pic>
      <p:pic>
        <p:nvPicPr>
          <p:cNvPr id="398" name="Google Shape;398;p34" descr="Ảnh có chứa văn bản, vật chứa, lon&#10;&#10;Mô tả được tạo tự động"/>
          <p:cNvPicPr preferRelativeResize="0"/>
          <p:nvPr/>
        </p:nvPicPr>
        <p:blipFill rotWithShape="1">
          <a:blip r:embed="rId4">
            <a:alphaModFix/>
          </a:blip>
          <a:srcRect/>
          <a:stretch/>
        </p:blipFill>
        <p:spPr>
          <a:xfrm>
            <a:off x="3325538" y="4204433"/>
            <a:ext cx="7557555" cy="3327864"/>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6255332" y="4420091"/>
            <a:ext cx="3532992" cy="468036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4855401" y="2591056"/>
            <a:ext cx="7316053" cy="1980944"/>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55715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AFC34-EBA5-4353-A320-742F86A3DAC2}"/>
              </a:ext>
            </a:extLst>
          </p:cNvPr>
          <p:cNvSpPr txBox="1"/>
          <p:nvPr/>
        </p:nvSpPr>
        <p:spPr>
          <a:xfrm>
            <a:off x="3468510" y="179695"/>
            <a:ext cx="8787983" cy="1042465"/>
          </a:xfrm>
          <a:prstGeom prst="rect">
            <a:avLst/>
          </a:prstGeom>
          <a:noFill/>
        </p:spPr>
        <p:txBody>
          <a:bodyPr wrap="none" rtlCol="0">
            <a:spAutoFit/>
          </a:bodyPr>
          <a:lstStyle/>
          <a:p>
            <a:pPr>
              <a:lnSpc>
                <a:spcPct val="147000"/>
              </a:lnSpc>
            </a:pPr>
            <a:r>
              <a:rPr lang="en-US" sz="4200" b="1">
                <a:solidFill>
                  <a:srgbClr val="7030A0"/>
                </a:solidFill>
                <a:latin typeface="HP001 4 hàng" panose="020B0603050302020204" pitchFamily="34" charset="0"/>
              </a:rPr>
              <a:t>Thứ ... ngày ... tháng ... năm  20 ...</a:t>
            </a:r>
          </a:p>
        </p:txBody>
      </p:sp>
      <p:sp>
        <p:nvSpPr>
          <p:cNvPr id="3" name="TextBox 2">
            <a:extLst>
              <a:ext uri="{FF2B5EF4-FFF2-40B4-BE49-F238E27FC236}">
                <a16:creationId xmlns:a16="http://schemas.microsoft.com/office/drawing/2014/main" id="{E94142B9-C6FC-41C8-9A61-CEB97AD63F6C}"/>
              </a:ext>
            </a:extLst>
          </p:cNvPr>
          <p:cNvSpPr txBox="1"/>
          <p:nvPr/>
        </p:nvSpPr>
        <p:spPr>
          <a:xfrm>
            <a:off x="7128972" y="1066800"/>
            <a:ext cx="2673489" cy="1042465"/>
          </a:xfrm>
          <a:prstGeom prst="rect">
            <a:avLst/>
          </a:prstGeom>
          <a:noFill/>
        </p:spPr>
        <p:txBody>
          <a:bodyPr wrap="none" rtlCol="0">
            <a:spAutoFit/>
          </a:bodyPr>
          <a:lstStyle/>
          <a:p>
            <a:pPr>
              <a:lnSpc>
                <a:spcPct val="147000"/>
              </a:lnSpc>
            </a:pPr>
            <a:r>
              <a:rPr lang="en-US" sz="4200" b="1">
                <a:solidFill>
                  <a:srgbClr val="7030A0"/>
                </a:solidFill>
                <a:latin typeface="HP001 4 hàng" panose="020B0603050302020204" pitchFamily="34" charset="0"/>
              </a:rPr>
              <a:t>Tiếng Việt</a:t>
            </a:r>
          </a:p>
        </p:txBody>
      </p:sp>
      <p:sp>
        <p:nvSpPr>
          <p:cNvPr id="4" name="TextBox 3">
            <a:extLst>
              <a:ext uri="{FF2B5EF4-FFF2-40B4-BE49-F238E27FC236}">
                <a16:creationId xmlns:a16="http://schemas.microsoft.com/office/drawing/2014/main" id="{86024A91-7456-49E4-B2E2-3F04A1129D76}"/>
              </a:ext>
            </a:extLst>
          </p:cNvPr>
          <p:cNvSpPr txBox="1"/>
          <p:nvPr/>
        </p:nvSpPr>
        <p:spPr>
          <a:xfrm>
            <a:off x="4404519" y="1981201"/>
            <a:ext cx="9267281" cy="1042465"/>
          </a:xfrm>
          <a:prstGeom prst="rect">
            <a:avLst/>
          </a:prstGeom>
          <a:noFill/>
        </p:spPr>
        <p:txBody>
          <a:bodyPr wrap="none" rtlCol="0">
            <a:spAutoFit/>
          </a:bodyPr>
          <a:lstStyle/>
          <a:p>
            <a:pPr>
              <a:lnSpc>
                <a:spcPct val="147000"/>
              </a:lnSpc>
            </a:pPr>
            <a:r>
              <a:rPr lang="en-US" sz="4200" b="1">
                <a:solidFill>
                  <a:srgbClr val="C00000"/>
                </a:solidFill>
                <a:latin typeface="HP001 4 hàng" panose="020B0603050302020204" pitchFamily="34" charset="0"/>
              </a:rPr>
              <a:t>Kể chuyện: Trận bóng trên đường phố</a:t>
            </a:r>
          </a:p>
        </p:txBody>
      </p:sp>
    </p:spTree>
    <p:extLst>
      <p:ext uri="{BB962C8B-B14F-4D97-AF65-F5344CB8AC3E}">
        <p14:creationId xmlns:p14="http://schemas.microsoft.com/office/powerpoint/2010/main" val="2709332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3198A6-9E20-4A17-BD13-F5ADB105AC3C}"/>
              </a:ext>
            </a:extLst>
          </p:cNvPr>
          <p:cNvPicPr>
            <a:picLocks noChangeAspect="1"/>
          </p:cNvPicPr>
          <p:nvPr/>
        </p:nvPicPr>
        <p:blipFill>
          <a:blip r:embed="rId2"/>
          <a:stretch>
            <a:fillRect/>
          </a:stretch>
        </p:blipFill>
        <p:spPr>
          <a:xfrm>
            <a:off x="4785519" y="3639231"/>
            <a:ext cx="7492633" cy="1865538"/>
          </a:xfrm>
          <a:prstGeom prst="rect">
            <a:avLst/>
          </a:prstGeom>
        </p:spPr>
      </p:pic>
    </p:spTree>
    <p:extLst>
      <p:ext uri="{BB962C8B-B14F-4D97-AF65-F5344CB8AC3E}">
        <p14:creationId xmlns:p14="http://schemas.microsoft.com/office/powerpoint/2010/main" val="92876601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DDD6D74-7289-1E6C-B2A4-A3B53DBB4213}"/>
              </a:ext>
            </a:extLst>
          </p:cNvPr>
          <p:cNvPicPr>
            <a:picLocks noChangeAspect="1"/>
          </p:cNvPicPr>
          <p:nvPr/>
        </p:nvPicPr>
        <p:blipFill rotWithShape="1">
          <a:blip r:embed="rId3">
            <a:extLst>
              <a:ext uri="{28A0092B-C50C-407E-A947-70E740481C1C}">
                <a14:useLocalDpi xmlns:a14="http://schemas.microsoft.com/office/drawing/2010/main" val="0"/>
              </a:ext>
            </a:extLst>
          </a:blip>
          <a:srcRect l="9248" t="34093" r="2477"/>
          <a:stretch/>
        </p:blipFill>
        <p:spPr>
          <a:xfrm>
            <a:off x="3501325" y="2087880"/>
            <a:ext cx="12653235" cy="6077931"/>
          </a:xfrm>
          <a:prstGeom prst="rect">
            <a:avLst/>
          </a:prstGeom>
        </p:spPr>
      </p:pic>
      <p:sp>
        <p:nvSpPr>
          <p:cNvPr id="4" name="TextBox 3">
            <a:extLst>
              <a:ext uri="{FF2B5EF4-FFF2-40B4-BE49-F238E27FC236}">
                <a16:creationId xmlns:a16="http://schemas.microsoft.com/office/drawing/2014/main" id="{66D06FDF-EFD9-413F-872F-858FF72A0794}"/>
              </a:ext>
            </a:extLst>
          </p:cNvPr>
          <p:cNvSpPr txBox="1"/>
          <p:nvPr/>
        </p:nvSpPr>
        <p:spPr>
          <a:xfrm>
            <a:off x="0" y="832263"/>
            <a:ext cx="16276638" cy="1323439"/>
          </a:xfrm>
          <a:prstGeom prst="rect">
            <a:avLst/>
          </a:prstGeom>
          <a:noFill/>
        </p:spPr>
        <p:txBody>
          <a:bodyPr wrap="square" rtlCol="0">
            <a:spAutoFit/>
          </a:bodyPr>
          <a:lstStyle/>
          <a:p>
            <a:r>
              <a:rPr lang="en-US" sz="40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Kể lại câu chuyện Rừng gỗ quý theo lời của ông lão.</a:t>
            </a:r>
          </a:p>
          <a:p>
            <a:r>
              <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 Kể đoạn 1 và 2:</a:t>
            </a:r>
            <a:endPar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TextBox 5">
            <a:extLst>
              <a:ext uri="{FF2B5EF4-FFF2-40B4-BE49-F238E27FC236}">
                <a16:creationId xmlns:a16="http://schemas.microsoft.com/office/drawing/2014/main" id="{943EB521-5584-4380-9CE7-77B1FAB0E6CC}"/>
              </a:ext>
            </a:extLst>
          </p:cNvPr>
          <p:cNvSpPr txBox="1"/>
          <p:nvPr/>
        </p:nvSpPr>
        <p:spPr>
          <a:xfrm>
            <a:off x="4709319" y="46892"/>
            <a:ext cx="6858000" cy="707886"/>
          </a:xfrm>
          <a:prstGeom prst="rect">
            <a:avLst/>
          </a:prstGeom>
          <a:noFill/>
        </p:spPr>
        <p:txBody>
          <a:bodyPr wrap="square" rtlCol="0">
            <a:spAutoFit/>
          </a:bodyPr>
          <a:lstStyle/>
          <a:p>
            <a:pPr algn="ctr"/>
            <a:r>
              <a:rPr lang="en-US" sz="40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4000">
                <a:latin typeface="AvantGarde" panose="00000400000000000000" pitchFamily="2" charset="0"/>
                <a:ea typeface="AvantGarde" panose="00000400000000000000" pitchFamily="2" charset="0"/>
                <a:cs typeface="AvantGarde" panose="00000400000000000000" pitchFamily="2" charset="0"/>
              </a:rPr>
              <a:t>Chọn 1 trong 2 đề:</a:t>
            </a:r>
          </a:p>
        </p:txBody>
      </p:sp>
      <p:pic>
        <p:nvPicPr>
          <p:cNvPr id="7" name="Picture 5">
            <a:extLst>
              <a:ext uri="{FF2B5EF4-FFF2-40B4-BE49-F238E27FC236}">
                <a16:creationId xmlns:a16="http://schemas.microsoft.com/office/drawing/2014/main" id="{A410BFF1-9EEC-5EAE-9CC0-C0BE823AA0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81" y="6461760"/>
            <a:ext cx="4994807" cy="2620108"/>
          </a:xfrm>
          <a:prstGeom prst="rect">
            <a:avLst/>
          </a:prstGeom>
        </p:spPr>
      </p:pic>
    </p:spTree>
    <p:extLst>
      <p:ext uri="{BB962C8B-B14F-4D97-AF65-F5344CB8AC3E}">
        <p14:creationId xmlns:p14="http://schemas.microsoft.com/office/powerpoint/2010/main" val="2581965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DCD92-3A14-4488-A4B4-FC3D931FC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19" y="5334000"/>
            <a:ext cx="4286250" cy="3419475"/>
          </a:xfrm>
          <a:prstGeom prst="rect">
            <a:avLst/>
          </a:prstGeom>
        </p:spPr>
      </p:pic>
      <p:sp>
        <p:nvSpPr>
          <p:cNvPr id="4" name="TextBox 3">
            <a:extLst>
              <a:ext uri="{FF2B5EF4-FFF2-40B4-BE49-F238E27FC236}">
                <a16:creationId xmlns:a16="http://schemas.microsoft.com/office/drawing/2014/main" id="{AFE9D068-5E25-4622-9839-93BE0B0FFE33}"/>
              </a:ext>
            </a:extLst>
          </p:cNvPr>
          <p:cNvSpPr txBox="1"/>
          <p:nvPr/>
        </p:nvSpPr>
        <p:spPr>
          <a:xfrm>
            <a:off x="5242719" y="2655838"/>
            <a:ext cx="6400800" cy="2308324"/>
          </a:xfrm>
          <a:prstGeom prst="rect">
            <a:avLst/>
          </a:prstGeom>
          <a:noFill/>
          <a:ln>
            <a:noFill/>
          </a:ln>
        </p:spPr>
        <p:txBody>
          <a:bodyPr wrap="square" rtlCol="0">
            <a:spAutoFit/>
          </a:bodyPr>
          <a:lstStyle/>
          <a:p>
            <a:pPr algn="ctr"/>
            <a:r>
              <a:rPr lang="en-US" sz="7200">
                <a:solidFill>
                  <a:srgbClr val="CC9900"/>
                </a:solidFill>
                <a:effectLst>
                  <a:outerShdw blurRad="50800" dist="50800" dir="5400000" algn="ctr" rotWithShape="0">
                    <a:schemeClr val="tx1"/>
                  </a:outerShdw>
                </a:effectLst>
                <a:latin typeface="#9Slide07 SVNZiclets" panose="02000603000000000000" pitchFamily="2" charset="0"/>
              </a:rPr>
              <a:t>Chia Sẻ Trước Lớp</a:t>
            </a:r>
          </a:p>
        </p:txBody>
      </p:sp>
    </p:spTree>
    <p:extLst>
      <p:ext uri="{BB962C8B-B14F-4D97-AF65-F5344CB8AC3E}">
        <p14:creationId xmlns:p14="http://schemas.microsoft.com/office/powerpoint/2010/main" val="2083938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ED298C-2250-1F68-4AE8-3E200B87A416}"/>
              </a:ext>
            </a:extLst>
          </p:cNvPr>
          <p:cNvSpPr txBox="1"/>
          <p:nvPr/>
        </p:nvSpPr>
        <p:spPr>
          <a:xfrm>
            <a:off x="5166519" y="-30480"/>
            <a:ext cx="7223919" cy="707886"/>
          </a:xfrm>
          <a:prstGeom prst="rect">
            <a:avLst/>
          </a:prstGeom>
          <a:noFill/>
        </p:spPr>
        <p:txBody>
          <a:bodyPr wrap="square" rtlCol="0">
            <a:spAutoFit/>
          </a:bodyPr>
          <a:lstStyle/>
          <a:p>
            <a:r>
              <a:rPr lang="en-US" sz="4000">
                <a:solidFill>
                  <a:schemeClr val="accent6">
                    <a:lumMod val="75000"/>
                  </a:schemeClr>
                </a:solidFill>
                <a:latin typeface="AvantGarde" panose="00000400000000000000" pitchFamily="2" charset="0"/>
                <a:ea typeface="AvantGarde" panose="00000400000000000000" pitchFamily="2" charset="0"/>
                <a:cs typeface="AvantGarde" panose="00000400000000000000" pitchFamily="2" charset="0"/>
              </a:rPr>
              <a:t>b. </a:t>
            </a:r>
            <a:r>
              <a:rPr lang="en-US" sz="40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Kể các đoạn tiếp theo:</a:t>
            </a:r>
            <a:endParaRPr lang="en-US" sz="360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Hình ảnh 5">
            <a:extLst>
              <a:ext uri="{FF2B5EF4-FFF2-40B4-BE49-F238E27FC236}">
                <a16:creationId xmlns:a16="http://schemas.microsoft.com/office/drawing/2014/main" id="{CE96F486-CF56-31C7-2067-8C9447A26881}"/>
              </a:ext>
            </a:extLst>
          </p:cNvPr>
          <p:cNvPicPr>
            <a:picLocks noChangeAspect="1"/>
          </p:cNvPicPr>
          <p:nvPr/>
        </p:nvPicPr>
        <p:blipFill rotWithShape="1">
          <a:blip r:embed="rId2">
            <a:extLst>
              <a:ext uri="{28A0092B-C50C-407E-A947-70E740481C1C}">
                <a14:useLocalDpi xmlns:a14="http://schemas.microsoft.com/office/drawing/2010/main" val="0"/>
              </a:ext>
            </a:extLst>
          </a:blip>
          <a:srcRect l="6427" t="14234" r="5934" b="4968"/>
          <a:stretch/>
        </p:blipFill>
        <p:spPr>
          <a:xfrm>
            <a:off x="-1" y="990600"/>
            <a:ext cx="15371749" cy="6934200"/>
          </a:xfrm>
          <a:prstGeom prst="rect">
            <a:avLst/>
          </a:prstGeom>
        </p:spPr>
      </p:pic>
      <p:pic>
        <p:nvPicPr>
          <p:cNvPr id="7" name="Picture 5">
            <a:extLst>
              <a:ext uri="{FF2B5EF4-FFF2-40B4-BE49-F238E27FC236}">
                <a16:creationId xmlns:a16="http://schemas.microsoft.com/office/drawing/2014/main" id="{339AAFD3-725E-1976-DB68-EE7AE85A17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230" y="6539132"/>
            <a:ext cx="4994807" cy="2620108"/>
          </a:xfrm>
          <a:prstGeom prst="rect">
            <a:avLst/>
          </a:prstGeom>
        </p:spPr>
      </p:pic>
    </p:spTree>
    <p:extLst>
      <p:ext uri="{BB962C8B-B14F-4D97-AF65-F5344CB8AC3E}">
        <p14:creationId xmlns:p14="http://schemas.microsoft.com/office/powerpoint/2010/main" val="1240609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2DCD92-3A14-4488-A4B4-FC3D931FC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4319" y="5334000"/>
            <a:ext cx="4286250" cy="3419475"/>
          </a:xfrm>
          <a:prstGeom prst="rect">
            <a:avLst/>
          </a:prstGeom>
        </p:spPr>
      </p:pic>
      <p:sp>
        <p:nvSpPr>
          <p:cNvPr id="4" name="TextBox 3">
            <a:extLst>
              <a:ext uri="{FF2B5EF4-FFF2-40B4-BE49-F238E27FC236}">
                <a16:creationId xmlns:a16="http://schemas.microsoft.com/office/drawing/2014/main" id="{AFE9D068-5E25-4622-9839-93BE0B0FFE33}"/>
              </a:ext>
            </a:extLst>
          </p:cNvPr>
          <p:cNvSpPr txBox="1"/>
          <p:nvPr/>
        </p:nvSpPr>
        <p:spPr>
          <a:xfrm>
            <a:off x="5242719" y="2655838"/>
            <a:ext cx="6400800" cy="2308324"/>
          </a:xfrm>
          <a:prstGeom prst="rect">
            <a:avLst/>
          </a:prstGeom>
          <a:noFill/>
          <a:ln>
            <a:noFill/>
          </a:ln>
        </p:spPr>
        <p:txBody>
          <a:bodyPr wrap="square" rtlCol="0">
            <a:spAutoFit/>
          </a:bodyPr>
          <a:lstStyle/>
          <a:p>
            <a:pPr algn="ctr"/>
            <a:r>
              <a:rPr lang="en-US" sz="7200">
                <a:solidFill>
                  <a:srgbClr val="CC9900"/>
                </a:solidFill>
                <a:effectLst>
                  <a:outerShdw blurRad="50800" dist="50800" dir="5400000" algn="ctr" rotWithShape="0">
                    <a:schemeClr val="tx1"/>
                  </a:outerShdw>
                </a:effectLst>
                <a:latin typeface="#9Slide07 SVNZiclets" panose="02000603000000000000" pitchFamily="2" charset="0"/>
              </a:rPr>
              <a:t>Chia Sẻ Trước Lớp</a:t>
            </a:r>
          </a:p>
        </p:txBody>
      </p:sp>
    </p:spTree>
    <p:extLst>
      <p:ext uri="{BB962C8B-B14F-4D97-AF65-F5344CB8AC3E}">
        <p14:creationId xmlns:p14="http://schemas.microsoft.com/office/powerpoint/2010/main" val="1999397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10245</TotalTime>
  <Words>585</Words>
  <Application>Microsoft Office PowerPoint</Application>
  <PresentationFormat>Tùy chỉnh</PresentationFormat>
  <Paragraphs>33</Paragraphs>
  <Slides>17</Slides>
  <Notes>5</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17</vt:i4>
      </vt:variant>
    </vt:vector>
  </HeadingPairs>
  <TitlesOfParts>
    <vt:vector size="28" baseType="lpstr">
      <vt:lpstr>#9Slide07 SVNZiclets</vt:lpstr>
      <vt:lpstr>Arial</vt:lpstr>
      <vt:lpstr>Arial-Rounded</vt:lpstr>
      <vt:lpstr>AvantGarde</vt:lpstr>
      <vt:lpstr>Calibri</vt:lpstr>
      <vt:lpstr>HP001 4 hàng</vt:lpstr>
      <vt:lpstr>SVN-Anastasia</vt:lpstr>
      <vt:lpstr>SVN-Ziclets</vt:lpstr>
      <vt:lpstr>Times New Roman</vt:lpstr>
      <vt:lpstr>1_Office Theme</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Nga Nguyễn</cp:lastModifiedBy>
  <cp:revision>1192</cp:revision>
  <dcterms:created xsi:type="dcterms:W3CDTF">2008-09-09T22:52:10Z</dcterms:created>
  <dcterms:modified xsi:type="dcterms:W3CDTF">2023-02-18T15:40:08Z</dcterms:modified>
  <cp:category>9Slide.vn</cp:category>
</cp:coreProperties>
</file>