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9" r:id="rId2"/>
    <p:sldId id="300" r:id="rId3"/>
    <p:sldId id="301" r:id="rId4"/>
    <p:sldId id="304" r:id="rId5"/>
    <p:sldId id="302" r:id="rId6"/>
    <p:sldId id="303" r:id="rId7"/>
    <p:sldId id="258" r:id="rId8"/>
    <p:sldId id="257" r:id="rId9"/>
    <p:sldId id="278" r:id="rId10"/>
    <p:sldId id="305" r:id="rId11"/>
    <p:sldId id="279" r:id="rId12"/>
    <p:sldId id="306" r:id="rId13"/>
    <p:sldId id="269" r:id="rId14"/>
    <p:sldId id="308" r:id="rId15"/>
    <p:sldId id="275" r:id="rId16"/>
    <p:sldId id="268" r:id="rId17"/>
    <p:sldId id="307" r:id="rId1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3399"/>
    <a:srgbClr val="FF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4" d="100"/>
          <a:sy n="54" d="100"/>
        </p:scale>
        <p:origin x="29" y="12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3/12/2023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16</a:t>
            </a:fld>
            <a:endParaRPr lang="en-US"/>
          </a:p>
        </p:txBody>
      </p:sp>
    </p:spTree>
    <p:extLst>
      <p:ext uri="{BB962C8B-B14F-4D97-AF65-F5344CB8AC3E}">
        <p14:creationId xmlns:p14="http://schemas.microsoft.com/office/powerpoint/2010/main" val="179875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17</a:t>
            </a:fld>
            <a:endParaRPr lang="en-US"/>
          </a:p>
        </p:txBody>
      </p:sp>
    </p:spTree>
    <p:extLst>
      <p:ext uri="{BB962C8B-B14F-4D97-AF65-F5344CB8AC3E}">
        <p14:creationId xmlns:p14="http://schemas.microsoft.com/office/powerpoint/2010/main" val="3987606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774785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1677765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1548389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409972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672423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91272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231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0D6EB5D9-E13A-0421-0948-12D83A822A01}"/>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pic>
        <p:nvPicPr>
          <p:cNvPr id="4" name="Hình ảnh 3" descr="Ảnh có chứa văn bản&#10;&#10;Mô tả được tạo tự động">
            <a:extLst>
              <a:ext uri="{FF2B5EF4-FFF2-40B4-BE49-F238E27FC236}">
                <a16:creationId xmlns:a16="http://schemas.microsoft.com/office/drawing/2014/main" id="{0B824E69-99A5-7A5E-A210-FF54B3B112E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276638" y="0"/>
            <a:ext cx="3006465" cy="2985683"/>
          </a:xfrm>
          <a:prstGeom prst="rect">
            <a:avLst/>
          </a:prstGeom>
        </p:spPr>
      </p:pic>
    </p:spTree>
    <p:extLst>
      <p:ext uri="{BB962C8B-B14F-4D97-AF65-F5344CB8AC3E}">
        <p14:creationId xmlns:p14="http://schemas.microsoft.com/office/powerpoint/2010/main" val="2662776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518319" y="7239000"/>
            <a:ext cx="10439400" cy="1754326"/>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9900CC"/>
                </a:solidFill>
                <a:effectLst/>
                <a:uLnTx/>
                <a:uFillTx/>
                <a:latin typeface="SVN-Anastasia" panose="020B0606040200020203" pitchFamily="34" charset="0"/>
                <a:ea typeface="+mn-ea"/>
                <a:cs typeface="+mn-cs"/>
              </a:rPr>
              <a:t>Em nhận biết những bất hòa với bạn</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9900CC"/>
                </a:solidFill>
                <a:effectLst/>
                <a:uLnTx/>
                <a:uFillTx/>
                <a:latin typeface="SVN-Anastasia" panose="020B0606040200020203" pitchFamily="34" charset="0"/>
                <a:ea typeface="+mn-ea"/>
                <a:cs typeface="+mn-cs"/>
              </a:rPr>
              <a:t>(Tiết 2)</a:t>
            </a:r>
            <a:endParaRPr kumimoji="0" lang="en-US" sz="60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720434" y="3117193"/>
              <a:ext cx="861524" cy="961637"/>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9</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28</a:t>
            </a: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đồ họa véc-tơ&#10;&#10;Mô tả được tạo tự động">
            <a:extLst>
              <a:ext uri="{FF2B5EF4-FFF2-40B4-BE49-F238E27FC236}">
                <a16:creationId xmlns:a16="http://schemas.microsoft.com/office/drawing/2014/main" id="{673B3B31-647B-B3DE-5E35-041C85216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3">
            <a:extLst>
              <a:ext uri="{FF2B5EF4-FFF2-40B4-BE49-F238E27FC236}">
                <a16:creationId xmlns:a16="http://schemas.microsoft.com/office/drawing/2014/main" id="{2416BCF3-EB1A-F0EF-077B-D31D27E15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84" y="-861682"/>
            <a:ext cx="11065521" cy="11065521"/>
          </a:xfrm>
          <a:prstGeom prst="rect">
            <a:avLst/>
          </a:prstGeom>
        </p:spPr>
      </p:pic>
      <p:pic>
        <p:nvPicPr>
          <p:cNvPr id="5" name="Hình ảnh 4" descr="Ảnh có chứa văn bản, tối&#10;&#10;Mô tả được tạo tự động">
            <a:extLst>
              <a:ext uri="{FF2B5EF4-FFF2-40B4-BE49-F238E27FC236}">
                <a16:creationId xmlns:a16="http://schemas.microsoft.com/office/drawing/2014/main" id="{AC105BC2-DB8D-707F-CF3D-6BC138CC3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6" name="Hình ảnh 5" descr="Ảnh có chứa phụ kiện, phong bì&#10;&#10;Mô tả được tạo tự động">
            <a:extLst>
              <a:ext uri="{FF2B5EF4-FFF2-40B4-BE49-F238E27FC236}">
                <a16:creationId xmlns:a16="http://schemas.microsoft.com/office/drawing/2014/main" id="{93140F32-7D71-C133-8EB1-FE18949E1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7" name="Hình ảnh 6">
            <a:extLst>
              <a:ext uri="{FF2B5EF4-FFF2-40B4-BE49-F238E27FC236}">
                <a16:creationId xmlns:a16="http://schemas.microsoft.com/office/drawing/2014/main" id="{2F075F97-F24A-F200-2562-FDAF230A44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8" name="Hình ảnh 7">
            <a:extLst>
              <a:ext uri="{FF2B5EF4-FFF2-40B4-BE49-F238E27FC236}">
                <a16:creationId xmlns:a16="http://schemas.microsoft.com/office/drawing/2014/main" id="{941A86D6-D30B-9DDD-EA54-0FB006F771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295" y="2209800"/>
            <a:ext cx="6248461" cy="4339286"/>
          </a:xfrm>
          <a:prstGeom prst="rect">
            <a:avLst/>
          </a:prstGeom>
        </p:spPr>
      </p:pic>
    </p:spTree>
    <p:extLst>
      <p:ext uri="{BB962C8B-B14F-4D97-AF65-F5344CB8AC3E}">
        <p14:creationId xmlns:p14="http://schemas.microsoft.com/office/powerpoint/2010/main" val="22618118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7"/>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0" y="1066800"/>
            <a:ext cx="16139319" cy="149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30000"/>
              </a:lnSpc>
            </a:pPr>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nl-NL" sz="3600" b="1">
                <a:solidFill>
                  <a:srgbClr val="0070C0"/>
                </a:solidFill>
                <a:latin typeface="AvantGarde" panose="00000400000000000000" pitchFamily="2" charset="0"/>
                <a:ea typeface="AvantGarde" panose="00000400000000000000" pitchFamily="2" charset="0"/>
                <a:cs typeface="AvantGarde" panose="00000400000000000000" pitchFamily="2" charset="0"/>
              </a:rPr>
              <a:t>Em </a:t>
            </a:r>
            <a:r>
              <a:rPr lang="nl-NL"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hãy chia sẻ về một lần em đã xử lí được bất hòa với bạn bè và lợi ích của việc xử lí bất hòa đó.</a:t>
            </a:r>
            <a:endPar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01" y="2819400"/>
            <a:ext cx="7162034" cy="477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Blog Tâm Sự TV - Bạn bè thật sự là cãi nhau để hiểu nhau nhiều hơn chứ  không để mất nhau (y) | Facebook"/>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666436" y="2133600"/>
            <a:ext cx="6858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7">
            <a:extLst>
              <a:ext uri="{FF2B5EF4-FFF2-40B4-BE49-F238E27FC236}">
                <a16:creationId xmlns:a16="http://schemas.microsoft.com/office/drawing/2014/main" id="{72C220D1-A5ED-77E8-2088-82E8BD57A99D}"/>
              </a:ext>
            </a:extLst>
          </p:cNvPr>
          <p:cNvGrpSpPr/>
          <p:nvPr/>
        </p:nvGrpSpPr>
        <p:grpSpPr>
          <a:xfrm>
            <a:off x="3794919" y="7262552"/>
            <a:ext cx="5334001" cy="1881448"/>
            <a:chOff x="0" y="0"/>
            <a:chExt cx="3352808" cy="1182626"/>
          </a:xfrm>
        </p:grpSpPr>
        <p:grpSp>
          <p:nvGrpSpPr>
            <p:cNvPr id="3" name="Google Shape;317;p26">
              <a:extLst>
                <a:ext uri="{FF2B5EF4-FFF2-40B4-BE49-F238E27FC236}">
                  <a16:creationId xmlns:a16="http://schemas.microsoft.com/office/drawing/2014/main" id="{B6DD22E9-15D3-DB92-06C7-965668286D1E}"/>
                </a:ext>
              </a:extLst>
            </p:cNvPr>
            <p:cNvGrpSpPr/>
            <p:nvPr/>
          </p:nvGrpSpPr>
          <p:grpSpPr>
            <a:xfrm>
              <a:off x="0" y="0"/>
              <a:ext cx="3352808" cy="1182626"/>
              <a:chOff x="267726" y="0"/>
              <a:chExt cx="3352808" cy="1182626"/>
            </a:xfrm>
          </p:grpSpPr>
          <p:pic>
            <p:nvPicPr>
              <p:cNvPr id="14" name="Google Shape;318;p26">
                <a:extLst>
                  <a:ext uri="{FF2B5EF4-FFF2-40B4-BE49-F238E27FC236}">
                    <a16:creationId xmlns:a16="http://schemas.microsoft.com/office/drawing/2014/main" id="{53079DF0-C238-A18F-C5F2-5958AD286CE2}"/>
                  </a:ext>
                </a:extLst>
              </p:cNvPr>
              <p:cNvPicPr preferRelativeResize="0"/>
              <p:nvPr/>
            </p:nvPicPr>
            <p:blipFill rotWithShape="1">
              <a:blip r:embed="rId5">
                <a:alphaModFix/>
              </a:blip>
              <a:srcRect/>
              <a:stretch/>
            </p:blipFill>
            <p:spPr>
              <a:xfrm>
                <a:off x="267726" y="0"/>
                <a:ext cx="3352807" cy="1182626"/>
              </a:xfrm>
              <a:prstGeom prst="rect">
                <a:avLst/>
              </a:prstGeom>
              <a:noFill/>
              <a:ln>
                <a:noFill/>
              </a:ln>
            </p:spPr>
          </p:pic>
          <p:sp>
            <p:nvSpPr>
              <p:cNvPr id="15" name="Google Shape;319;p26">
                <a:extLst>
                  <a:ext uri="{FF2B5EF4-FFF2-40B4-BE49-F238E27FC236}">
                    <a16:creationId xmlns:a16="http://schemas.microsoft.com/office/drawing/2014/main" id="{01CD36B1-4E21-61AF-8D54-D36ADEA66925}"/>
                  </a:ext>
                </a:extLst>
              </p:cNvPr>
              <p:cNvSpPr txBox="1"/>
              <p:nvPr/>
            </p:nvSpPr>
            <p:spPr>
              <a:xfrm>
                <a:off x="1450433" y="451690"/>
                <a:ext cx="2170101" cy="353045"/>
              </a:xfrm>
              <a:prstGeom prst="rect">
                <a:avLst/>
              </a:prstGeom>
              <a:noFill/>
              <a:ln>
                <a:noFill/>
              </a:ln>
            </p:spPr>
            <p:txBody>
              <a:bodyPr spcFirstLastPara="1" wrap="square" lIns="68569" tIns="34275" rIns="68569" bIns="34275" anchor="t" anchorCtr="0">
                <a:spAutoFit/>
              </a:bodyPr>
              <a:lstStyle/>
              <a:p>
                <a:r>
                  <a:rPr lang="en-US" sz="3200" b="1">
                    <a:solidFill>
                      <a:schemeClr val="lt1"/>
                    </a:solidFill>
                    <a:latin typeface="AvantGarde" panose="00000400000000000000" pitchFamily="2" charset="0"/>
                    <a:ea typeface="AvantGarde" panose="00000400000000000000" pitchFamily="2" charset="0"/>
                    <a:cs typeface="AvantGarde" panose="00000400000000000000" pitchFamily="2" charset="0"/>
                  </a:rPr>
                  <a:t>Thảo luận nhóm</a:t>
                </a:r>
                <a:endParaRPr sz="1000" dirty="0">
                  <a:latin typeface="AvantGarde" panose="00000400000000000000" pitchFamily="2" charset="0"/>
                  <a:ea typeface="AvantGarde" panose="00000400000000000000" pitchFamily="2" charset="0"/>
                  <a:cs typeface="AvantGarde" panose="00000400000000000000" pitchFamily="2" charset="0"/>
                </a:endParaRPr>
              </a:p>
            </p:txBody>
          </p:sp>
        </p:grpSp>
        <p:pic>
          <p:nvPicPr>
            <p:cNvPr id="5" name="Picture 14" descr="A picture containing clipart&#10;&#10;Description automatically generated">
              <a:extLst>
                <a:ext uri="{FF2B5EF4-FFF2-40B4-BE49-F238E27FC236}">
                  <a16:creationId xmlns:a16="http://schemas.microsoft.com/office/drawing/2014/main" id="{0442D722-8B3E-1866-47F9-E87AE846F352}"/>
                </a:ext>
              </a:extLst>
            </p:cNvPr>
            <p:cNvPicPr>
              <a:picLocks noChangeAspect="1"/>
            </p:cNvPicPr>
            <p:nvPr/>
          </p:nvPicPr>
          <p:blipFill>
            <a:blip r:embed="rId6"/>
            <a:stretch>
              <a:fillRect/>
            </a:stretch>
          </p:blipFill>
          <p:spPr>
            <a:xfrm>
              <a:off x="252563" y="257912"/>
              <a:ext cx="930143" cy="804186"/>
            </a:xfrm>
            <a:prstGeom prst="rect">
              <a:avLst/>
            </a:prstGeom>
          </p:spPr>
        </p:pic>
      </p:grpSp>
    </p:spTree>
    <p:extLst>
      <p:ext uri="{BB962C8B-B14F-4D97-AF65-F5344CB8AC3E}">
        <p14:creationId xmlns:p14="http://schemas.microsoft.com/office/powerpoint/2010/main" val="4002613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500"/>
                                        <p:tgtEl>
                                          <p:spTgt spid="410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4E51E5-EC95-C1B2-9177-45722458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3" name="Hình ảnh 2">
            <a:extLst>
              <a:ext uri="{FF2B5EF4-FFF2-40B4-BE49-F238E27FC236}">
                <a16:creationId xmlns:a16="http://schemas.microsoft.com/office/drawing/2014/main" id="{A75B8389-18F8-F4FC-848B-104F2F06F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5" name="Hình ảnh 4">
            <a:extLst>
              <a:ext uri="{FF2B5EF4-FFF2-40B4-BE49-F238E27FC236}">
                <a16:creationId xmlns:a16="http://schemas.microsoft.com/office/drawing/2014/main" id="{E3EC1C9D-C75E-A85E-C6D3-1B97CA9A6E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44720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37319" y="1143000"/>
            <a:ext cx="15697200" cy="1200329"/>
          </a:xfrm>
          <a:prstGeom prst="rect">
            <a:avLst/>
          </a:prstGeom>
        </p:spPr>
        <p:txBody>
          <a:bodyPr wrap="square">
            <a:spAutoFit/>
          </a:bodyPr>
          <a:lstStyle/>
          <a:p>
            <a:pPr algn="just"/>
            <a:r>
              <a:rPr lang="en-US" sz="3600" b="1">
                <a:solidFill>
                  <a:srgbClr val="0070C0"/>
                </a:solidFill>
                <a:latin typeface="AvantGarde" panose="00000400000000000000" pitchFamily="2" charset="0"/>
                <a:ea typeface="AvantGarde" panose="00000400000000000000" pitchFamily="2" charset="0"/>
                <a:cs typeface="AvantGarde" panose="00000400000000000000" pitchFamily="2" charset="0"/>
              </a:rPr>
              <a:t>	Viết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trang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trí</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một</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thông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điệp</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về</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lợi</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ích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của</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việc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bất</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hòa</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với</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bạn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bè</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2050" name="Picture 2" descr="Viết và trang trí một thông điệp về lợi ích của việc xử lí bất hòa với bạn  bè. | VietJack.com"/>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0898" y="2723256"/>
            <a:ext cx="6479680" cy="41451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ết và trang trí một thông điệp về lợi ích của việc xử lí bất hòa với bạn  bè. | VietJack.com"/>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81476" y="2133600"/>
            <a:ext cx="7994263" cy="51586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7">
            <a:extLst>
              <a:ext uri="{FF2B5EF4-FFF2-40B4-BE49-F238E27FC236}">
                <a16:creationId xmlns:a16="http://schemas.microsoft.com/office/drawing/2014/main" id="{42C9C2DE-EF6A-1900-5D54-1F9BC8383F2F}"/>
              </a:ext>
            </a:extLst>
          </p:cNvPr>
          <p:cNvGrpSpPr/>
          <p:nvPr/>
        </p:nvGrpSpPr>
        <p:grpSpPr>
          <a:xfrm>
            <a:off x="4855695" y="7060276"/>
            <a:ext cx="5334001" cy="1881448"/>
            <a:chOff x="0" y="0"/>
            <a:chExt cx="3352808" cy="1182626"/>
          </a:xfrm>
        </p:grpSpPr>
        <p:grpSp>
          <p:nvGrpSpPr>
            <p:cNvPr id="3" name="Google Shape;317;p26">
              <a:extLst>
                <a:ext uri="{FF2B5EF4-FFF2-40B4-BE49-F238E27FC236}">
                  <a16:creationId xmlns:a16="http://schemas.microsoft.com/office/drawing/2014/main" id="{FD0BD3DE-5867-9DBF-77DE-E6E15075B226}"/>
                </a:ext>
              </a:extLst>
            </p:cNvPr>
            <p:cNvGrpSpPr/>
            <p:nvPr/>
          </p:nvGrpSpPr>
          <p:grpSpPr>
            <a:xfrm>
              <a:off x="0" y="0"/>
              <a:ext cx="3352808" cy="1182626"/>
              <a:chOff x="267726" y="0"/>
              <a:chExt cx="3352808" cy="1182626"/>
            </a:xfrm>
          </p:grpSpPr>
          <p:pic>
            <p:nvPicPr>
              <p:cNvPr id="5" name="Google Shape;318;p26">
                <a:extLst>
                  <a:ext uri="{FF2B5EF4-FFF2-40B4-BE49-F238E27FC236}">
                    <a16:creationId xmlns:a16="http://schemas.microsoft.com/office/drawing/2014/main" id="{E4CCF8F8-7F7D-8F45-81FC-569AEA140F12}"/>
                  </a:ext>
                </a:extLst>
              </p:cNvPr>
              <p:cNvPicPr preferRelativeResize="0"/>
              <p:nvPr/>
            </p:nvPicPr>
            <p:blipFill rotWithShape="1">
              <a:blip r:embed="rId6">
                <a:alphaModFix/>
              </a:blip>
              <a:srcRect/>
              <a:stretch/>
            </p:blipFill>
            <p:spPr>
              <a:xfrm>
                <a:off x="267726" y="0"/>
                <a:ext cx="3352807" cy="1182626"/>
              </a:xfrm>
              <a:prstGeom prst="rect">
                <a:avLst/>
              </a:prstGeom>
              <a:noFill/>
              <a:ln>
                <a:noFill/>
              </a:ln>
            </p:spPr>
          </p:pic>
          <p:sp>
            <p:nvSpPr>
              <p:cNvPr id="6" name="Google Shape;319;p26">
                <a:extLst>
                  <a:ext uri="{FF2B5EF4-FFF2-40B4-BE49-F238E27FC236}">
                    <a16:creationId xmlns:a16="http://schemas.microsoft.com/office/drawing/2014/main" id="{55ADADC3-6DC9-CF40-4AB1-12D0D3BDC7EC}"/>
                  </a:ext>
                </a:extLst>
              </p:cNvPr>
              <p:cNvSpPr txBox="1"/>
              <p:nvPr/>
            </p:nvSpPr>
            <p:spPr>
              <a:xfrm>
                <a:off x="1450433" y="451690"/>
                <a:ext cx="2170101" cy="353045"/>
              </a:xfrm>
              <a:prstGeom prst="rect">
                <a:avLst/>
              </a:prstGeom>
              <a:noFill/>
              <a:ln>
                <a:noFill/>
              </a:ln>
            </p:spPr>
            <p:txBody>
              <a:bodyPr spcFirstLastPara="1" wrap="square" lIns="68569" tIns="34275" rIns="68569" bIns="34275" anchor="t" anchorCtr="0">
                <a:spAutoFit/>
              </a:bodyPr>
              <a:lstStyle/>
              <a:p>
                <a:r>
                  <a:rPr lang="en-US" sz="3200" b="1">
                    <a:solidFill>
                      <a:schemeClr val="lt1"/>
                    </a:solidFill>
                    <a:latin typeface="AvantGarde" panose="00000400000000000000" pitchFamily="2" charset="0"/>
                    <a:ea typeface="AvantGarde" panose="00000400000000000000" pitchFamily="2" charset="0"/>
                    <a:cs typeface="AvantGarde" panose="00000400000000000000" pitchFamily="2" charset="0"/>
                  </a:rPr>
                  <a:t>Thảo luận nhóm</a:t>
                </a:r>
                <a:endParaRPr sz="1000" dirty="0">
                  <a:latin typeface="AvantGarde" panose="00000400000000000000" pitchFamily="2" charset="0"/>
                  <a:ea typeface="AvantGarde" panose="00000400000000000000" pitchFamily="2" charset="0"/>
                  <a:cs typeface="AvantGarde" panose="00000400000000000000" pitchFamily="2" charset="0"/>
                </a:endParaRPr>
              </a:p>
            </p:txBody>
          </p:sp>
        </p:grpSp>
        <p:pic>
          <p:nvPicPr>
            <p:cNvPr id="4" name="Picture 14" descr="A picture containing clipart&#10;&#10;Description automatically generated">
              <a:extLst>
                <a:ext uri="{FF2B5EF4-FFF2-40B4-BE49-F238E27FC236}">
                  <a16:creationId xmlns:a16="http://schemas.microsoft.com/office/drawing/2014/main" id="{85210972-0869-B1F6-24C5-98D06C742973}"/>
                </a:ext>
              </a:extLst>
            </p:cNvPr>
            <p:cNvPicPr>
              <a:picLocks noChangeAspect="1"/>
            </p:cNvPicPr>
            <p:nvPr/>
          </p:nvPicPr>
          <p:blipFill>
            <a:blip r:embed="rId7"/>
            <a:stretch>
              <a:fillRect/>
            </a:stretch>
          </p:blipFill>
          <p:spPr>
            <a:xfrm>
              <a:off x="252563" y="257912"/>
              <a:ext cx="930143" cy="804186"/>
            </a:xfrm>
            <a:prstGeom prst="rect">
              <a:avLst/>
            </a:prstGeom>
          </p:spPr>
        </p:pic>
      </p:gr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4E51E5-EC95-C1B2-9177-45722458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3" name="Hình ảnh 2">
            <a:extLst>
              <a:ext uri="{FF2B5EF4-FFF2-40B4-BE49-F238E27FC236}">
                <a16:creationId xmlns:a16="http://schemas.microsoft.com/office/drawing/2014/main" id="{A75B8389-18F8-F4FC-848B-104F2F06F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5" name="Hình ảnh 4">
            <a:extLst>
              <a:ext uri="{FF2B5EF4-FFF2-40B4-BE49-F238E27FC236}">
                <a16:creationId xmlns:a16="http://schemas.microsoft.com/office/drawing/2014/main" id="{E3EC1C9D-C75E-A85E-C6D3-1B97CA9A6E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24503648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18719" y="1524000"/>
            <a:ext cx="1236617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Hình ảnh 1">
            <a:extLst>
              <a:ext uri="{FF2B5EF4-FFF2-40B4-BE49-F238E27FC236}">
                <a16:creationId xmlns:a16="http://schemas.microsoft.com/office/drawing/2014/main" id="{BDA40854-138F-E66E-3FAC-8DF64CD2031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365919" y="1285874"/>
            <a:ext cx="4572000" cy="7858126"/>
          </a:xfrm>
          <a:prstGeom prst="rect">
            <a:avLst/>
          </a:prstGeom>
        </p:spPr>
      </p:pic>
    </p:spTree>
    <p:extLst>
      <p:ext uri="{BB962C8B-B14F-4D97-AF65-F5344CB8AC3E}">
        <p14:creationId xmlns:p14="http://schemas.microsoft.com/office/powerpoint/2010/main" val="6819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D7F787F-303F-A22A-238C-1765A9E7C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3" name="Hình ảnh 2">
            <a:extLst>
              <a:ext uri="{FF2B5EF4-FFF2-40B4-BE49-F238E27FC236}">
                <a16:creationId xmlns:a16="http://schemas.microsoft.com/office/drawing/2014/main" id="{F609DDCA-B35C-2CB2-14A6-6009406653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4" name="Hình ảnh 3">
            <a:extLst>
              <a:ext uri="{FF2B5EF4-FFF2-40B4-BE49-F238E27FC236}">
                <a16:creationId xmlns:a16="http://schemas.microsoft.com/office/drawing/2014/main" id="{6F18F9F5-C9FA-8886-0193-2526BC681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DA911C4-CD42-68BC-7DEF-A0B569F67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3" name="Hình ảnh 2">
            <a:extLst>
              <a:ext uri="{FF2B5EF4-FFF2-40B4-BE49-F238E27FC236}">
                <a16:creationId xmlns:a16="http://schemas.microsoft.com/office/drawing/2014/main" id="{372392D6-4890-3780-F70E-B2CBA2A2E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4" name="Hình ảnh 3">
            <a:extLst>
              <a:ext uri="{FF2B5EF4-FFF2-40B4-BE49-F238E27FC236}">
                <a16:creationId xmlns:a16="http://schemas.microsoft.com/office/drawing/2014/main" id="{70E16122-B9DA-DF0D-4235-CD538D7E1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5" name="Hình ảnh 4">
            <a:extLst>
              <a:ext uri="{FF2B5EF4-FFF2-40B4-BE49-F238E27FC236}">
                <a16:creationId xmlns:a16="http://schemas.microsoft.com/office/drawing/2014/main" id="{A6D35542-8019-5035-7B2D-6FA63A4E95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354074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818065FC-3BDD-7FD0-16A3-4651AE86D25B}"/>
              </a:ext>
            </a:extLst>
          </p:cNvPr>
          <p:cNvSpPr/>
          <p:nvPr/>
        </p:nvSpPr>
        <p:spPr>
          <a:xfrm>
            <a:off x="289719" y="1484531"/>
            <a:ext cx="8001000" cy="1200329"/>
          </a:xfrm>
          <a:prstGeom prst="rect">
            <a:avLst/>
          </a:prstGeom>
        </p:spPr>
        <p:txBody>
          <a:bodyPr wrap="square">
            <a:spAutoFit/>
          </a:bodyPr>
          <a:lstStyle/>
          <a:p>
            <a:pPr algn="just"/>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1</a:t>
            </a:r>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Bất</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hòa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nào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đang</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xảy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ra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giữa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các</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bạn</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Vì</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sao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4" name="Picture 3">
            <a:extLst>
              <a:ext uri="{FF2B5EF4-FFF2-40B4-BE49-F238E27FC236}">
                <a16:creationId xmlns:a16="http://schemas.microsoft.com/office/drawing/2014/main" id="{13D2C658-B094-4597-7B3B-3F7056159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309" y="1231750"/>
            <a:ext cx="6866101" cy="301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DC2DD723-517E-8487-35A2-5D141F0DC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554" y="4572000"/>
            <a:ext cx="6853697" cy="308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5">
            <a:extLst>
              <a:ext uri="{FF2B5EF4-FFF2-40B4-BE49-F238E27FC236}">
                <a16:creationId xmlns:a16="http://schemas.microsoft.com/office/drawing/2014/main" id="{D71F387C-78C9-06DB-5E75-994812E5E977}"/>
              </a:ext>
            </a:extLst>
          </p:cNvPr>
          <p:cNvSpPr/>
          <p:nvPr/>
        </p:nvSpPr>
        <p:spPr>
          <a:xfrm>
            <a:off x="305118" y="3417838"/>
            <a:ext cx="8001000"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nl-NL" sz="3600" b="1" dirty="0">
                <a:solidFill>
                  <a:prstClr val="black"/>
                </a:solidFill>
                <a:latin typeface="AvantGarde" panose="00000400000000000000" pitchFamily="2" charset="0"/>
                <a:ea typeface="AvantGarde" panose="00000400000000000000" pitchFamily="2" charset="0"/>
                <a:cs typeface="AvantGarde" panose="00000400000000000000" pitchFamily="2" charset="0"/>
              </a:rPr>
              <a:t>     </a:t>
            </a:r>
            <a:r>
              <a:rPr lang="nl-NL" sz="3600" b="1" dirty="0">
                <a:solidFill>
                  <a:schemeClr val="tx1"/>
                </a:solidFill>
                <a:latin typeface="AvantGarde" panose="00000400000000000000" pitchFamily="2" charset="0"/>
                <a:ea typeface="AvantGarde" panose="00000400000000000000" pitchFamily="2" charset="0"/>
                <a:cs typeface="AvantGarde" panose="00000400000000000000" pitchFamily="2" charset="0"/>
              </a:rPr>
              <a:t>Các bạn trong tranh không thống nhất được việc chọn chơi cầu lông hay đá cầu nên dẫn đến bất hòa.</a:t>
            </a:r>
            <a:endParaRPr lang="en-US" sz="36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411008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4D51042-7F86-768E-03DA-977D2603AD5A}"/>
              </a:ext>
            </a:extLst>
          </p:cNvPr>
          <p:cNvSpPr/>
          <p:nvPr/>
        </p:nvSpPr>
        <p:spPr>
          <a:xfrm>
            <a:off x="518319" y="1524000"/>
            <a:ext cx="7162799" cy="1445332"/>
          </a:xfrm>
          <a:prstGeom prst="rect">
            <a:avLst/>
          </a:prstGeom>
        </p:spPr>
        <p:txBody>
          <a:bodyPr wrap="square">
            <a:spAutoFit/>
          </a:bodyPr>
          <a:lstStyle/>
          <a:p>
            <a:pPr algn="just">
              <a:lnSpc>
                <a:spcPct val="130000"/>
              </a:lnSpc>
            </a:pP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2</a:t>
            </a:r>
            <a:r>
              <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Việc</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xử</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bất</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hòa</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mang</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lại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lợi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ích</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gì</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 name="Rectangle 15">
            <a:extLst>
              <a:ext uri="{FF2B5EF4-FFF2-40B4-BE49-F238E27FC236}">
                <a16:creationId xmlns:a16="http://schemas.microsoft.com/office/drawing/2014/main" id="{2875BD8C-99B5-6C1E-84F2-1FBFBBD942C9}"/>
              </a:ext>
            </a:extLst>
          </p:cNvPr>
          <p:cNvSpPr/>
          <p:nvPr/>
        </p:nvSpPr>
        <p:spPr>
          <a:xfrm>
            <a:off x="518319" y="3489236"/>
            <a:ext cx="7974009" cy="21655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0000"/>
              </a:lnSpc>
            </a:pPr>
            <a:r>
              <a:rPr lang="nl-NL" sz="3600" b="1" dirty="0">
                <a:solidFill>
                  <a:prstClr val="black"/>
                </a:solidFill>
                <a:latin typeface="AvantGarde" panose="00000400000000000000" pitchFamily="2" charset="0"/>
                <a:ea typeface="AvantGarde" panose="00000400000000000000" pitchFamily="2" charset="0"/>
                <a:cs typeface="AvantGarde" panose="00000400000000000000" pitchFamily="2" charset="0"/>
              </a:rPr>
              <a:t>     </a:t>
            </a:r>
            <a:r>
              <a:rPr lang="nl-NL" sz="3600" b="1" dirty="0">
                <a:solidFill>
                  <a:schemeClr val="tx1"/>
                </a:solidFill>
                <a:latin typeface="AvantGarde" panose="00000400000000000000" pitchFamily="2" charset="0"/>
                <a:ea typeface="AvantGarde" panose="00000400000000000000" pitchFamily="2" charset="0"/>
                <a:cs typeface="AvantGarde" panose="00000400000000000000" pitchFamily="2" charset="0"/>
              </a:rPr>
              <a:t>Các bạn sẽ cảm thấy vui hơn, cùng nhau vui chơi, giữ được tình bạn, đoàn kết, hiểu nhau hơn,...</a:t>
            </a:r>
            <a:endParaRPr lang="en-US" sz="36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4" name="Picture 3">
            <a:extLst>
              <a:ext uri="{FF2B5EF4-FFF2-40B4-BE49-F238E27FC236}">
                <a16:creationId xmlns:a16="http://schemas.microsoft.com/office/drawing/2014/main" id="{0B8AE648-6116-15CC-F302-514D95D7A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309" y="1231750"/>
            <a:ext cx="6866101" cy="301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7CD1F20-EF21-6B0D-A5EB-0792B47F2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554" y="4572000"/>
            <a:ext cx="6853697" cy="308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0087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9DFDF69-E7E6-9EBC-5F2C-8167E05E8646}"/>
              </a:ext>
            </a:extLst>
          </p:cNvPr>
          <p:cNvSpPr txBox="1"/>
          <p:nvPr/>
        </p:nvSpPr>
        <p:spPr>
          <a:xfrm>
            <a:off x="3490119" y="467594"/>
            <a:ext cx="12115800" cy="769441"/>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Thứ … ngày … tháng … năm 20 …</a:t>
            </a:r>
          </a:p>
        </p:txBody>
      </p:sp>
      <p:sp>
        <p:nvSpPr>
          <p:cNvPr id="4" name="Hộp Văn bản 3">
            <a:extLst>
              <a:ext uri="{FF2B5EF4-FFF2-40B4-BE49-F238E27FC236}">
                <a16:creationId xmlns:a16="http://schemas.microsoft.com/office/drawing/2014/main" id="{19E07186-61F3-7028-B89E-CED7485FE74C}"/>
              </a:ext>
            </a:extLst>
          </p:cNvPr>
          <p:cNvSpPr txBox="1"/>
          <p:nvPr/>
        </p:nvSpPr>
        <p:spPr>
          <a:xfrm>
            <a:off x="6936954" y="1374176"/>
            <a:ext cx="2286000" cy="769441"/>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Đạo đức</a:t>
            </a:r>
          </a:p>
        </p:txBody>
      </p:sp>
      <p:sp>
        <p:nvSpPr>
          <p:cNvPr id="5" name="Hộp Văn bản 4">
            <a:extLst>
              <a:ext uri="{FF2B5EF4-FFF2-40B4-BE49-F238E27FC236}">
                <a16:creationId xmlns:a16="http://schemas.microsoft.com/office/drawing/2014/main" id="{59B1A6A5-F522-5842-364B-99538142E673}"/>
              </a:ext>
            </a:extLst>
          </p:cNvPr>
          <p:cNvSpPr txBox="1"/>
          <p:nvPr/>
        </p:nvSpPr>
        <p:spPr>
          <a:xfrm>
            <a:off x="3490119" y="1758896"/>
            <a:ext cx="11963399" cy="1277273"/>
          </a:xfrm>
          <a:prstGeom prst="rect">
            <a:avLst/>
          </a:prstGeom>
          <a:noFill/>
          <a:ln>
            <a:solidFill>
              <a:srgbClr val="FFFFFF">
                <a:alpha val="36078"/>
              </a:srgbClr>
            </a:solidFill>
          </a:ln>
        </p:spPr>
        <p:txBody>
          <a:bodyPr wrap="square" rtlCol="0">
            <a:spAutoFit/>
          </a:bodyPr>
          <a:lstStyle/>
          <a:p>
            <a:pPr marL="0" marR="0" lvl="0" indent="0" algn="l" defTabSz="1452524" rtl="0" eaLnBrk="1" fontAlgn="auto" latinLnBrk="0" hangingPunct="1">
              <a:lnSpc>
                <a:spcPct val="200000"/>
              </a:lnSpc>
              <a:spcBef>
                <a:spcPts val="0"/>
              </a:spcBef>
              <a:spcAft>
                <a:spcPts val="0"/>
              </a:spcAft>
              <a:buClrTx/>
              <a:buSzTx/>
              <a:buFontTx/>
              <a:buNone/>
              <a:tabLst/>
              <a:defRPr/>
            </a:pPr>
            <a:r>
              <a:rPr kumimoji="0" lang="en-GB" sz="4400" b="1" i="0" u="none" strike="noStrike" kern="1200" cap="none" spc="0" normalizeH="0" baseline="0" noProof="0" err="1">
                <a:ln>
                  <a:noFill/>
                </a:ln>
                <a:solidFill>
                  <a:srgbClr val="C00000"/>
                </a:solidFill>
                <a:effectLst/>
                <a:uLnTx/>
                <a:uFillTx/>
                <a:latin typeface="HP001 4 hàng" panose="020B0603050302020204" pitchFamily="34" charset="0"/>
                <a:ea typeface="+mn-ea"/>
                <a:cs typeface="+mn-cs"/>
              </a:rPr>
              <a:t>Em</a:t>
            </a:r>
            <a:r>
              <a:rPr kumimoji="0" lang="en-GB" sz="4400" b="1" i="0" u="none" strike="noStrike" kern="1200" cap="none" spc="0" normalizeH="0" baseline="0" noProof="0">
                <a:ln>
                  <a:noFill/>
                </a:ln>
                <a:solidFill>
                  <a:srgbClr val="C00000"/>
                </a:solidFill>
                <a:effectLst/>
                <a:uLnTx/>
                <a:uFillTx/>
                <a:latin typeface="HP001 4 hàng" panose="020B0603050302020204" pitchFamily="34" charset="0"/>
                <a:ea typeface="+mn-ea"/>
                <a:cs typeface="+mn-cs"/>
              </a:rPr>
              <a:t> nhận biết những bất hòa với bạn </a:t>
            </a:r>
            <a:r>
              <a:rPr kumimoji="0" lang="en-GB" sz="44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mn-cs"/>
              </a:rPr>
              <a:t>(</a:t>
            </a:r>
            <a:r>
              <a:rPr kumimoji="0" lang="en-GB" sz="4400" b="1" i="0" u="none" strike="noStrike" kern="1200" cap="none" spc="0" normalizeH="0" baseline="0" noProof="0" err="1">
                <a:ln>
                  <a:noFill/>
                </a:ln>
                <a:solidFill>
                  <a:srgbClr val="C00000"/>
                </a:solidFill>
                <a:effectLst/>
                <a:uLnTx/>
                <a:uFillTx/>
                <a:latin typeface="HP001 4 hàng" panose="020B0603050302020204" pitchFamily="34" charset="0"/>
                <a:ea typeface="+mn-ea"/>
                <a:cs typeface="+mn-cs"/>
              </a:rPr>
              <a:t>Tiết</a:t>
            </a:r>
            <a:r>
              <a:rPr kumimoji="0" lang="en-GB" sz="4400" b="1" i="0" u="none" strike="noStrike" kern="1200" cap="none" spc="0" normalizeH="0" baseline="0" noProof="0">
                <a:ln>
                  <a:noFill/>
                </a:ln>
                <a:solidFill>
                  <a:srgbClr val="C00000"/>
                </a:solidFill>
                <a:effectLst/>
                <a:uLnTx/>
                <a:uFillTx/>
                <a:latin typeface="HP001 4 hàng" panose="020B0603050302020204" pitchFamily="34" charset="0"/>
                <a:ea typeface="+mn-ea"/>
                <a:cs typeface="+mn-cs"/>
              </a:rPr>
              <a:t> 2)</a:t>
            </a:r>
            <a:endParaRPr kumimoji="0" lang="en-US" sz="44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7253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B612AA-F68D-2FC2-4E05-F18F2CEEFC25}"/>
              </a:ext>
            </a:extLst>
          </p:cNvPr>
          <p:cNvPicPr>
            <a:picLocks noChangeAspect="1"/>
          </p:cNvPicPr>
          <p:nvPr/>
        </p:nvPicPr>
        <p:blipFill>
          <a:blip r:embed="rId2"/>
          <a:stretch>
            <a:fillRect/>
          </a:stretch>
        </p:blipFill>
        <p:spPr>
          <a:xfrm>
            <a:off x="6054089" y="3145413"/>
            <a:ext cx="8722100" cy="2853175"/>
          </a:xfrm>
          <a:prstGeom prst="rect">
            <a:avLst/>
          </a:prstGeom>
        </p:spPr>
      </p:pic>
      <p:pic>
        <p:nvPicPr>
          <p:cNvPr id="9" name="Hình ảnh 8" descr="Ảnh có chứa văn bản, đồ họa véc-tơ&#10;&#10;Mô tả được tạo tự động">
            <a:extLst>
              <a:ext uri="{FF2B5EF4-FFF2-40B4-BE49-F238E27FC236}">
                <a16:creationId xmlns:a16="http://schemas.microsoft.com/office/drawing/2014/main" id="{803876B1-013F-3432-A8BF-AB596D261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10" name="Hình ảnh 9">
            <a:extLst>
              <a:ext uri="{FF2B5EF4-FFF2-40B4-BE49-F238E27FC236}">
                <a16:creationId xmlns:a16="http://schemas.microsoft.com/office/drawing/2014/main" id="{40E765D6-0B21-9296-54FC-39BFBCBC8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11" name="Hình ảnh 10" descr="Ảnh có chứa văn bản, tối&#10;&#10;Mô tả được tạo tự động">
            <a:extLst>
              <a:ext uri="{FF2B5EF4-FFF2-40B4-BE49-F238E27FC236}">
                <a16:creationId xmlns:a16="http://schemas.microsoft.com/office/drawing/2014/main" id="{DDDBD034-29F7-8FE1-C89B-14006BBF49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12" name="Hình ảnh 11" descr="Ảnh có chứa phụ kiện, phong bì&#10;&#10;Mô tả được tạo tự động">
            <a:extLst>
              <a:ext uri="{FF2B5EF4-FFF2-40B4-BE49-F238E27FC236}">
                <a16:creationId xmlns:a16="http://schemas.microsoft.com/office/drawing/2014/main" id="{DB2093FD-8453-8430-FF21-5D0F8AD84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13" name="Hình ảnh 12">
            <a:extLst>
              <a:ext uri="{FF2B5EF4-FFF2-40B4-BE49-F238E27FC236}">
                <a16:creationId xmlns:a16="http://schemas.microsoft.com/office/drawing/2014/main" id="{1416BF74-564D-BD16-5010-9ECA6F0339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10" dur="2000" fill="hold"/>
                                        <p:tgtEl>
                                          <p:spTgt spid="1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12" dur="2000" fill="hold"/>
                                        <p:tgtEl>
                                          <p:spTgt spid="13"/>
                                        </p:tgtEl>
                                        <p:attrNameLst>
                                          <p:attrName>ppt_x</p:attrName>
                                          <p:attrName>ppt_y</p:attrName>
                                        </p:attrNameLst>
                                      </p:cBhvr>
                                    </p:animMotion>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1"/>
                                        </p:tgtEl>
                                        <p:attrNameLst>
                                          <p:attrName>r</p:attrName>
                                        </p:attrNameLst>
                                      </p:cBhvr>
                                    </p:animRot>
                                    <p:animRot by="-240000">
                                      <p:cBhvr>
                                        <p:cTn id="20" dur="200" fill="hold">
                                          <p:stCondLst>
                                            <p:cond delay="200"/>
                                          </p:stCondLst>
                                        </p:cTn>
                                        <p:tgtEl>
                                          <p:spTgt spid="11"/>
                                        </p:tgtEl>
                                        <p:attrNameLst>
                                          <p:attrName>r</p:attrName>
                                        </p:attrNameLst>
                                      </p:cBhvr>
                                    </p:animRot>
                                    <p:animRot by="240000">
                                      <p:cBhvr>
                                        <p:cTn id="21" dur="200" fill="hold">
                                          <p:stCondLst>
                                            <p:cond delay="400"/>
                                          </p:stCondLst>
                                        </p:cTn>
                                        <p:tgtEl>
                                          <p:spTgt spid="11"/>
                                        </p:tgtEl>
                                        <p:attrNameLst>
                                          <p:attrName>r</p:attrName>
                                        </p:attrNameLst>
                                      </p:cBhvr>
                                    </p:animRot>
                                    <p:animRot by="-240000">
                                      <p:cBhvr>
                                        <p:cTn id="22" dur="200" fill="hold">
                                          <p:stCondLst>
                                            <p:cond delay="600"/>
                                          </p:stCondLst>
                                        </p:cTn>
                                        <p:tgtEl>
                                          <p:spTgt spid="11"/>
                                        </p:tgtEl>
                                        <p:attrNameLst>
                                          <p:attrName>r</p:attrName>
                                        </p:attrNameLst>
                                      </p:cBhvr>
                                    </p:animRot>
                                    <p:animRot by="120000">
                                      <p:cBhvr>
                                        <p:cTn id="23" dur="200" fill="hold">
                                          <p:stCondLst>
                                            <p:cond delay="800"/>
                                          </p:stCondLst>
                                        </p:cTn>
                                        <p:tgtEl>
                                          <p:spTgt spid="11"/>
                                        </p:tgtEl>
                                        <p:attrNameLst>
                                          <p:attrName>r</p:attrName>
                                        </p:attrNameLst>
                                      </p:cBhvr>
                                    </p:animRot>
                                  </p:childTnLst>
                                </p:cTn>
                              </p:par>
                              <p:par>
                                <p:cTn id="24" presetID="32" presetClass="emph" presetSubtype="0" repeatCount="indefinite" fill="hold" nodeType="with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09919" y="105113"/>
            <a:ext cx="39797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000000"/>
                </a:solidFill>
                <a:latin typeface="AvantGarde" panose="00000400000000000000" pitchFamily="2" charset="0"/>
                <a:ea typeface="AvantGarde" panose="00000400000000000000" pitchFamily="2" charset="0"/>
                <a:cs typeface="AvantGarde" panose="00000400000000000000" pitchFamily="2" charset="0"/>
              </a:rPr>
              <a:t>Xử </a:t>
            </a:r>
            <a:r>
              <a:rPr lang="en-US" sz="3600" b="1" dirty="0" err="1">
                <a:solidFill>
                  <a:srgbClr val="000000"/>
                </a:solidFill>
                <a:latin typeface="AvantGarde" panose="00000400000000000000" pitchFamily="2" charset="0"/>
                <a:ea typeface="AvantGarde" panose="00000400000000000000" pitchFamily="2" charset="0"/>
                <a:cs typeface="AvantGarde" panose="00000400000000000000" pitchFamily="2" charset="0"/>
              </a:rPr>
              <a:t>lí</a:t>
            </a:r>
            <a:r>
              <a:rPr lang="en-US" sz="3600" b="1" dirty="0">
                <a:solidFill>
                  <a:srgbClr val="00000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00"/>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000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00"/>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4" name="Rectangle 13"/>
          <p:cNvSpPr/>
          <p:nvPr/>
        </p:nvSpPr>
        <p:spPr>
          <a:xfrm>
            <a:off x="6614318" y="1706150"/>
            <a:ext cx="9482931" cy="4485395"/>
          </a:xfrm>
          <a:prstGeom prst="rect">
            <a:avLst/>
          </a:prstGeom>
        </p:spPr>
        <p:txBody>
          <a:bodyPr wrap="square">
            <a:spAutoFit/>
          </a:bodyPr>
          <a:lstStyle/>
          <a:p>
            <a:pPr algn="just">
              <a:lnSpc>
                <a:spcPct val="115000"/>
              </a:lnSpc>
            </a:pPr>
            <a:r>
              <a:rPr lang="nl-NL" sz="3600" b="1"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Linh và Quang ngồi cùng bàn học từ đầu năm đến nay. Linh luôn gọn gàng, cẩn thận. Còn Quang hay bày bừa, không ngăn nắp. Khi Linh góp ý, Quang tỏ ra khó chịu. Thấy vậy, Linh bảo: “Tớ muốn cậu gọn gàng, ngăn nắp hơn nên mới góp ý.”. Quang dần hiểu ra.</a:t>
            </a:r>
            <a:endParaRPr lang="en-US" sz="3600" b="1"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5" name="Rectangle 14"/>
          <p:cNvSpPr/>
          <p:nvPr/>
        </p:nvSpPr>
        <p:spPr>
          <a:xfrm>
            <a:off x="289719" y="6090742"/>
            <a:ext cx="10591800" cy="1200329"/>
          </a:xfrm>
          <a:prstGeom prst="rect">
            <a:avLst/>
          </a:prstGeom>
        </p:spPr>
        <p:txBody>
          <a:bodyPr wrap="square">
            <a:spAutoFit/>
          </a:bodyPr>
          <a:lstStyle/>
          <a:p>
            <a:r>
              <a:rPr lang="nl-NL"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 Em hãy cho biết giữa các bạn đã xảy ra bất hòa gì?</a:t>
            </a:r>
            <a:endParaRPr lang="en-US" sz="3600"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6" name="Text Box 14"/>
          <p:cNvSpPr txBox="1">
            <a:spLocks noChangeArrowheads="1"/>
          </p:cNvSpPr>
          <p:nvPr/>
        </p:nvSpPr>
        <p:spPr bwMode="auto">
          <a:xfrm>
            <a:off x="175419" y="1041742"/>
            <a:ext cx="159258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thực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hiện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yêu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cầu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06696"/>
            <a:ext cx="6248400" cy="41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89719" y="7237304"/>
            <a:ext cx="10591800" cy="1200329"/>
          </a:xfrm>
          <a:prstGeom prst="rect">
            <a:avLst/>
          </a:prstGeom>
        </p:spPr>
        <p:txBody>
          <a:bodyPr wrap="square">
            <a:spAutoFit/>
          </a:bodyPr>
          <a:lstStyle/>
          <a:p>
            <a:r>
              <a:rPr lang="nl-NL"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b. Em hãy nêu lợi ích khi hai bạn đã xử lí bất hòa với nhau.</a:t>
            </a:r>
            <a:endParaRPr lang="en-US" sz="3600"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Nhóm 6">
            <a:extLst>
              <a:ext uri="{FF2B5EF4-FFF2-40B4-BE49-F238E27FC236}">
                <a16:creationId xmlns:a16="http://schemas.microsoft.com/office/drawing/2014/main" id="{124B1BC1-4553-24FC-9CD2-7F3EA7276AB2}"/>
              </a:ext>
            </a:extLst>
          </p:cNvPr>
          <p:cNvGrpSpPr/>
          <p:nvPr/>
        </p:nvGrpSpPr>
        <p:grpSpPr>
          <a:xfrm>
            <a:off x="10672309" y="5611212"/>
            <a:ext cx="6648109" cy="3653276"/>
            <a:chOff x="-2721660" y="5132611"/>
            <a:chExt cx="6648109" cy="3653276"/>
          </a:xfrm>
        </p:grpSpPr>
        <p:pic>
          <p:nvPicPr>
            <p:cNvPr id="9" name="Hình ảnh 8">
              <a:extLst>
                <a:ext uri="{FF2B5EF4-FFF2-40B4-BE49-F238E27FC236}">
                  <a16:creationId xmlns:a16="http://schemas.microsoft.com/office/drawing/2014/main" id="{A7BC0BE4-D34E-2E06-8FCE-6C47EBA45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51" y="5132611"/>
              <a:ext cx="4572000" cy="3653276"/>
            </a:xfrm>
            <a:prstGeom prst="rect">
              <a:avLst/>
            </a:prstGeom>
          </p:spPr>
        </p:pic>
        <p:sp>
          <p:nvSpPr>
            <p:cNvPr id="10" name="Bong bóng Ý nghĩ: Hình đám mây 9">
              <a:extLst>
                <a:ext uri="{FF2B5EF4-FFF2-40B4-BE49-F238E27FC236}">
                  <a16:creationId xmlns:a16="http://schemas.microsoft.com/office/drawing/2014/main" id="{F1520929-5017-2313-F815-AC38F1D0025D}"/>
                </a:ext>
              </a:extLst>
            </p:cNvPr>
            <p:cNvSpPr/>
            <p:nvPr/>
          </p:nvSpPr>
          <p:spPr>
            <a:xfrm>
              <a:off x="-2721660" y="6328737"/>
              <a:ext cx="3076329" cy="1754326"/>
            </a:xfrm>
            <a:prstGeom prst="cloudCallout">
              <a:avLst>
                <a:gd name="adj1" fmla="val 66026"/>
                <a:gd name="adj2" fmla="val 10114"/>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A4E51E5-EC95-C1B2-9177-457224581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3" name="Hình ảnh 2">
            <a:extLst>
              <a:ext uri="{FF2B5EF4-FFF2-40B4-BE49-F238E27FC236}">
                <a16:creationId xmlns:a16="http://schemas.microsoft.com/office/drawing/2014/main" id="{A75B8389-18F8-F4FC-848B-104F2F06F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519" y="2757037"/>
            <a:ext cx="6428572" cy="3629926"/>
          </a:xfrm>
          <a:prstGeom prst="rect">
            <a:avLst/>
          </a:prstGeom>
        </p:spPr>
      </p:pic>
      <p:pic>
        <p:nvPicPr>
          <p:cNvPr id="5" name="Hình ảnh 4">
            <a:extLst>
              <a:ext uri="{FF2B5EF4-FFF2-40B4-BE49-F238E27FC236}">
                <a16:creationId xmlns:a16="http://schemas.microsoft.com/office/drawing/2014/main" id="{E3EC1C9D-C75E-A85E-C6D3-1B97CA9A6E7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223919" y="2954336"/>
            <a:ext cx="8180330" cy="1754326"/>
          </a:xfrm>
          <a:prstGeom prst="rect">
            <a:avLst/>
          </a:prstGeom>
          <a:solidFill>
            <a:schemeClr val="bg1"/>
          </a:solidFill>
        </p:spPr>
        <p:txBody>
          <a:bodyPr wrap="square">
            <a:spAutoFit/>
          </a:bodyPr>
          <a:lstStyle/>
          <a:p>
            <a:pPr algn="just"/>
            <a:r>
              <a:rPr lang="nl-NL"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Linh thấy Quang để đồ dùng bừa bãi nên góp ý nhưng Quang lại khó chịu về điều đó.</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5" name="Rectangle 14"/>
          <p:cNvSpPr/>
          <p:nvPr/>
        </p:nvSpPr>
        <p:spPr>
          <a:xfrm>
            <a:off x="7223919" y="1740831"/>
            <a:ext cx="8180330" cy="1200329"/>
          </a:xfrm>
          <a:prstGeom prst="rect">
            <a:avLst/>
          </a:prstGeom>
          <a:solidFill>
            <a:schemeClr val="bg1"/>
          </a:solidFill>
        </p:spPr>
        <p:txBody>
          <a:bodyPr wrap="square">
            <a:spAutoFit/>
          </a:bodyPr>
          <a:lstStyle/>
          <a:p>
            <a:pPr algn="just"/>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 Em hãy cho biết giữa các bạn đã xảy ra bất hòa gì?</a:t>
            </a:r>
            <a:endParaRPr lang="en-US" sz="3600"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7" name="Rectangle 16"/>
          <p:cNvSpPr/>
          <p:nvPr/>
        </p:nvSpPr>
        <p:spPr>
          <a:xfrm>
            <a:off x="7223919" y="4721838"/>
            <a:ext cx="8180330" cy="1200329"/>
          </a:xfrm>
          <a:prstGeom prst="rect">
            <a:avLst/>
          </a:prstGeom>
          <a:solidFill>
            <a:schemeClr val="bg1"/>
          </a:solidFill>
        </p:spPr>
        <p:txBody>
          <a:bodyPr wrap="square">
            <a:spAutoFit/>
          </a:bodyPr>
          <a:lstStyle/>
          <a:p>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b. Em hãy nêu lợi ích khi hai bạn đã xử lí bất hòa với nhau.</a:t>
            </a:r>
            <a:endParaRPr lang="en-US" sz="3600"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8" name="Rectangle 17"/>
          <p:cNvSpPr/>
          <p:nvPr/>
        </p:nvSpPr>
        <p:spPr>
          <a:xfrm>
            <a:off x="7223919" y="5935344"/>
            <a:ext cx="8180330" cy="2308324"/>
          </a:xfrm>
          <a:prstGeom prst="rect">
            <a:avLst/>
          </a:prstGeom>
          <a:solidFill>
            <a:schemeClr val="bg1"/>
          </a:solidFill>
        </p:spPr>
        <p:txBody>
          <a:bodyPr wrap="square">
            <a:spAutoFit/>
          </a:bodyPr>
          <a:lstStyle/>
          <a:p>
            <a:pPr algn="just"/>
            <a:r>
              <a:rPr lang="nl-NL" sz="36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Quang đã hiểu ra là vì Linh muốn tốt cho mình. Từ đó hai bạn đã hiểu nhau, tình bạn trở nên thân thiết hơn.</a:t>
            </a:r>
            <a:endParaRPr lang="en-US" sz="3600" b="1"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7" name="Text Box 14">
            <a:extLst>
              <a:ext uri="{FF2B5EF4-FFF2-40B4-BE49-F238E27FC236}">
                <a16:creationId xmlns:a16="http://schemas.microsoft.com/office/drawing/2014/main" id="{A63DCF87-EFD7-01BB-4782-6FE8BA5B944E}"/>
              </a:ext>
            </a:extLst>
          </p:cNvPr>
          <p:cNvSpPr txBox="1">
            <a:spLocks noChangeArrowheads="1"/>
          </p:cNvSpPr>
          <p:nvPr/>
        </p:nvSpPr>
        <p:spPr bwMode="auto">
          <a:xfrm>
            <a:off x="175419" y="1041742"/>
            <a:ext cx="159258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tình</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huống</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và</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thực</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hiện</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yêu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cầu</a:t>
            </a:r>
            <a:r>
              <a:rPr lang="en-US"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2">
            <a:extLst>
              <a:ext uri="{FF2B5EF4-FFF2-40B4-BE49-F238E27FC236}">
                <a16:creationId xmlns:a16="http://schemas.microsoft.com/office/drawing/2014/main" id="{5C596380-5B3F-9116-5951-CE1FC1CDB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19" y="2286848"/>
            <a:ext cx="6849323" cy="457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31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1201</TotalTime>
  <Words>391</Words>
  <Application>Microsoft Office PowerPoint</Application>
  <PresentationFormat>Tùy chỉnh</PresentationFormat>
  <Paragraphs>29</Paragraphs>
  <Slides>17</Slides>
  <Notes>2</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17</vt:i4>
      </vt:variant>
    </vt:vector>
  </HeadingPairs>
  <TitlesOfParts>
    <vt:vector size="24" baseType="lpstr">
      <vt:lpstr>Arial</vt:lpstr>
      <vt:lpstr>Arial-Rounded</vt:lpstr>
      <vt:lpstr>AvantGarde</vt:lpstr>
      <vt:lpstr>Calibri</vt:lpstr>
      <vt:lpstr>HP001 4 hàng</vt:lpstr>
      <vt:lpstr>SVN-Anastasia</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Nga Nguyễn</cp:lastModifiedBy>
  <cp:revision>240</cp:revision>
  <dcterms:created xsi:type="dcterms:W3CDTF">2022-07-10T01:37:20Z</dcterms:created>
  <dcterms:modified xsi:type="dcterms:W3CDTF">2023-03-12T03:23:55Z</dcterms:modified>
  <cp:category>9Slide.vn</cp:category>
</cp:coreProperties>
</file>