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451" r:id="rId4"/>
    <p:sldId id="460" r:id="rId5"/>
    <p:sldId id="407" r:id="rId6"/>
    <p:sldId id="470" r:id="rId7"/>
    <p:sldId id="461" r:id="rId8"/>
    <p:sldId id="463" r:id="rId9"/>
    <p:sldId id="454" r:id="rId10"/>
    <p:sldId id="468" r:id="rId11"/>
    <p:sldId id="459" r:id="rId12"/>
    <p:sldId id="469" r:id="rId13"/>
    <p:sldId id="464" r:id="rId14"/>
    <p:sldId id="465"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D4"/>
    <a:srgbClr val="0000FF"/>
    <a:srgbClr val="FF00FF"/>
    <a:srgbClr val="00FFFF"/>
    <a:srgbClr val="FFFF00"/>
    <a:srgbClr val="00FF00"/>
    <a:srgbClr val="FF0000"/>
    <a:srgbClr val="FF0066"/>
    <a:srgbClr val="FFFF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2" d="100"/>
          <a:sy n="52" d="100"/>
        </p:scale>
        <p:origin x="612" y="10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369972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214048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28;p41"/>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2603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20230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838246" y="0"/>
            <a:ext cx="14600146" cy="9144000"/>
          </a:xfrm>
          <a:prstGeom prst="rect">
            <a:avLst/>
          </a:prstGeom>
          <a:noFill/>
          <a:ln>
            <a:noFill/>
          </a:ln>
        </p:spPr>
      </p:pic>
      <p:sp>
        <p:nvSpPr>
          <p:cNvPr id="34" name="Google Shape;34;p43"/>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35" name="Google Shape;35;p43"/>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2753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161076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53052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78D85EE7-5B1F-D6C3-65A8-D2B938DD1C02}"/>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0">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1">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2868767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8.jpe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5119026" y="3749154"/>
            <a:ext cx="10586567" cy="1025932"/>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rPr>
              <a:t>Góc sáng tạo: Người chiến sĩ</a:t>
            </a:r>
            <a:endParaRPr kumimoji="0" sz="5867" b="1" i="0" u="none" strike="noStrike" kern="0" cap="none" spc="0" normalizeH="0" baseline="0" noProof="0" dirty="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10664613" y="5198053"/>
            <a:ext cx="3321428" cy="3705665"/>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6081015" y="5198052"/>
            <a:ext cx="3598523" cy="3284483"/>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3201142" y="6044112"/>
            <a:ext cx="3033251" cy="2859605"/>
          </a:xfrm>
          <a:prstGeom prst="rect">
            <a:avLst/>
          </a:prstGeom>
          <a:noFill/>
          <a:ln>
            <a:noFill/>
          </a:ln>
        </p:spPr>
      </p:pic>
      <p:pic>
        <p:nvPicPr>
          <p:cNvPr id="50" name="Google Shape;50;p1"/>
          <p:cNvPicPr preferRelativeResize="0"/>
          <p:nvPr/>
        </p:nvPicPr>
        <p:blipFill rotWithShape="1">
          <a:blip r:embed="rId6">
            <a:alphaModFix/>
          </a:blip>
          <a:srcRect/>
          <a:stretch/>
        </p:blipFill>
        <p:spPr>
          <a:xfrm>
            <a:off x="10319" y="-20046"/>
            <a:ext cx="1882189" cy="3909139"/>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159413" y="3750354"/>
            <a:ext cx="2221653" cy="18978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1733" b="1" i="0" u="none" strike="noStrike" kern="0" cap="none" spc="0" normalizeH="0" baseline="0" noProof="0">
                <a:ln w="76200">
                  <a:solidFill>
                    <a:srgbClr val="FFFFFF"/>
                  </a:solid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29</a:t>
            </a:r>
            <a:endParaRPr kumimoji="0" lang="en-US" sz="11733" b="1" i="0" u="none" strike="noStrike" kern="0" cap="none" spc="0" normalizeH="0" baseline="0" noProof="0" dirty="0">
              <a:ln w="76200">
                <a:solidFill>
                  <a:srgbClr val="FFFFFF"/>
                </a:solid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841236-B673-7581-CBCD-7DA64621A7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33" b="91778" l="9947" r="89876">
                        <a14:foregroundMark x1="41030" y1="67778" x2="45115" y2="73333"/>
                        <a14:foregroundMark x1="49378" y1="67778" x2="50799" y2="70667"/>
                        <a14:foregroundMark x1="55062" y1="65778" x2="53641" y2="76889"/>
                        <a14:foregroundMark x1="44405" y1="91778" x2="46181" y2="90667"/>
                        <a14:foregroundMark x1="46181" y1="9333" x2="46181" y2="9333"/>
                        <a14:backgroundMark x1="34636" y1="11556" x2="24689" y2="18667"/>
                        <a14:backgroundMark x1="24689" y1="18667" x2="21670" y2="23556"/>
                        <a14:backgroundMark x1="21670" y1="23556" x2="19005" y2="45333"/>
                        <a14:backgroundMark x1="19005" y1="45333" x2="21670" y2="58889"/>
                        <a14:backgroundMark x1="21670" y1="58889" x2="27531" y2="67778"/>
                        <a14:backgroundMark x1="27531" y1="67778" x2="32682" y2="69778"/>
                        <a14:backgroundMark x1="32682" y1="69778" x2="36590" y2="78889"/>
                        <a14:backgroundMark x1="36590" y1="78889" x2="31616" y2="82667"/>
                        <a14:backgroundMark x1="31616" y1="82667" x2="20426" y2="69556"/>
                        <a14:backgroundMark x1="20426" y1="69556" x2="16519" y2="35333"/>
                        <a14:backgroundMark x1="16519" y1="35333" x2="17229" y2="33556"/>
                        <a14:backgroundMark x1="65364" y1="10889" x2="75844" y2="38222"/>
                        <a14:backgroundMark x1="75844" y1="38222" x2="71581" y2="53111"/>
                        <a14:backgroundMark x1="71581" y1="53111" x2="63055" y2="67333"/>
                        <a14:backgroundMark x1="63055" y1="67333" x2="63055" y2="80222"/>
                        <a14:backgroundMark x1="63055" y1="80222" x2="70160" y2="84000"/>
                        <a14:backgroundMark x1="70160" y1="84000" x2="80462" y2="68889"/>
                        <a14:backgroundMark x1="80462" y1="68889" x2="85968" y2="51556"/>
                        <a14:backgroundMark x1="85968" y1="51556" x2="74600" y2="20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719" y="4228817"/>
            <a:ext cx="6237285" cy="4985395"/>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4"/>
          <a:stretch>
            <a:fillRect/>
          </a:stretch>
        </p:blipFill>
        <p:spPr>
          <a:xfrm>
            <a:off x="5019944" y="3142364"/>
            <a:ext cx="6236749" cy="2859272"/>
          </a:xfrm>
          <a:prstGeom prst="rect">
            <a:avLst/>
          </a:prstGeom>
        </p:spPr>
      </p:pic>
      <p:pic>
        <p:nvPicPr>
          <p:cNvPr id="5" name="Picture 4">
            <a:extLst>
              <a:ext uri="{FF2B5EF4-FFF2-40B4-BE49-F238E27FC236}">
                <a16:creationId xmlns:a16="http://schemas.microsoft.com/office/drawing/2014/main" id="{D3A67A2D-C32B-C53E-0B1F-ECE2E6C56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3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77165E84-42FE-9A23-10E5-F6B2A0A74627}"/>
              </a:ext>
            </a:extLst>
          </p:cNvPr>
          <p:cNvSpPr/>
          <p:nvPr/>
        </p:nvSpPr>
        <p:spPr>
          <a:xfrm>
            <a:off x="4899819" y="227224"/>
            <a:ext cx="6477000" cy="830997"/>
          </a:xfrm>
          <a:prstGeom prst="rect">
            <a:avLst/>
          </a:prstGeom>
        </p:spPr>
        <p:txBody>
          <a:bodyPr wrap="square">
            <a:spAutoFit/>
          </a:bodyPr>
          <a:lstStyle/>
          <a:p>
            <a:r>
              <a:rPr lang="en-US" sz="4800" b="1">
                <a:solidFill>
                  <a:srgbClr val="C00000"/>
                </a:solidFill>
                <a:latin typeface="AvantGarde" panose="00000400000000000000" pitchFamily="2" charset="0"/>
                <a:ea typeface="AvantGarde" panose="00000400000000000000" pitchFamily="2" charset="0"/>
                <a:cs typeface="AvantGarde" panose="00000400000000000000" pitchFamily="2" charset="0"/>
              </a:rPr>
              <a:t>Bài tham khảo (Đề1)</a:t>
            </a:r>
          </a:p>
        </p:txBody>
      </p:sp>
      <p:sp>
        <p:nvSpPr>
          <p:cNvPr id="4" name="TextBox 30">
            <a:extLst>
              <a:ext uri="{FF2B5EF4-FFF2-40B4-BE49-F238E27FC236}">
                <a16:creationId xmlns:a16="http://schemas.microsoft.com/office/drawing/2014/main" id="{3E8B2D7D-3AF2-1399-E320-D2F38B68E626}"/>
              </a:ext>
            </a:extLst>
          </p:cNvPr>
          <p:cNvSpPr txBox="1"/>
          <p:nvPr/>
        </p:nvSpPr>
        <p:spPr>
          <a:xfrm>
            <a:off x="442119" y="1058221"/>
            <a:ext cx="15468600" cy="1754326"/>
          </a:xfrm>
          <a:prstGeom prst="rect">
            <a:avLst/>
          </a:prstGeom>
          <a:noFill/>
        </p:spPr>
        <p:txBody>
          <a:bodyPr wrap="square" rtlCol="0">
            <a:spAutoFit/>
          </a:bodyPr>
          <a:lstStyle/>
          <a:p>
            <a:pPr algn="just"/>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Đề</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1.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Viết</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đoạn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hoặc</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bài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thơ</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ngắn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chiến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sĩ</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nhỏ</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trong</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bài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Ở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lại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với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chiến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khu</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Trang</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trí</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cho</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bài</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viết</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hoặc</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gắn</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tranh</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vẽ</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của</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10" name="TextBox 7">
            <a:extLst>
              <a:ext uri="{FF2B5EF4-FFF2-40B4-BE49-F238E27FC236}">
                <a16:creationId xmlns:a16="http://schemas.microsoft.com/office/drawing/2014/main" id="{F183C78C-A746-CD21-0F90-FC5C3ECAF71A}"/>
              </a:ext>
            </a:extLst>
          </p:cNvPr>
          <p:cNvSpPr txBox="1"/>
          <p:nvPr/>
        </p:nvSpPr>
        <p:spPr>
          <a:xfrm>
            <a:off x="375748" y="3048000"/>
            <a:ext cx="4924548" cy="2308324"/>
          </a:xfrm>
          <a:prstGeom prst="rect">
            <a:avLst/>
          </a:prstGeom>
          <a:noFill/>
        </p:spPr>
        <p:txBody>
          <a:bodyPr wrap="square" rtlCol="0">
            <a:spAutoFit/>
          </a:bodyPr>
          <a:lstStyle/>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Các</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chiến</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sĩ</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nhỏ</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Giữa</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rừng</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chiến</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khu</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Thiếu</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thốn</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gian</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khổ</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Nguy</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hiểm</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mọi</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bề</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1" name="TextBox 31">
            <a:extLst>
              <a:ext uri="{FF2B5EF4-FFF2-40B4-BE49-F238E27FC236}">
                <a16:creationId xmlns:a16="http://schemas.microsoft.com/office/drawing/2014/main" id="{ADB08ADF-A9ED-150A-A030-866FFF88912B}"/>
              </a:ext>
            </a:extLst>
          </p:cNvPr>
          <p:cNvSpPr txBox="1"/>
          <p:nvPr/>
        </p:nvSpPr>
        <p:spPr>
          <a:xfrm>
            <a:off x="5676045" y="3048000"/>
            <a:ext cx="4924548" cy="2308324"/>
          </a:xfrm>
          <a:prstGeom prst="rect">
            <a:avLst/>
          </a:prstGeom>
          <a:noFill/>
        </p:spPr>
        <p:txBody>
          <a:bodyPr wrap="square" rtlCol="0">
            <a:spAutoFit/>
          </a:bodyPr>
          <a:lstStyle/>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Được</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phép</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quê</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Vẫn</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xin</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ở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lại</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Gian</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khổ</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không</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ngại</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Nguy</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hiểm</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không</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lo.</a:t>
            </a:r>
          </a:p>
        </p:txBody>
      </p:sp>
      <p:sp>
        <p:nvSpPr>
          <p:cNvPr id="12" name="TextBox 32">
            <a:extLst>
              <a:ext uri="{FF2B5EF4-FFF2-40B4-BE49-F238E27FC236}">
                <a16:creationId xmlns:a16="http://schemas.microsoft.com/office/drawing/2014/main" id="{DCE86F44-7F3A-F25F-051A-E29969790AF3}"/>
              </a:ext>
            </a:extLst>
          </p:cNvPr>
          <p:cNvSpPr txBox="1"/>
          <p:nvPr/>
        </p:nvSpPr>
        <p:spPr>
          <a:xfrm>
            <a:off x="10976342" y="3048000"/>
            <a:ext cx="4924548" cy="2308324"/>
          </a:xfrm>
          <a:prstGeom prst="rect">
            <a:avLst/>
          </a:prstGeom>
          <a:noFill/>
        </p:spPr>
        <p:txBody>
          <a:bodyPr wrap="square" rtlCol="0">
            <a:spAutoFit/>
          </a:bodyPr>
          <a:lstStyle/>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Thật</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là</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dũng</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cảm</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Thật</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là</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lạc</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quan</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Tuổi</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nhỏ</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chí</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lớn</a:t>
            </a:r>
            <a:endPar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a:p>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Thiếu</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nhi</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Việt</a:t>
            </a:r>
            <a:r>
              <a:rPr lang="en-US" sz="36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Nam.</a:t>
            </a:r>
          </a:p>
        </p:txBody>
      </p:sp>
    </p:spTree>
    <p:extLst>
      <p:ext uri="{BB962C8B-B14F-4D97-AF65-F5344CB8AC3E}">
        <p14:creationId xmlns:p14="http://schemas.microsoft.com/office/powerpoint/2010/main" val="36008874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a:extLst>
              <a:ext uri="{FF2B5EF4-FFF2-40B4-BE49-F238E27FC236}">
                <a16:creationId xmlns:a16="http://schemas.microsoft.com/office/drawing/2014/main" id="{77165E84-42FE-9A23-10E5-F6B2A0A74627}"/>
              </a:ext>
            </a:extLst>
          </p:cNvPr>
          <p:cNvSpPr/>
          <p:nvPr/>
        </p:nvSpPr>
        <p:spPr>
          <a:xfrm>
            <a:off x="4937919" y="227224"/>
            <a:ext cx="7467600" cy="923330"/>
          </a:xfrm>
          <a:prstGeom prst="rect">
            <a:avLst/>
          </a:prstGeom>
        </p:spPr>
        <p:txBody>
          <a:bodyPr wrap="square">
            <a:spAutoFit/>
          </a:bodyPr>
          <a:lstStyle/>
          <a:p>
            <a:r>
              <a:rPr lang="en-US" sz="5400" b="1">
                <a:solidFill>
                  <a:srgbClr val="C00000"/>
                </a:solidFill>
                <a:latin typeface="AvantGarde" panose="00000400000000000000" pitchFamily="2" charset="0"/>
                <a:ea typeface="AvantGarde" panose="00000400000000000000" pitchFamily="2" charset="0"/>
                <a:cs typeface="AvantGarde" panose="00000400000000000000" pitchFamily="2" charset="0"/>
              </a:rPr>
              <a:t>Bài tham khảo (Đề 2)</a:t>
            </a:r>
          </a:p>
        </p:txBody>
      </p:sp>
      <p:sp>
        <p:nvSpPr>
          <p:cNvPr id="4" name="Rectangle 1">
            <a:extLst>
              <a:ext uri="{FF2B5EF4-FFF2-40B4-BE49-F238E27FC236}">
                <a16:creationId xmlns:a16="http://schemas.microsoft.com/office/drawing/2014/main" id="{D92D3331-773C-51D8-6A15-C7A3A356AEA6}"/>
              </a:ext>
            </a:extLst>
          </p:cNvPr>
          <p:cNvSpPr/>
          <p:nvPr/>
        </p:nvSpPr>
        <p:spPr>
          <a:xfrm>
            <a:off x="308768" y="1478846"/>
            <a:ext cx="15659101" cy="6186309"/>
          </a:xfrm>
          <a:prstGeom prst="rect">
            <a:avLst/>
          </a:prstGeom>
        </p:spPr>
        <p:txBody>
          <a:bodyPr wrap="square">
            <a:spAutoFit/>
          </a:bodyPr>
          <a:lstStyle/>
          <a:p>
            <a:pPr algn="just"/>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a:t>
            </a:r>
            <a:r>
              <a:rPr lang="en-US" sz="3600">
                <a:latin typeface="AvantGarde" panose="00000400000000000000" pitchFamily="2" charset="0"/>
                <a:ea typeface="AvantGarde" panose="00000400000000000000" pitchFamily="2" charset="0"/>
                <a:cs typeface="AvantGarde" panose="00000400000000000000" pitchFamily="2" charset="0"/>
              </a:rPr>
              <a:t>Thanh</a:t>
            </a:r>
            <a:r>
              <a:rPr lang="vi-VN" sz="3600">
                <a:latin typeface="AvantGarde" panose="00000400000000000000" pitchFamily="2" charset="0"/>
                <a:ea typeface="AvantGarde" panose="00000400000000000000" pitchFamily="2" charset="0"/>
                <a:cs typeface="AvantGarde" panose="00000400000000000000" pitchFamily="2" charset="0"/>
              </a:rPr>
              <a:t> của em là bộ đội. Chú đóng quân ở quần đảo Trư</a:t>
            </a:r>
            <a:r>
              <a:rPr lang="en-US" sz="3600">
                <a:latin typeface="AvantGarde" panose="00000400000000000000" pitchFamily="2" charset="0"/>
                <a:ea typeface="AvantGarde" panose="00000400000000000000" pitchFamily="2" charset="0"/>
                <a:cs typeface="AvantGarde" panose="00000400000000000000" pitchFamily="2" charset="0"/>
              </a:rPr>
              <a:t>ờ</a:t>
            </a:r>
            <a:r>
              <a:rPr lang="vi-VN" sz="3600">
                <a:latin typeface="AvantGarde" panose="00000400000000000000" pitchFamily="2" charset="0"/>
                <a:ea typeface="AvantGarde" panose="00000400000000000000" pitchFamily="2" charset="0"/>
                <a:cs typeface="AvantGarde" panose="00000400000000000000" pitchFamily="2" charset="0"/>
              </a:rPr>
              <a:t>ng Sa. Lâu lắm ch</a:t>
            </a:r>
            <a:r>
              <a:rPr lang="en-US" sz="3600">
                <a:latin typeface="AvantGarde" panose="00000400000000000000" pitchFamily="2" charset="0"/>
                <a:ea typeface="AvantGarde" panose="00000400000000000000" pitchFamily="2" charset="0"/>
                <a:cs typeface="AvantGarde" panose="00000400000000000000" pitchFamily="2" charset="0"/>
              </a:rPr>
              <a:t>ú </a:t>
            </a:r>
            <a:r>
              <a:rPr lang="vi-VN" sz="3600">
                <a:latin typeface="AvantGarde" panose="00000400000000000000" pitchFamily="2" charset="0"/>
                <a:ea typeface="AvantGarde" panose="00000400000000000000" pitchFamily="2" charset="0"/>
                <a:cs typeface="AvantGarde" panose="00000400000000000000" pitchFamily="2" charset="0"/>
              </a:rPr>
              <a:t>chưa về thăm nhà, nhưng thỉnh thoảng em vẫn được nói chuyện với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qua điện</a:t>
            </a:r>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thoại. Mỗi lần trò chuyện với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em đều thấy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vui lắm.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kể ngoài đ</a:t>
            </a:r>
            <a:r>
              <a:rPr lang="en-US" sz="3600">
                <a:latin typeface="AvantGarde" panose="00000400000000000000" pitchFamily="2" charset="0"/>
                <a:ea typeface="AvantGarde" panose="00000400000000000000" pitchFamily="2" charset="0"/>
                <a:cs typeface="AvantGarde" panose="00000400000000000000" pitchFamily="2" charset="0"/>
              </a:rPr>
              <a:t>ả</a:t>
            </a:r>
            <a:r>
              <a:rPr lang="vi-VN" sz="3600">
                <a:latin typeface="AvantGarde" panose="00000400000000000000" pitchFamily="2" charset="0"/>
                <a:ea typeface="AvantGarde" panose="00000400000000000000" pitchFamily="2" charset="0"/>
                <a:cs typeface="AvantGarde" panose="00000400000000000000" pitchFamily="2" charset="0"/>
              </a:rPr>
              <a:t>o nhiều</a:t>
            </a:r>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nắng, nhiều gió bão và rất ít nước ngọt, nhưng các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vẫn trồng được rau xanh.</a:t>
            </a:r>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cười rất tươi, không khi nào phàn nàn khó khăn, vất vả. Có lần em h</a:t>
            </a:r>
            <a:r>
              <a:rPr lang="en-US" sz="3600">
                <a:latin typeface="AvantGarde" panose="00000400000000000000" pitchFamily="2" charset="0"/>
                <a:ea typeface="AvantGarde" panose="00000400000000000000" pitchFamily="2" charset="0"/>
                <a:cs typeface="AvantGarde" panose="00000400000000000000" pitchFamily="2" charset="0"/>
              </a:rPr>
              <a:t>ỏ</a:t>
            </a:r>
            <a:r>
              <a:rPr lang="vi-VN" sz="3600">
                <a:latin typeface="AvantGarde" panose="00000400000000000000" pitchFamily="2" charset="0"/>
                <a:ea typeface="AvantGarde" panose="00000400000000000000" pitchFamily="2" charset="0"/>
                <a:cs typeface="AvantGarde" panose="00000400000000000000" pitchFamily="2" charset="0"/>
              </a:rPr>
              <a:t>i khi nào</a:t>
            </a:r>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chú được về.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nói: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còn phải ở đây để bảo vệ biển, đảo của Tổ quốc,</a:t>
            </a:r>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khi nào hoàn thành nhiệm vụ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sẽ về. Cháu ở nhà ngoan và chăm học nh</a:t>
            </a:r>
            <a:r>
              <a:rPr lang="en-US" sz="3600">
                <a:latin typeface="AvantGarde" panose="00000400000000000000" pitchFamily="2" charset="0"/>
                <a:ea typeface="AvantGarde" panose="00000400000000000000" pitchFamily="2" charset="0"/>
                <a:cs typeface="AvantGarde" panose="00000400000000000000" pitchFamily="2" charset="0"/>
              </a:rPr>
              <a:t>é</a:t>
            </a:r>
            <a:r>
              <a:rPr lang="vi-VN" sz="3600">
                <a:latin typeface="AvantGarde" panose="00000400000000000000" pitchFamily="2" charset="0"/>
                <a:ea typeface="AvantGarde" panose="00000400000000000000" pitchFamily="2" charset="0"/>
                <a:cs typeface="AvantGarde" panose="00000400000000000000" pitchFamily="2" charset="0"/>
              </a:rPr>
              <a:t>. Bao</a:t>
            </a:r>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giờ về, chú sẽ mang cho cháu mấy cái vỏ ốc biển thật đẹp ". Em nghe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nói mà</a:t>
            </a:r>
            <a:r>
              <a:rPr lang="en-US" sz="3600">
                <a:latin typeface="AvantGarde" panose="00000400000000000000" pitchFamily="2" charset="0"/>
                <a:ea typeface="AvantGarde" panose="00000400000000000000" pitchFamily="2" charset="0"/>
                <a:cs typeface="AvantGarde" panose="00000400000000000000" pitchFamily="2" charset="0"/>
              </a:rPr>
              <a:t> </a:t>
            </a:r>
            <a:r>
              <a:rPr lang="vi-VN" sz="3600">
                <a:latin typeface="AvantGarde" panose="00000400000000000000" pitchFamily="2" charset="0"/>
                <a:ea typeface="AvantGarde" panose="00000400000000000000" pitchFamily="2" charset="0"/>
                <a:cs typeface="AvantGarde" panose="00000400000000000000" pitchFamily="2" charset="0"/>
              </a:rPr>
              <a:t>tự hào quá. Em nhất định sẽ chăm và ngoan như lời ch</a:t>
            </a:r>
            <a:r>
              <a:rPr lang="en-US" sz="3600">
                <a:latin typeface="AvantGarde" panose="00000400000000000000" pitchFamily="2" charset="0"/>
                <a:ea typeface="AvantGarde" panose="00000400000000000000" pitchFamily="2" charset="0"/>
                <a:cs typeface="AvantGarde" panose="00000400000000000000" pitchFamily="2" charset="0"/>
              </a:rPr>
              <a:t>ú</a:t>
            </a:r>
            <a:r>
              <a:rPr lang="vi-VN" sz="3600">
                <a:latin typeface="AvantGarde" panose="00000400000000000000" pitchFamily="2" charset="0"/>
                <a:ea typeface="AvantGarde" panose="00000400000000000000" pitchFamily="2" charset="0"/>
                <a:cs typeface="AvantGarde" panose="00000400000000000000" pitchFamily="2" charset="0"/>
              </a:rPr>
              <a:t> dặn.</a:t>
            </a:r>
            <a:endParaRPr lang="en-US" sz="36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162290799"/>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2;p33">
            <a:extLst>
              <a:ext uri="{FF2B5EF4-FFF2-40B4-BE49-F238E27FC236}">
                <a16:creationId xmlns:a16="http://schemas.microsoft.com/office/drawing/2014/main" id="{BC49911A-244C-BF1D-DDD7-ECFA460DE47E}"/>
              </a:ext>
            </a:extLst>
          </p:cNvPr>
          <p:cNvPicPr preferRelativeResize="0"/>
          <p:nvPr/>
        </p:nvPicPr>
        <p:blipFill rotWithShape="1">
          <a:blip r:embed="rId2">
            <a:alphaModFix/>
          </a:blip>
          <a:srcRect/>
          <a:stretch/>
        </p:blipFill>
        <p:spPr>
          <a:xfrm>
            <a:off x="5166519" y="2743200"/>
            <a:ext cx="6248461" cy="2216749"/>
          </a:xfrm>
          <a:prstGeom prst="rect">
            <a:avLst/>
          </a:prstGeom>
          <a:noFill/>
          <a:ln>
            <a:noFill/>
          </a:ln>
        </p:spPr>
      </p:pic>
      <p:pic>
        <p:nvPicPr>
          <p:cNvPr id="8194" name="Picture 2">
            <a:extLst>
              <a:ext uri="{FF2B5EF4-FFF2-40B4-BE49-F238E27FC236}">
                <a16:creationId xmlns:a16="http://schemas.microsoft.com/office/drawing/2014/main" id="{1F0B8D67-6223-75B5-BEB2-5E2A90E616F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889" l="4618" r="89876">
                        <a14:foregroundMark x1="25755" y1="78889" x2="26288" y2="86667"/>
                        <a14:foregroundMark x1="36234" y1="79778" x2="36590" y2="83556"/>
                        <a14:foregroundMark x1="24156" y1="91333" x2="32327" y2="89778"/>
                        <a14:foregroundMark x1="13854" y1="48667" x2="13854" y2="52000"/>
                        <a14:foregroundMark x1="7993" y1="58889" x2="12433" y2="60889"/>
                        <a14:foregroundMark x1="4618" y1="56667" x2="4618" y2="56667"/>
                        <a14:foregroundMark x1="72469" y1="63778" x2="71403" y2="69111"/>
                        <a14:foregroundMark x1="64298" y1="78444" x2="65009" y2="84222"/>
                        <a14:foregroundMark x1="72469" y1="80000" x2="76377" y2="84222"/>
                        <a14:foregroundMark x1="60746" y1="77556" x2="66963" y2="83111"/>
                        <a14:foregroundMark x1="27886" y1="38000" x2="27886" y2="38000"/>
                        <a14:foregroundMark x1="29840" y1="37556" x2="28597" y2="37556"/>
                        <a14:foregroundMark x1="26465" y1="38889" x2="27531" y2="38889"/>
                        <a14:foregroundMark x1="28597" y1="38444" x2="25577" y2="39778"/>
                        <a14:foregroundMark x1="28064" y1="38222" x2="30906" y2="37778"/>
                        <a14:foregroundMark x1="32682" y1="38000" x2="30551" y2="37333"/>
                        <a14:foregroundMark x1="15986" y1="47556" x2="23268" y2="40444"/>
                        <a14:foregroundMark x1="23268" y1="40444" x2="33570" y2="38000"/>
                        <a14:foregroundMark x1="33570" y1="38000" x2="33570" y2="38000"/>
                        <a14:backgroundMark x1="21492" y1="30222" x2="59858" y2="23778"/>
                        <a14:backgroundMark x1="67140" y1="13778" x2="57904" y2="18889"/>
                        <a14:backgroundMark x1="57904" y1="18889" x2="59325" y2="29778"/>
                        <a14:backgroundMark x1="59325" y1="29778" x2="81528" y2="24667"/>
                        <a14:backgroundMark x1="33037" y1="13333" x2="46181" y2="40444"/>
                        <a14:backgroundMark x1="46181" y1="40444" x2="50622" y2="42000"/>
                        <a14:backgroundMark x1="34113" y1="36805" x2="37655" y2="36000"/>
                        <a14:backgroundMark x1="23724" y1="39169" x2="23862" y2="39138"/>
                        <a14:backgroundMark x1="18117" y1="40444" x2="21088" y2="39769"/>
                        <a14:backgroundMark x1="37655" y1="36000" x2="44227" y2="41111"/>
                        <a14:backgroundMark x1="74956" y1="29111" x2="84192" y2="37333"/>
                        <a14:backgroundMark x1="48313" y1="47778" x2="48845" y2="81111"/>
                        <a14:backgroundMark x1="50444" y1="73778" x2="60746" y2="88889"/>
                        <a14:backgroundMark x1="60746" y1="88889" x2="60036" y2="90222"/>
                        <a14:backgroundMark x1="47247" y1="75556" x2="47780" y2="90222"/>
                        <a14:backgroundMark x1="47780" y1="90222" x2="47957" y2="90444"/>
                        <a14:backgroundMark x1="19538" y1="39778" x2="31616" y2="16667"/>
                        <a14:backgroundMark x1="31616" y1="16667" x2="32860" y2="15556"/>
                        <a14:backgroundMark x1="45826" y1="23778" x2="52398" y2="32667"/>
                        <a14:backgroundMark x1="87211" y1="62667" x2="87211" y2="62667"/>
                        <a14:backgroundMark x1="81172" y1="74222" x2="80284" y2="79333"/>
                        <a14:backgroundMark x1="16696" y1="76889" x2="18295" y2="79778"/>
                        <a14:backgroundMark x1="23091" y1="79333" x2="20426" y2="81556"/>
                        <a14:backgroundMark x1="55062" y1="70889" x2="55062" y2="70889"/>
                        <a14:backgroundMark x1="42984" y1="74222" x2="42984" y2="74222"/>
                        <a14:backgroundMark x1="43339" y1="72667" x2="43339" y2="72667"/>
                        <a14:backgroundMark x1="42274" y1="75778" x2="42274" y2="75778"/>
                        <a14:backgroundMark x1="54352" y1="68222" x2="54529" y2="70444"/>
                      </a14:backgroundRemoval>
                    </a14:imgEffect>
                  </a14:imgLayer>
                </a14:imgProps>
              </a:ext>
              <a:ext uri="{28A0092B-C50C-407E-A947-70E740481C1C}">
                <a14:useLocalDpi xmlns:a14="http://schemas.microsoft.com/office/drawing/2010/main" val="0"/>
              </a:ext>
            </a:extLst>
          </a:blip>
          <a:srcRect l="2675" t="30110" r="9080"/>
          <a:stretch/>
        </p:blipFill>
        <p:spPr bwMode="auto">
          <a:xfrm>
            <a:off x="4366389" y="4800600"/>
            <a:ext cx="7543861" cy="477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070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ackground đẹp-Kho ảnh Background đẹp cho dân thiết kế 2019.">
            <a:extLst>
              <a:ext uri="{FF2B5EF4-FFF2-40B4-BE49-F238E27FC236}">
                <a16:creationId xmlns:a16="http://schemas.microsoft.com/office/drawing/2014/main" id="{0F537AEF-E904-8C51-6200-CB3918A85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805FA54C-ECAC-133F-9298-FAFA08C381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487" r="95204">
                        <a14:foregroundMark x1="6750" y1="43333" x2="8171" y2="56444"/>
                        <a14:foregroundMark x1="8171" y1="56444" x2="8348" y2="56667"/>
                        <a14:foregroundMark x1="15275" y1="72222" x2="22202" y2="75333"/>
                        <a14:foregroundMark x1="30551" y1="70222" x2="26465" y2="76889"/>
                        <a14:foregroundMark x1="2487" y1="50222" x2="8171" y2="54000"/>
                        <a14:foregroundMark x1="64298" y1="76667" x2="67851" y2="77333"/>
                        <a14:foregroundMark x1="92362" y1="58889" x2="95204" y2="58889"/>
                        <a14:backgroundMark x1="32860" y1="15333" x2="66785" y2="34222"/>
                        <a14:backgroundMark x1="66785" y1="34222" x2="67496" y2="34222"/>
                        <a14:backgroundMark x1="72114" y1="14222" x2="49378" y2="37333"/>
                        <a14:backgroundMark x1="42806" y1="68667" x2="52043" y2="82222"/>
                        <a14:backgroundMark x1="49378" y1="75556" x2="37655"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4061619" y="3048000"/>
            <a:ext cx="8153400" cy="6516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ìm hiểu cách trộn màu CMYK và màu RGB chi tiết nhất">
            <a:extLst>
              <a:ext uri="{FF2B5EF4-FFF2-40B4-BE49-F238E27FC236}">
                <a16:creationId xmlns:a16="http://schemas.microsoft.com/office/drawing/2014/main" id="{95D21A10-0621-4BC0-5792-0A62321AB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1638" y="-3597974"/>
            <a:ext cx="571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B4F8581-20E3-40D1-7C1A-8C4DDDF54E2E}"/>
              </a:ext>
            </a:extLst>
          </p:cNvPr>
          <p:cNvPicPr>
            <a:picLocks noChangeAspect="1"/>
          </p:cNvPicPr>
          <p:nvPr/>
        </p:nvPicPr>
        <p:blipFill>
          <a:blip r:embed="rId6"/>
          <a:stretch>
            <a:fillRect/>
          </a:stretch>
        </p:blipFill>
        <p:spPr>
          <a:xfrm>
            <a:off x="365919" y="1678876"/>
            <a:ext cx="15544800" cy="2590800"/>
          </a:xfrm>
          <a:prstGeom prst="rect">
            <a:avLst/>
          </a:prstGeom>
        </p:spPr>
      </p:pic>
    </p:spTree>
    <p:extLst>
      <p:ext uri="{BB962C8B-B14F-4D97-AF65-F5344CB8AC3E}">
        <p14:creationId xmlns:p14="http://schemas.microsoft.com/office/powerpoint/2010/main" val="3592436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6255332" y="4420091"/>
            <a:ext cx="3532992" cy="468036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4855401" y="2591056"/>
            <a:ext cx="7316053" cy="1980944"/>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AFC34-EBA5-4353-A320-742F86A3DAC2}"/>
              </a:ext>
            </a:extLst>
          </p:cNvPr>
          <p:cNvSpPr txBox="1"/>
          <p:nvPr/>
        </p:nvSpPr>
        <p:spPr>
          <a:xfrm>
            <a:off x="3468510" y="179695"/>
            <a:ext cx="8787983" cy="1042465"/>
          </a:xfrm>
          <a:prstGeom prst="rect">
            <a:avLst/>
          </a:prstGeom>
          <a:noFill/>
        </p:spPr>
        <p:txBody>
          <a:bodyPr wrap="none" rtlCol="0">
            <a:spAutoFit/>
          </a:bodyPr>
          <a:lstStyle/>
          <a:p>
            <a:pPr marL="0" marR="0" lvl="0" indent="0" algn="l" defTabSz="914400" rtl="0" eaLnBrk="0" fontAlgn="base" latinLnBrk="0" hangingPunct="0">
              <a:lnSpc>
                <a:spcPct val="147000"/>
              </a:lnSpc>
              <a:spcBef>
                <a:spcPct val="0"/>
              </a:spcBef>
              <a:spcAft>
                <a:spcPct val="0"/>
              </a:spcAft>
              <a:buClrTx/>
              <a:buSzTx/>
              <a:buFontTx/>
              <a:buNone/>
              <a:tabLst/>
              <a:defRPr/>
            </a:pPr>
            <a:r>
              <a:rPr kumimoji="0" lang="en-US" sz="4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Thứ ... ngày ... tháng ... năm  20 ...</a:t>
            </a:r>
          </a:p>
        </p:txBody>
      </p:sp>
      <p:sp>
        <p:nvSpPr>
          <p:cNvPr id="3" name="TextBox 2">
            <a:extLst>
              <a:ext uri="{FF2B5EF4-FFF2-40B4-BE49-F238E27FC236}">
                <a16:creationId xmlns:a16="http://schemas.microsoft.com/office/drawing/2014/main" id="{E94142B9-C6FC-41C8-9A61-CEB97AD63F6C}"/>
              </a:ext>
            </a:extLst>
          </p:cNvPr>
          <p:cNvSpPr txBox="1"/>
          <p:nvPr/>
        </p:nvSpPr>
        <p:spPr>
          <a:xfrm>
            <a:off x="7128972" y="1066800"/>
            <a:ext cx="2673489" cy="1042465"/>
          </a:xfrm>
          <a:prstGeom prst="rect">
            <a:avLst/>
          </a:prstGeom>
          <a:noFill/>
        </p:spPr>
        <p:txBody>
          <a:bodyPr wrap="none" rtlCol="0">
            <a:spAutoFit/>
          </a:bodyPr>
          <a:lstStyle/>
          <a:p>
            <a:pPr marL="0" marR="0" lvl="0" indent="0" algn="l" defTabSz="914400" rtl="0" eaLnBrk="0" fontAlgn="base" latinLnBrk="0" hangingPunct="0">
              <a:lnSpc>
                <a:spcPct val="147000"/>
              </a:lnSpc>
              <a:spcBef>
                <a:spcPct val="0"/>
              </a:spcBef>
              <a:spcAft>
                <a:spcPct val="0"/>
              </a:spcAft>
              <a:buClrTx/>
              <a:buSzTx/>
              <a:buFontTx/>
              <a:buNone/>
              <a:tabLst/>
              <a:defRPr/>
            </a:pPr>
            <a:r>
              <a:rPr kumimoji="0" lang="en-US" sz="4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Tiếng Việt</a:t>
            </a:r>
          </a:p>
        </p:txBody>
      </p:sp>
      <p:sp>
        <p:nvSpPr>
          <p:cNvPr id="4" name="TextBox 3">
            <a:extLst>
              <a:ext uri="{FF2B5EF4-FFF2-40B4-BE49-F238E27FC236}">
                <a16:creationId xmlns:a16="http://schemas.microsoft.com/office/drawing/2014/main" id="{86024A91-7456-49E4-B2E2-3F04A1129D76}"/>
              </a:ext>
            </a:extLst>
          </p:cNvPr>
          <p:cNvSpPr txBox="1"/>
          <p:nvPr/>
        </p:nvSpPr>
        <p:spPr>
          <a:xfrm>
            <a:off x="5303035" y="1981201"/>
            <a:ext cx="6886180" cy="1042465"/>
          </a:xfrm>
          <a:prstGeom prst="rect">
            <a:avLst/>
          </a:prstGeom>
          <a:noFill/>
        </p:spPr>
        <p:txBody>
          <a:bodyPr wrap="none" rtlCol="0">
            <a:spAutoFit/>
          </a:bodyPr>
          <a:lstStyle/>
          <a:p>
            <a:pPr lvl="0">
              <a:lnSpc>
                <a:spcPct val="147000"/>
              </a:lnSpc>
              <a:defRPr/>
            </a:pPr>
            <a:r>
              <a:rPr lang="en-US" sz="4200" b="1">
                <a:solidFill>
                  <a:srgbClr val="C00000"/>
                </a:solidFill>
                <a:latin typeface="HP001 4 hàng" panose="020B0603050302020204" pitchFamily="34" charset="0"/>
              </a:rPr>
              <a:t>Góc sáng tạo: Người chiến sĩ</a:t>
            </a:r>
            <a:endParaRPr kumimoji="0" lang="en-US" sz="4200" b="1" i="0" u="none" strike="noStrike" kern="1200" cap="none" spc="0" normalizeH="0" baseline="0" noProof="0">
              <a:ln>
                <a:noFill/>
              </a:ln>
              <a:solidFill>
                <a:srgbClr val="C0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2709332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44AC172-2FD0-CF61-195E-DB3AF063F9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3111" l="9059" r="91119">
                        <a14:foregroundMark x1="27531" y1="74222" x2="27531" y2="74222"/>
                        <a14:foregroundMark x1="33037" y1="74222" x2="33748" y2="76222"/>
                        <a14:foregroundMark x1="23979" y1="72667" x2="27353" y2="74222"/>
                        <a14:foregroundMark x1="29485" y1="72222" x2="26288" y2="75333"/>
                        <a14:foregroundMark x1="23268" y1="73778" x2="24156" y2="76222"/>
                        <a14:foregroundMark x1="16238" y1="73556" x2="20604" y2="74222"/>
                        <a14:foregroundMark x1="13321" y1="73111" x2="16238" y2="73556"/>
                        <a14:foregroundMark x1="9236" y1="46889" x2="9591" y2="48222"/>
                        <a14:foregroundMark x1="29307" y1="74000" x2="30018" y2="75333"/>
                        <a14:foregroundMark x1="68028" y1="66667" x2="68028" y2="68444"/>
                        <a14:foregroundMark x1="57371" y1="75778" x2="62522" y2="74444"/>
                        <a14:foregroundMark x1="64831" y1="74667" x2="70337" y2="74667"/>
                        <a14:foregroundMark x1="73426" y1="77233" x2="73890" y2="79556"/>
                        <a14:foregroundMark x1="73002" y1="75111" x2="73412" y2="77163"/>
                        <a14:foregroundMark x1="65542" y1="92667" x2="64476" y2="89333"/>
                        <a14:foregroundMark x1="68739" y1="93333" x2="68739" y2="93333"/>
                        <a14:foregroundMark x1="30906" y1="92889" x2="30906" y2="92889"/>
                        <a14:foregroundMark x1="90409" y1="55333" x2="91119" y2="57333"/>
                        <a14:backgroundMark x1="40853" y1="20889" x2="51155" y2="24444"/>
                        <a14:backgroundMark x1="54707" y1="19556" x2="51510" y2="35333"/>
                        <a14:backgroundMark x1="44050" y1="65333" x2="49911" y2="85778"/>
                        <a14:backgroundMark x1="49911" y1="85778" x2="50089" y2="85778"/>
                        <a14:backgroundMark x1="72647" y1="23556" x2="61634" y2="26444"/>
                        <a14:backgroundMark x1="61634" y1="26444" x2="43694" y2="21556"/>
                        <a14:backgroundMark x1="43694" y1="21556" x2="41563" y2="18222"/>
                        <a14:backgroundMark x1="71581" y1="19778" x2="40142" y2="13778"/>
                        <a14:backgroundMark x1="40142" y1="13778" x2="34636" y2="14667"/>
                        <a14:backgroundMark x1="32327" y1="20889" x2="41385" y2="24667"/>
                        <a14:backgroundMark x1="41385" y1="24667" x2="60924" y2="26000"/>
                        <a14:backgroundMark x1="60924" y1="26000" x2="65897" y2="24000"/>
                        <a14:backgroundMark x1="49023" y1="40222" x2="71936" y2="26000"/>
                        <a14:backgroundMark x1="51687" y1="66222" x2="54352" y2="84000"/>
                        <a14:backgroundMark x1="56306" y1="84889" x2="57904" y2="85333"/>
                        <a14:backgroundMark x1="57904" y1="72222" x2="58259" y2="72444"/>
                        <a14:backgroundMark x1="76021" y1="72000" x2="76021" y2="72000"/>
                        <a14:backgroundMark x1="75133" y1="72889" x2="76909" y2="71778"/>
                        <a14:backgroundMark x1="77798" y1="70444" x2="77798" y2="70444"/>
                        <a14:backgroundMark x1="78153" y1="69333" x2="78153" y2="69333"/>
                        <a14:backgroundMark x1="78686" y1="68667" x2="78686" y2="68667"/>
                        <a14:backgroundMark x1="42451" y1="62444" x2="43694" y2="69111"/>
                        <a14:backgroundMark x1="43872" y1="54000" x2="43872" y2="54000"/>
                        <a14:backgroundMark x1="43517" y1="54889" x2="43517" y2="54889"/>
                        <a14:backgroundMark x1="51510" y1="59556" x2="51510" y2="59556"/>
                        <a14:backgroundMark x1="42274" y1="68667" x2="42096" y2="80000"/>
                        <a14:backgroundMark x1="17052" y1="72222" x2="17052" y2="72222"/>
                        <a14:backgroundMark x1="17407" y1="73556" x2="17407" y2="73556"/>
                      </a14:backgroundRemoval>
                    </a14:imgEffect>
                  </a14:imgLayer>
                </a14:imgProps>
              </a:ext>
              <a:ext uri="{28A0092B-C50C-407E-A947-70E740481C1C}">
                <a14:useLocalDpi xmlns:a14="http://schemas.microsoft.com/office/drawing/2010/main" val="0"/>
              </a:ext>
            </a:extLst>
          </a:blip>
          <a:srcRect/>
          <a:stretch>
            <a:fillRect/>
          </a:stretch>
        </p:blipFill>
        <p:spPr bwMode="auto">
          <a:xfrm>
            <a:off x="5124255" y="3657599"/>
            <a:ext cx="7200000" cy="575488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D2CF940B-D7CF-D14B-1E63-F10EFBE6F121}"/>
              </a:ext>
            </a:extLst>
          </p:cNvPr>
          <p:cNvPicPr>
            <a:picLocks noChangeAspect="1"/>
          </p:cNvPicPr>
          <p:nvPr/>
        </p:nvPicPr>
        <p:blipFill>
          <a:blip r:embed="rId4"/>
          <a:stretch>
            <a:fillRect/>
          </a:stretch>
        </p:blipFill>
        <p:spPr>
          <a:xfrm>
            <a:off x="4861719" y="3048000"/>
            <a:ext cx="7626757" cy="2219136"/>
          </a:xfrm>
          <a:prstGeom prst="rect">
            <a:avLst/>
          </a:prstGeom>
        </p:spPr>
      </p:pic>
    </p:spTree>
    <p:extLst>
      <p:ext uri="{BB962C8B-B14F-4D97-AF65-F5344CB8AC3E}">
        <p14:creationId xmlns:p14="http://schemas.microsoft.com/office/powerpoint/2010/main" val="2122249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a:extLst>
              <a:ext uri="{FF2B5EF4-FFF2-40B4-BE49-F238E27FC236}">
                <a16:creationId xmlns:a16="http://schemas.microsoft.com/office/drawing/2014/main" id="{8350859E-1138-865A-79AF-F75034252812}"/>
              </a:ext>
            </a:extLst>
          </p:cNvPr>
          <p:cNvSpPr/>
          <p:nvPr/>
        </p:nvSpPr>
        <p:spPr>
          <a:xfrm>
            <a:off x="289168" y="822543"/>
            <a:ext cx="15698302" cy="2123658"/>
          </a:xfrm>
          <a:prstGeom prst="rect">
            <a:avLst/>
          </a:prstGeom>
        </p:spPr>
        <p:txBody>
          <a:bodyPr wrap="square">
            <a:spAutoFit/>
          </a:bodyPr>
          <a:lstStyle/>
          <a:p>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1.</a:t>
            </a:r>
            <a:r>
              <a:rPr lang="en-US" sz="4400" b="1">
                <a:solidFill>
                  <a:srgbClr val="FF0066"/>
                </a:solidFill>
                <a:latin typeface="AvantGarde" panose="00000400000000000000" pitchFamily="2" charset="0"/>
                <a:ea typeface="AvantGarde" panose="00000400000000000000" pitchFamily="2" charset="0"/>
                <a:cs typeface="AvantGarde" panose="00000400000000000000" pitchFamily="2" charset="0"/>
              </a:rPr>
              <a:t> </a:t>
            </a:r>
            <a:r>
              <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Viết đoạn văn hoặc bài thơ ngắn về các chiến sĩ nhỏ trong bài đọc “Ở lại với chiến khu”. Trang trí cho bài viết hoặc gắn tranh vẽ của em.</a:t>
            </a:r>
          </a:p>
        </p:txBody>
      </p:sp>
      <p:grpSp>
        <p:nvGrpSpPr>
          <p:cNvPr id="14" name="Nhóm 13">
            <a:extLst>
              <a:ext uri="{FF2B5EF4-FFF2-40B4-BE49-F238E27FC236}">
                <a16:creationId xmlns:a16="http://schemas.microsoft.com/office/drawing/2014/main" id="{8B6E9914-17E6-4C71-F1B0-C275E543638C}"/>
              </a:ext>
            </a:extLst>
          </p:cNvPr>
          <p:cNvGrpSpPr/>
          <p:nvPr/>
        </p:nvGrpSpPr>
        <p:grpSpPr>
          <a:xfrm>
            <a:off x="56452" y="2732739"/>
            <a:ext cx="15473267" cy="5081571"/>
            <a:chOff x="-284416" y="2351739"/>
            <a:chExt cx="15473267" cy="5081571"/>
          </a:xfrm>
        </p:grpSpPr>
        <p:sp>
          <p:nvSpPr>
            <p:cNvPr id="8" name="Hình chữ nhật: Góc Tròn 7">
              <a:extLst>
                <a:ext uri="{FF2B5EF4-FFF2-40B4-BE49-F238E27FC236}">
                  <a16:creationId xmlns:a16="http://schemas.microsoft.com/office/drawing/2014/main" id="{EC93401B-CC30-9A8E-C43B-3D7FBC247987}"/>
                </a:ext>
              </a:extLst>
            </p:cNvPr>
            <p:cNvSpPr/>
            <p:nvPr/>
          </p:nvSpPr>
          <p:spPr>
            <a:xfrm>
              <a:off x="482251" y="3158490"/>
              <a:ext cx="14706600" cy="4274820"/>
            </a:xfrm>
            <a:prstGeom prst="roundRect">
              <a:avLst/>
            </a:prstGeom>
            <a:solidFill>
              <a:srgbClr val="FEF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Câu chuyện Ở lại với chiến khu diễn ra vào thời gian nào?</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Vì sao trung đoàn cho phép các chiến sĩ nhỏ rời chiến khu, về với gia đình?</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Các chiến sĩ trả lời trung đoàn trưởng thế nào?</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Em có cảm xúc gì khi đọc những lời nói tha thiết của các chiến sĩ?</a:t>
              </a:r>
            </a:p>
            <a:p>
              <a:pPr marL="457200" indent="-457200">
                <a:buFontTx/>
                <a:buChar char="-"/>
              </a:pPr>
              <a:r>
                <a:rPr lang="en-US" sz="36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Đoạn cuối của câu chuyện đem lại cho em cảm xúc gì?</a:t>
              </a:r>
            </a:p>
          </p:txBody>
        </p:sp>
        <p:pic>
          <p:nvPicPr>
            <p:cNvPr id="13" name="Hình ảnh 12">
              <a:extLst>
                <a:ext uri="{FF2B5EF4-FFF2-40B4-BE49-F238E27FC236}">
                  <a16:creationId xmlns:a16="http://schemas.microsoft.com/office/drawing/2014/main" id="{99AEAF10-C660-C209-E8B4-D3AA4DA233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876" b="52896" l="19911" r="71295">
                          <a14:foregroundMark x1="21696" y1="49807" x2="27902" y2="43436"/>
                          <a14:foregroundMark x1="27902" y1="43436" x2="27902" y2="43436"/>
                          <a14:foregroundMark x1="21473" y1="48649" x2="25759" y2="44595"/>
                          <a14:foregroundMark x1="24196" y1="44595" x2="24196" y2="44595"/>
                          <a14:foregroundMark x1="26161" y1="43147" x2="26161" y2="43147"/>
                          <a14:foregroundMark x1="24196" y1="48456" x2="24196" y2="48456"/>
                          <a14:foregroundMark x1="23750" y1="45270" x2="23750" y2="45270"/>
                          <a14:foregroundMark x1="21830" y1="47587" x2="21830" y2="47587"/>
                          <a14:foregroundMark x1="20357" y1="51062" x2="20357" y2="51062"/>
                          <a14:foregroundMark x1="22143" y1="52992" x2="22143" y2="52992"/>
                          <a14:foregroundMark x1="19955" y1="51737" x2="19955" y2="51737"/>
                          <a14:foregroundMark x1="28616" y1="42761" x2="28616" y2="42761"/>
                          <a14:foregroundMark x1="71295" y1="22876" x2="71295" y2="22876"/>
                        </a14:backgroundRemoval>
                      </a14:imgEffect>
                    </a14:imgLayer>
                  </a14:imgProps>
                </a:ext>
                <a:ext uri="{28A0092B-C50C-407E-A947-70E740481C1C}">
                  <a14:useLocalDpi xmlns:a14="http://schemas.microsoft.com/office/drawing/2010/main" val="0"/>
                </a:ext>
              </a:extLst>
            </a:blip>
            <a:srcRect l="19467" t="39576" r="70355" b="46525"/>
            <a:stretch/>
          </p:blipFill>
          <p:spPr>
            <a:xfrm>
              <a:off x="-284416" y="2351739"/>
              <a:ext cx="2936335" cy="1854526"/>
            </a:xfrm>
            <a:prstGeom prst="rect">
              <a:avLst/>
            </a:prstGeom>
          </p:spPr>
        </p:pic>
      </p:grpSp>
      <p:sp>
        <p:nvSpPr>
          <p:cNvPr id="4" name="Rectangle 19">
            <a:extLst>
              <a:ext uri="{FF2B5EF4-FFF2-40B4-BE49-F238E27FC236}">
                <a16:creationId xmlns:a16="http://schemas.microsoft.com/office/drawing/2014/main" id="{6FAB3ACA-EB23-E845-F126-2F1A5C6A8528}"/>
              </a:ext>
            </a:extLst>
          </p:cNvPr>
          <p:cNvSpPr/>
          <p:nvPr/>
        </p:nvSpPr>
        <p:spPr>
          <a:xfrm>
            <a:off x="5852319" y="0"/>
            <a:ext cx="8591085" cy="769441"/>
          </a:xfrm>
          <a:prstGeom prst="rect">
            <a:avLst/>
          </a:prstGeom>
        </p:spPr>
        <p:txBody>
          <a:bodyPr wrap="square">
            <a:spAutoFit/>
          </a:bodyPr>
          <a:lstStyle/>
          <a:p>
            <a:pPr algn="ct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Chọn 1 trong 2 đều sau:</a:t>
            </a:r>
            <a:endPar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a:extLst>
              <a:ext uri="{FF2B5EF4-FFF2-40B4-BE49-F238E27FC236}">
                <a16:creationId xmlns:a16="http://schemas.microsoft.com/office/drawing/2014/main" id="{8350859E-1138-865A-79AF-F75034252812}"/>
              </a:ext>
            </a:extLst>
          </p:cNvPr>
          <p:cNvSpPr/>
          <p:nvPr/>
        </p:nvSpPr>
        <p:spPr>
          <a:xfrm>
            <a:off x="289168" y="822543"/>
            <a:ext cx="15698302" cy="1446550"/>
          </a:xfrm>
          <a:prstGeom prst="rect">
            <a:avLst/>
          </a:prstGeom>
        </p:spPr>
        <p:txBody>
          <a:bodyPr wrap="square">
            <a:spAutoFit/>
          </a:bodyPr>
          <a:lstStyle/>
          <a:p>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2.</a:t>
            </a:r>
            <a:r>
              <a:rPr lang="en-US" sz="4400" b="1">
                <a:solidFill>
                  <a:srgbClr val="FF0066"/>
                </a:solidFill>
                <a:latin typeface="AvantGarde" panose="00000400000000000000" pitchFamily="2" charset="0"/>
                <a:ea typeface="AvantGarde" panose="00000400000000000000" pitchFamily="2" charset="0"/>
                <a:cs typeface="AvantGarde" panose="00000400000000000000" pitchFamily="2" charset="0"/>
              </a:rPr>
              <a:t> </a:t>
            </a:r>
            <a:r>
              <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Viết đoạn văn hoặc bài thơ ngắn về một chiến sĩ quân đội. Gắn ảnh em sưu tầm hoặc tranh vẽ của em.</a:t>
            </a:r>
          </a:p>
        </p:txBody>
      </p:sp>
      <p:grpSp>
        <p:nvGrpSpPr>
          <p:cNvPr id="14" name="Nhóm 13">
            <a:extLst>
              <a:ext uri="{FF2B5EF4-FFF2-40B4-BE49-F238E27FC236}">
                <a16:creationId xmlns:a16="http://schemas.microsoft.com/office/drawing/2014/main" id="{8B6E9914-17E6-4C71-F1B0-C275E543638C}"/>
              </a:ext>
            </a:extLst>
          </p:cNvPr>
          <p:cNvGrpSpPr/>
          <p:nvPr/>
        </p:nvGrpSpPr>
        <p:grpSpPr>
          <a:xfrm>
            <a:off x="56452" y="1905000"/>
            <a:ext cx="15931018" cy="4278535"/>
            <a:chOff x="-284416" y="2351739"/>
            <a:chExt cx="15931018" cy="4278535"/>
          </a:xfrm>
        </p:grpSpPr>
        <p:sp>
          <p:nvSpPr>
            <p:cNvPr id="8" name="Hình chữ nhật: Góc Tròn 7">
              <a:extLst>
                <a:ext uri="{FF2B5EF4-FFF2-40B4-BE49-F238E27FC236}">
                  <a16:creationId xmlns:a16="http://schemas.microsoft.com/office/drawing/2014/main" id="{EC93401B-CC30-9A8E-C43B-3D7FBC247987}"/>
                </a:ext>
              </a:extLst>
            </p:cNvPr>
            <p:cNvSpPr/>
            <p:nvPr/>
          </p:nvSpPr>
          <p:spPr>
            <a:xfrm>
              <a:off x="558451" y="3418539"/>
              <a:ext cx="15088151" cy="3211735"/>
            </a:xfrm>
            <a:prstGeom prst="roundRect">
              <a:avLst/>
            </a:prstGeom>
            <a:solidFill>
              <a:srgbClr val="FEF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28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Em muốn viết về ai?</a:t>
              </a:r>
            </a:p>
            <a:p>
              <a:pPr marL="457200" indent="-457200">
                <a:buFontTx/>
                <a:buChar char="-"/>
              </a:pPr>
              <a:r>
                <a:rPr lang="en-US" sz="28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Vì sao em biết người chiến sĩ ấy? Đó là người thân của em; là người em đã gặp gỡ hoặc biết qua phim ảnh, ...</a:t>
              </a:r>
            </a:p>
            <a:p>
              <a:pPr marL="457200" indent="-457200">
                <a:buFontTx/>
                <a:buChar char="-"/>
              </a:pPr>
              <a:r>
                <a:rPr lang="en-US" sz="28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Em yêu thích người chiến sĩ ấy ở những điểm nào? Em thích khuôn mặt, nụ cười, hành động dũng ccủa người chiến sĩ ấy.</a:t>
              </a:r>
            </a:p>
            <a:p>
              <a:pPr marL="457200" indent="-457200">
                <a:buFontTx/>
                <a:buChar char="-"/>
              </a:pPr>
              <a:r>
                <a:rPr lang="en-US" sz="28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Em có suy nghĩ gì về những chiến sĩ đang làm nhiệm vụ bảo vệ Tổ quốc, bảo vệ cuộc sống yên bình của nhân dân?</a:t>
              </a:r>
            </a:p>
          </p:txBody>
        </p:sp>
        <p:pic>
          <p:nvPicPr>
            <p:cNvPr id="13" name="Hình ảnh 12">
              <a:extLst>
                <a:ext uri="{FF2B5EF4-FFF2-40B4-BE49-F238E27FC236}">
                  <a16:creationId xmlns:a16="http://schemas.microsoft.com/office/drawing/2014/main" id="{99AEAF10-C660-C209-E8B4-D3AA4DA233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876" b="52896" l="19911" r="71295">
                          <a14:foregroundMark x1="21696" y1="49807" x2="27902" y2="43436"/>
                          <a14:foregroundMark x1="27902" y1="43436" x2="27902" y2="43436"/>
                          <a14:foregroundMark x1="21473" y1="48649" x2="25759" y2="44595"/>
                          <a14:foregroundMark x1="24196" y1="44595" x2="24196" y2="44595"/>
                          <a14:foregroundMark x1="26161" y1="43147" x2="26161" y2="43147"/>
                          <a14:foregroundMark x1="24196" y1="48456" x2="24196" y2="48456"/>
                          <a14:foregroundMark x1="23750" y1="45270" x2="23750" y2="45270"/>
                          <a14:foregroundMark x1="21830" y1="47587" x2="21830" y2="47587"/>
                          <a14:foregroundMark x1="20357" y1="51062" x2="20357" y2="51062"/>
                          <a14:foregroundMark x1="22143" y1="52992" x2="22143" y2="52992"/>
                          <a14:foregroundMark x1="19955" y1="51737" x2="19955" y2="51737"/>
                          <a14:foregroundMark x1="28616" y1="42761" x2="28616" y2="42761"/>
                          <a14:foregroundMark x1="71295" y1="22876" x2="71295" y2="22876"/>
                        </a14:backgroundRemoval>
                      </a14:imgEffect>
                    </a14:imgLayer>
                  </a14:imgProps>
                </a:ext>
                <a:ext uri="{28A0092B-C50C-407E-A947-70E740481C1C}">
                  <a14:useLocalDpi xmlns:a14="http://schemas.microsoft.com/office/drawing/2010/main" val="0"/>
                </a:ext>
              </a:extLst>
            </a:blip>
            <a:srcRect l="19467" t="39576" r="70355" b="46525"/>
            <a:stretch/>
          </p:blipFill>
          <p:spPr>
            <a:xfrm>
              <a:off x="-284416" y="2351739"/>
              <a:ext cx="2936335" cy="1854526"/>
            </a:xfrm>
            <a:prstGeom prst="rect">
              <a:avLst/>
            </a:prstGeom>
          </p:spPr>
        </p:pic>
      </p:grpSp>
      <p:pic>
        <p:nvPicPr>
          <p:cNvPr id="10" name="Hình ảnh 9">
            <a:extLst>
              <a:ext uri="{FF2B5EF4-FFF2-40B4-BE49-F238E27FC236}">
                <a16:creationId xmlns:a16="http://schemas.microsoft.com/office/drawing/2014/main" id="{36B0D2FF-E2D6-FDC7-52D7-3B49693012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6170" y="4383532"/>
            <a:ext cx="4760468" cy="4760468"/>
          </a:xfrm>
          <a:prstGeom prst="rect">
            <a:avLst/>
          </a:prstGeom>
        </p:spPr>
      </p:pic>
      <p:sp>
        <p:nvSpPr>
          <p:cNvPr id="4" name="Rectangle 19">
            <a:extLst>
              <a:ext uri="{FF2B5EF4-FFF2-40B4-BE49-F238E27FC236}">
                <a16:creationId xmlns:a16="http://schemas.microsoft.com/office/drawing/2014/main" id="{6FAB3ACA-EB23-E845-F126-2F1A5C6A8528}"/>
              </a:ext>
            </a:extLst>
          </p:cNvPr>
          <p:cNvSpPr/>
          <p:nvPr/>
        </p:nvSpPr>
        <p:spPr>
          <a:xfrm>
            <a:off x="5852319" y="0"/>
            <a:ext cx="8591085" cy="769441"/>
          </a:xfrm>
          <a:prstGeom prst="rect">
            <a:avLst/>
          </a:prstGeom>
        </p:spPr>
        <p:txBody>
          <a:bodyPr wrap="square">
            <a:spAutoFit/>
          </a:bodyPr>
          <a:lstStyle/>
          <a:p>
            <a:pPr algn="ct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Chọn 1 trong 2 đều sau:</a:t>
            </a:r>
            <a:endParaRPr lang="en-US" sz="4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Hình ảnh 2">
            <a:extLst>
              <a:ext uri="{FF2B5EF4-FFF2-40B4-BE49-F238E27FC236}">
                <a16:creationId xmlns:a16="http://schemas.microsoft.com/office/drawing/2014/main" id="{1DC996DD-7656-83B9-E88D-6BF1B4195F8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7769" b="92582" l="13259" r="29777">
                        <a14:foregroundMark x1="20670" y1="57827" x2="19509" y2="68516"/>
                        <a14:foregroundMark x1="14554" y1="84521" x2="17232" y2="78680"/>
                        <a14:foregroundMark x1="27813" y1="79322" x2="27545" y2="83002"/>
                        <a14:foregroundMark x1="28795" y1="80491" x2="28438" y2="84346"/>
                        <a14:foregroundMark x1="13661" y1="80140" x2="16071" y2="81016"/>
                        <a14:foregroundMark x1="13259" y1="79673" x2="14554" y2="80315"/>
                      </a14:backgroundRemoval>
                    </a14:imgEffect>
                  </a14:imgLayer>
                </a14:imgProps>
              </a:ext>
              <a:ext uri="{28A0092B-C50C-407E-A947-70E740481C1C}">
                <a14:useLocalDpi xmlns:a14="http://schemas.microsoft.com/office/drawing/2010/main" val="0"/>
              </a:ext>
            </a:extLst>
          </a:blip>
          <a:srcRect l="11745" t="55993" r="68129" b="3341"/>
          <a:stretch/>
        </p:blipFill>
        <p:spPr>
          <a:xfrm>
            <a:off x="590894" y="5943600"/>
            <a:ext cx="2079730" cy="3211735"/>
          </a:xfrm>
          <a:prstGeom prst="rect">
            <a:avLst/>
          </a:prstGeom>
        </p:spPr>
      </p:pic>
      <p:pic>
        <p:nvPicPr>
          <p:cNvPr id="9" name="Hình ảnh 8">
            <a:extLst>
              <a:ext uri="{FF2B5EF4-FFF2-40B4-BE49-F238E27FC236}">
                <a16:creationId xmlns:a16="http://schemas.microsoft.com/office/drawing/2014/main" id="{9F8C27FE-1D26-753B-0D1A-8BD24D20A0C6}"/>
              </a:ext>
            </a:extLst>
          </p:cNvPr>
          <p:cNvPicPr>
            <a:picLocks noChangeAspect="1"/>
          </p:cNvPicPr>
          <p:nvPr/>
        </p:nvPicPr>
        <p:blipFill rotWithShape="1">
          <a:blip r:embed="rId7">
            <a:extLst>
              <a:ext uri="{28A0092B-C50C-407E-A947-70E740481C1C}">
                <a14:useLocalDpi xmlns:a14="http://schemas.microsoft.com/office/drawing/2010/main" val="0"/>
              </a:ext>
            </a:extLst>
          </a:blip>
          <a:srcRect l="36752" t="57000" r="46689" b="14167"/>
          <a:stretch/>
        </p:blipFill>
        <p:spPr>
          <a:xfrm>
            <a:off x="4366598" y="6096000"/>
            <a:ext cx="1981200" cy="2636520"/>
          </a:xfrm>
          <a:prstGeom prst="roundRect">
            <a:avLst/>
          </a:prstGeom>
        </p:spPr>
      </p:pic>
      <p:pic>
        <p:nvPicPr>
          <p:cNvPr id="11" name="Hình ảnh 10">
            <a:extLst>
              <a:ext uri="{FF2B5EF4-FFF2-40B4-BE49-F238E27FC236}">
                <a16:creationId xmlns:a16="http://schemas.microsoft.com/office/drawing/2014/main" id="{BF0D2335-EBC6-C277-2DE7-7F0E9248BE89}"/>
              </a:ext>
            </a:extLst>
          </p:cNvPr>
          <p:cNvPicPr>
            <a:picLocks noChangeAspect="1"/>
          </p:cNvPicPr>
          <p:nvPr/>
        </p:nvPicPr>
        <p:blipFill rotWithShape="1">
          <a:blip r:embed="rId7">
            <a:extLst>
              <a:ext uri="{28A0092B-C50C-407E-A947-70E740481C1C}">
                <a14:useLocalDpi xmlns:a14="http://schemas.microsoft.com/office/drawing/2010/main" val="0"/>
              </a:ext>
            </a:extLst>
          </a:blip>
          <a:srcRect l="59139" t="57123" r="10502" b="14044"/>
          <a:stretch/>
        </p:blipFill>
        <p:spPr>
          <a:xfrm>
            <a:off x="8163878" y="6096000"/>
            <a:ext cx="3632232" cy="2636520"/>
          </a:xfrm>
          <a:prstGeom prst="roundRect">
            <a:avLst/>
          </a:prstGeom>
        </p:spPr>
      </p:pic>
      <p:sp>
        <p:nvSpPr>
          <p:cNvPr id="12" name="Hình chữ nhật: Góc Tròn 11">
            <a:extLst>
              <a:ext uri="{FF2B5EF4-FFF2-40B4-BE49-F238E27FC236}">
                <a16:creationId xmlns:a16="http://schemas.microsoft.com/office/drawing/2014/main" id="{C3298202-9F02-D2C5-58F4-60A2F38CBDAC}"/>
              </a:ext>
            </a:extLst>
          </p:cNvPr>
          <p:cNvSpPr/>
          <p:nvPr/>
        </p:nvSpPr>
        <p:spPr>
          <a:xfrm>
            <a:off x="0" y="8304018"/>
            <a:ext cx="3261519" cy="818677"/>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Nguyễn Viết Xuân</a:t>
            </a:r>
          </a:p>
          <a:p>
            <a:pPr algn="ctr"/>
            <a:r>
              <a:rPr lang="en-US" sz="24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(1933-1964)</a:t>
            </a:r>
          </a:p>
        </p:txBody>
      </p:sp>
      <p:sp>
        <p:nvSpPr>
          <p:cNvPr id="17" name="Hình chữ nhật: Góc Tròn 16">
            <a:extLst>
              <a:ext uri="{FF2B5EF4-FFF2-40B4-BE49-F238E27FC236}">
                <a16:creationId xmlns:a16="http://schemas.microsoft.com/office/drawing/2014/main" id="{3671C613-8EA0-9240-75CA-40B4912D9012}"/>
              </a:ext>
            </a:extLst>
          </p:cNvPr>
          <p:cNvSpPr/>
          <p:nvPr/>
        </p:nvSpPr>
        <p:spPr>
          <a:xfrm>
            <a:off x="3726439" y="8325323"/>
            <a:ext cx="3261519" cy="818677"/>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Nguyễn Thị Định</a:t>
            </a:r>
          </a:p>
          <a:p>
            <a:pPr algn="ctr"/>
            <a:r>
              <a:rPr lang="en-US" sz="24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(1920 – 1992)</a:t>
            </a:r>
          </a:p>
        </p:txBody>
      </p:sp>
      <p:sp>
        <p:nvSpPr>
          <p:cNvPr id="18" name="Hình chữ nhật: Góc Tròn 17">
            <a:extLst>
              <a:ext uri="{FF2B5EF4-FFF2-40B4-BE49-F238E27FC236}">
                <a16:creationId xmlns:a16="http://schemas.microsoft.com/office/drawing/2014/main" id="{D9AFBC9A-B250-281B-8F9E-890EBDB973AB}"/>
              </a:ext>
            </a:extLst>
          </p:cNvPr>
          <p:cNvSpPr/>
          <p:nvPr/>
        </p:nvSpPr>
        <p:spPr>
          <a:xfrm>
            <a:off x="8349235" y="8325323"/>
            <a:ext cx="3261519" cy="818677"/>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Bộ đội tham gia chống dịch</a:t>
            </a:r>
          </a:p>
        </p:txBody>
      </p:sp>
    </p:spTree>
    <p:extLst>
      <p:ext uri="{BB962C8B-B14F-4D97-AF65-F5344CB8AC3E}">
        <p14:creationId xmlns:p14="http://schemas.microsoft.com/office/powerpoint/2010/main" val="8530332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45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2"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841236-B673-7581-CBCD-7DA64621A7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33" b="91778" l="9947" r="89876">
                        <a14:foregroundMark x1="41030" y1="67778" x2="45115" y2="73333"/>
                        <a14:foregroundMark x1="49378" y1="67778" x2="50799" y2="70667"/>
                        <a14:foregroundMark x1="55062" y1="65778" x2="53641" y2="76889"/>
                        <a14:foregroundMark x1="44405" y1="91778" x2="46181" y2="90667"/>
                        <a14:foregroundMark x1="46181" y1="9333" x2="46181" y2="9333"/>
                        <a14:backgroundMark x1="34636" y1="11556" x2="24689" y2="18667"/>
                        <a14:backgroundMark x1="24689" y1="18667" x2="21670" y2="23556"/>
                        <a14:backgroundMark x1="21670" y1="23556" x2="19005" y2="45333"/>
                        <a14:backgroundMark x1="19005" y1="45333" x2="21670" y2="58889"/>
                        <a14:backgroundMark x1="21670" y1="58889" x2="27531" y2="67778"/>
                        <a14:backgroundMark x1="27531" y1="67778" x2="32682" y2="69778"/>
                        <a14:backgroundMark x1="32682" y1="69778" x2="36590" y2="78889"/>
                        <a14:backgroundMark x1="36590" y1="78889" x2="31616" y2="82667"/>
                        <a14:backgroundMark x1="31616" y1="82667" x2="20426" y2="69556"/>
                        <a14:backgroundMark x1="20426" y1="69556" x2="16519" y2="35333"/>
                        <a14:backgroundMark x1="16519" y1="35333" x2="17229" y2="33556"/>
                        <a14:backgroundMark x1="65364" y1="10889" x2="75844" y2="38222"/>
                        <a14:backgroundMark x1="75844" y1="38222" x2="71581" y2="53111"/>
                        <a14:backgroundMark x1="71581" y1="53111" x2="63055" y2="67333"/>
                        <a14:backgroundMark x1="63055" y1="67333" x2="63055" y2="80222"/>
                        <a14:backgroundMark x1="63055" y1="80222" x2="70160" y2="84000"/>
                        <a14:backgroundMark x1="70160" y1="84000" x2="80462" y2="68889"/>
                        <a14:backgroundMark x1="80462" y1="68889" x2="85968" y2="51556"/>
                        <a14:backgroundMark x1="85968" y1="51556" x2="74600" y2="20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719" y="4228817"/>
            <a:ext cx="6237285" cy="4985395"/>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4"/>
          <a:stretch>
            <a:fillRect/>
          </a:stretch>
        </p:blipFill>
        <p:spPr>
          <a:xfrm>
            <a:off x="5019944" y="3142364"/>
            <a:ext cx="6236749" cy="2859272"/>
          </a:xfrm>
          <a:prstGeom prst="rect">
            <a:avLst/>
          </a:prstGeom>
        </p:spPr>
      </p:pic>
      <p:pic>
        <p:nvPicPr>
          <p:cNvPr id="5" name="Picture 4">
            <a:extLst>
              <a:ext uri="{FF2B5EF4-FFF2-40B4-BE49-F238E27FC236}">
                <a16:creationId xmlns:a16="http://schemas.microsoft.com/office/drawing/2014/main" id="{D3A67A2D-C32B-C53E-0B1F-ECE2E6C56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13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E05F031-3767-4D2F-8E9B-F680BDDEBC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82" b="89800" l="9929" r="89894">
                        <a14:foregroundMark x1="49113" y1="7982" x2="49113" y2="7982"/>
                        <a14:foregroundMark x1="52660" y1="53215" x2="49468" y2="63193"/>
                        <a14:foregroundMark x1="73050" y1="23725" x2="82624" y2="31486"/>
                        <a14:foregroundMark x1="55142" y1="51663" x2="54787" y2="55432"/>
                        <a14:foregroundMark x1="71277" y1="25499" x2="87943" y2="22838"/>
                        <a14:foregroundMark x1="87943" y1="22838" x2="89894" y2="34590"/>
                        <a14:foregroundMark x1="89894" y1="34590" x2="87589" y2="36364"/>
                        <a14:foregroundMark x1="56028" y1="86031" x2="56028" y2="89357"/>
                        <a14:foregroundMark x1="24645" y1="67406" x2="23404" y2="66297"/>
                        <a14:foregroundMark x1="25887" y1="79379" x2="26418" y2="78936"/>
                        <a14:foregroundMark x1="17730" y1="74501" x2="16844" y2="74501"/>
                        <a14:backgroundMark x1="64362" y1="5765" x2="66135" y2="12860"/>
                        <a14:backgroundMark x1="83511" y1="60976" x2="80142" y2="76718"/>
                        <a14:backgroundMark x1="32979" y1="67406" x2="29965" y2="65188"/>
                      </a14:backgroundRemoval>
                    </a14:imgEffect>
                  </a14:imgLayer>
                </a14:imgProps>
              </a:ext>
              <a:ext uri="{28A0092B-C50C-407E-A947-70E740481C1C}">
                <a14:useLocalDpi xmlns:a14="http://schemas.microsoft.com/office/drawing/2010/main" val="0"/>
              </a:ext>
            </a:extLst>
          </a:blip>
          <a:srcRect/>
          <a:stretch>
            <a:fillRect/>
          </a:stretch>
        </p:blipFill>
        <p:spPr bwMode="auto">
          <a:xfrm>
            <a:off x="5318919" y="4876800"/>
            <a:ext cx="5638800" cy="4509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ìm hiểu cách trộn màu CMYK và màu RGB chi tiết nhất">
            <a:extLst>
              <a:ext uri="{FF2B5EF4-FFF2-40B4-BE49-F238E27FC236}">
                <a16:creationId xmlns:a16="http://schemas.microsoft.com/office/drawing/2014/main" id="{8B1C934F-C7BC-0523-D535-C51659010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638" y="-3597974"/>
            <a:ext cx="571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CE95623F-5387-B6FB-1A9C-B1AD12E6A390}"/>
              </a:ext>
            </a:extLst>
          </p:cNvPr>
          <p:cNvPicPr>
            <a:picLocks noChangeAspect="1"/>
          </p:cNvPicPr>
          <p:nvPr/>
        </p:nvPicPr>
        <p:blipFill>
          <a:blip r:embed="rId5"/>
          <a:stretch>
            <a:fillRect/>
          </a:stretch>
        </p:blipFill>
        <p:spPr>
          <a:xfrm>
            <a:off x="4785519" y="2346297"/>
            <a:ext cx="7955970" cy="2237426"/>
          </a:xfrm>
          <a:prstGeom prst="rect">
            <a:avLst/>
          </a:prstGeom>
        </p:spPr>
      </p:pic>
    </p:spTree>
    <p:extLst>
      <p:ext uri="{BB962C8B-B14F-4D97-AF65-F5344CB8AC3E}">
        <p14:creationId xmlns:p14="http://schemas.microsoft.com/office/powerpoint/2010/main" val="202646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3588" y="762000"/>
            <a:ext cx="16253050" cy="707886"/>
          </a:xfrm>
          <a:prstGeom prst="rect">
            <a:avLst/>
          </a:prstGeom>
        </p:spPr>
        <p:txBody>
          <a:bodyPr wrap="square">
            <a:spAutoFit/>
          </a:bodyPr>
          <a:lstStyle/>
          <a:p>
            <a:pPr algn="ctr"/>
            <a:r>
              <a:rPr lang="en-US" sz="4000" b="1">
                <a:solidFill>
                  <a:srgbClr val="FF0066"/>
                </a:solidFill>
                <a:latin typeface="AvantGarde" panose="00000400000000000000" pitchFamily="2" charset="0"/>
                <a:ea typeface="AvantGarde" panose="00000400000000000000" pitchFamily="2" charset="0"/>
                <a:cs typeface="AvantGarde" panose="00000400000000000000" pitchFamily="2" charset="0"/>
              </a:rPr>
              <a:t>2. </a:t>
            </a:r>
            <a:r>
              <a:rPr lang="en-US" sz="40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Giới thiệu và bình chọn các đoạn văn hay.</a:t>
            </a:r>
          </a:p>
        </p:txBody>
      </p:sp>
      <p:pic>
        <p:nvPicPr>
          <p:cNvPr id="7" name="Hình ảnh 6">
            <a:extLst>
              <a:ext uri="{FF2B5EF4-FFF2-40B4-BE49-F238E27FC236}">
                <a16:creationId xmlns:a16="http://schemas.microsoft.com/office/drawing/2014/main" id="{E09F3480-4EDA-FFFD-5682-0C8E77CD560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69" b="45035" l="68649" r="86673">
                        <a14:foregroundMark x1="81261" y1="10017" x2="79785" y2="14111"/>
                        <a14:foregroundMark x1="83810" y1="20383" x2="85018" y2="21864"/>
                        <a14:foregroundMark x1="69454" y1="25523" x2="69186" y2="27265"/>
                        <a14:foregroundMark x1="70572" y1="42683" x2="70528" y2="45035"/>
                        <a14:foregroundMark x1="85778" y1="34146" x2="86002" y2="38850"/>
                        <a14:foregroundMark x1="85868" y1="40331" x2="86538" y2="40157"/>
                        <a14:foregroundMark x1="84213" y1="21777" x2="81798" y2="27526"/>
                        <a14:foregroundMark x1="85018" y1="20645" x2="79562" y2="29355"/>
                        <a14:foregroundMark x1="78354" y1="33188" x2="84794" y2="37369"/>
                        <a14:foregroundMark x1="84794" y1="37369" x2="85733" y2="39286"/>
                        <a14:foregroundMark x1="82290" y1="33972" x2="81216" y2="37108"/>
                        <a14:foregroundMark x1="73211" y1="36150" x2="76923" y2="38502"/>
                        <a14:foregroundMark x1="84079" y1="37544" x2="82021" y2="39286"/>
                        <a14:foregroundMark x1="76923" y1="34321" x2="72630" y2="39286"/>
                        <a14:foregroundMark x1="71243" y1="43467" x2="74911" y2="39024"/>
                        <a14:foregroundMark x1="70394" y1="26655" x2="76252" y2="31359"/>
                        <a14:foregroundMark x1="68828" y1="25610" x2="69946" y2="26916"/>
                        <a14:foregroundMark x1="68694" y1="26655" x2="69007" y2="26916"/>
                        <a14:foregroundMark x1="72719" y1="40679" x2="77102" y2="36150"/>
                        <a14:foregroundMark x1="77102" y1="36150" x2="77102" y2="36150"/>
                        <a14:foregroundMark x1="86673" y1="40157" x2="86673" y2="40157"/>
                        <a14:foregroundMark x1="78846" y1="31185" x2="80233" y2="28920"/>
                      </a14:backgroundRemoval>
                    </a14:imgEffect>
                  </a14:imgLayer>
                </a14:imgProps>
              </a:ext>
              <a:ext uri="{28A0092B-C50C-407E-A947-70E740481C1C}">
                <a14:useLocalDpi xmlns:a14="http://schemas.microsoft.com/office/drawing/2010/main" val="0"/>
              </a:ext>
            </a:extLst>
          </a:blip>
          <a:srcRect l="67206" t="8850" r="12055" b="54193"/>
          <a:stretch/>
        </p:blipFill>
        <p:spPr>
          <a:xfrm>
            <a:off x="12634118" y="5319451"/>
            <a:ext cx="3642519" cy="3332758"/>
          </a:xfrm>
          <a:prstGeom prst="roundRect">
            <a:avLst/>
          </a:prstGeom>
        </p:spPr>
      </p:pic>
      <p:pic>
        <p:nvPicPr>
          <p:cNvPr id="6" name="Hình ảnh 5">
            <a:extLst>
              <a:ext uri="{FF2B5EF4-FFF2-40B4-BE49-F238E27FC236}">
                <a16:creationId xmlns:a16="http://schemas.microsoft.com/office/drawing/2014/main" id="{A89B7A0F-804A-1113-D09E-50B705852A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519" y="5867400"/>
            <a:ext cx="3642519" cy="3642519"/>
          </a:xfrm>
          <a:prstGeom prst="rect">
            <a:avLst/>
          </a:prstGeom>
        </p:spPr>
      </p:pic>
      <p:sp>
        <p:nvSpPr>
          <p:cNvPr id="5" name="Rectangle 17">
            <a:extLst>
              <a:ext uri="{FF2B5EF4-FFF2-40B4-BE49-F238E27FC236}">
                <a16:creationId xmlns:a16="http://schemas.microsoft.com/office/drawing/2014/main" id="{A882B9EB-0AC0-481D-0A13-04D4D5963EC1}"/>
              </a:ext>
            </a:extLst>
          </p:cNvPr>
          <p:cNvSpPr/>
          <p:nvPr/>
        </p:nvSpPr>
        <p:spPr>
          <a:xfrm>
            <a:off x="1375719" y="1797359"/>
            <a:ext cx="10751019" cy="677108"/>
          </a:xfrm>
          <a:prstGeom prst="rect">
            <a:avLst/>
          </a:prstGeom>
        </p:spPr>
        <p:txBody>
          <a:bodyPr wrap="square">
            <a:spAutoFit/>
          </a:bodyPr>
          <a:lstStyle/>
          <a:p>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Đọc</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đoạn</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viết</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và</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trao</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đổi</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trong</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8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nhóm</a:t>
            </a:r>
            <a:r>
              <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8" name="Rectangle 19">
            <a:extLst>
              <a:ext uri="{FF2B5EF4-FFF2-40B4-BE49-F238E27FC236}">
                <a16:creationId xmlns:a16="http://schemas.microsoft.com/office/drawing/2014/main" id="{8F71091F-1E48-28A9-7427-8CFD9E236787}"/>
              </a:ext>
            </a:extLst>
          </p:cNvPr>
          <p:cNvSpPr/>
          <p:nvPr/>
        </p:nvSpPr>
        <p:spPr>
          <a:xfrm>
            <a:off x="1375719" y="2729174"/>
            <a:ext cx="14916000" cy="1222386"/>
          </a:xfrm>
          <a:prstGeom prst="rect">
            <a:avLst/>
          </a:prstGeom>
        </p:spPr>
        <p:txBody>
          <a:bodyPr wrap="square">
            <a:spAutoFit/>
          </a:bodyPr>
          <a:lstStyle/>
          <a:p>
            <a:pPr>
              <a:lnSpc>
                <a:spcPct val="107000"/>
              </a:lnSpc>
              <a:spcAft>
                <a:spcPts val="0"/>
              </a:spcAft>
            </a:pP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Bình</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chọn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1, 2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sản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phẩm</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tốt</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viết</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hay,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trình</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bày</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đẹp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trước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lớp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9" name="Rectangle 21">
            <a:extLst>
              <a:ext uri="{FF2B5EF4-FFF2-40B4-BE49-F238E27FC236}">
                <a16:creationId xmlns:a16="http://schemas.microsoft.com/office/drawing/2014/main" id="{23820692-A3DC-F959-02D7-80BA06C71863}"/>
              </a:ext>
            </a:extLst>
          </p:cNvPr>
          <p:cNvSpPr/>
          <p:nvPr/>
        </p:nvSpPr>
        <p:spPr>
          <a:xfrm>
            <a:off x="1375719" y="4206267"/>
            <a:ext cx="10610579" cy="646331"/>
          </a:xfrm>
          <a:prstGeom prst="rect">
            <a:avLst/>
          </a:prstGeom>
        </p:spPr>
        <p:txBody>
          <a:bodyPr wrap="square">
            <a:spAutoFit/>
          </a:bodyPr>
          <a:lstStyle/>
          <a:p>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Từng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nhóm</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tiếp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nối</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nhau</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đoạn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p>
        </p:txBody>
      </p:sp>
      <p:sp>
        <p:nvSpPr>
          <p:cNvPr id="10" name="Rectangle 23">
            <a:extLst>
              <a:ext uri="{FF2B5EF4-FFF2-40B4-BE49-F238E27FC236}">
                <a16:creationId xmlns:a16="http://schemas.microsoft.com/office/drawing/2014/main" id="{D7A46FAB-BEB3-24F1-D3DF-DB30220C0AED}"/>
              </a:ext>
            </a:extLst>
          </p:cNvPr>
          <p:cNvSpPr/>
          <p:nvPr/>
        </p:nvSpPr>
        <p:spPr>
          <a:xfrm>
            <a:off x="1375719" y="5107306"/>
            <a:ext cx="14916000" cy="646331"/>
          </a:xfrm>
          <a:prstGeom prst="rect">
            <a:avLst/>
          </a:prstGeom>
        </p:spPr>
        <p:txBody>
          <a:bodyPr wrap="square">
            <a:spAutoFit/>
          </a:bodyPr>
          <a:lstStyle/>
          <a:p>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Cả</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lớp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lắng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nghe</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bình</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chọn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những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sản</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phẩm</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hay,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trang</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trí</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rgbClr val="0000CC"/>
                </a:solidFill>
                <a:latin typeface="AvantGarde" panose="00000400000000000000" pitchFamily="2" charset="0"/>
                <a:ea typeface="AvantGarde" panose="00000400000000000000" pitchFamily="2" charset="0"/>
                <a:cs typeface="AvantGarde" panose="00000400000000000000" pitchFamily="2" charset="0"/>
              </a:rPr>
              <a:t>đẹp</a:t>
            </a:r>
            <a:r>
              <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1" name="Sao: 5 Cánh 10">
            <a:extLst>
              <a:ext uri="{FF2B5EF4-FFF2-40B4-BE49-F238E27FC236}">
                <a16:creationId xmlns:a16="http://schemas.microsoft.com/office/drawing/2014/main" id="{890ACD00-7AB1-2C4E-4F52-B544A5C12684}"/>
              </a:ext>
            </a:extLst>
          </p:cNvPr>
          <p:cNvSpPr/>
          <p:nvPr/>
        </p:nvSpPr>
        <p:spPr>
          <a:xfrm>
            <a:off x="746919" y="1797359"/>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ao: 5 Cánh 11">
            <a:extLst>
              <a:ext uri="{FF2B5EF4-FFF2-40B4-BE49-F238E27FC236}">
                <a16:creationId xmlns:a16="http://schemas.microsoft.com/office/drawing/2014/main" id="{BF4983D1-EFAB-A4E4-3580-C143BD10E1CA}"/>
              </a:ext>
            </a:extLst>
          </p:cNvPr>
          <p:cNvSpPr/>
          <p:nvPr/>
        </p:nvSpPr>
        <p:spPr>
          <a:xfrm>
            <a:off x="763683" y="2671290"/>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ao: 5 Cánh 12">
            <a:extLst>
              <a:ext uri="{FF2B5EF4-FFF2-40B4-BE49-F238E27FC236}">
                <a16:creationId xmlns:a16="http://schemas.microsoft.com/office/drawing/2014/main" id="{0A8A0C1D-DE05-2489-A1FC-D3E691240C99}"/>
              </a:ext>
            </a:extLst>
          </p:cNvPr>
          <p:cNvSpPr/>
          <p:nvPr/>
        </p:nvSpPr>
        <p:spPr>
          <a:xfrm>
            <a:off x="780447" y="4150201"/>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ao: 5 Cánh 13">
            <a:extLst>
              <a:ext uri="{FF2B5EF4-FFF2-40B4-BE49-F238E27FC236}">
                <a16:creationId xmlns:a16="http://schemas.microsoft.com/office/drawing/2014/main" id="{44735EC7-C348-FCC4-0088-5224A67BF158}"/>
              </a:ext>
            </a:extLst>
          </p:cNvPr>
          <p:cNvSpPr/>
          <p:nvPr/>
        </p:nvSpPr>
        <p:spPr>
          <a:xfrm>
            <a:off x="797211" y="5105481"/>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865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10676</TotalTime>
  <Words>660</Words>
  <Application>Microsoft Office PowerPoint</Application>
  <PresentationFormat>Custom</PresentationFormat>
  <Paragraphs>44</Paragraphs>
  <Slides>14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Arial-Rounded</vt:lpstr>
      <vt:lpstr>AvantGarde</vt:lpstr>
      <vt:lpstr>Calibri</vt:lpstr>
      <vt:lpstr>HP001 4 hàng</vt:lpstr>
      <vt:lpstr>SVN-Anastasia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84327983871</cp:lastModifiedBy>
  <cp:revision>1231</cp:revision>
  <dcterms:created xsi:type="dcterms:W3CDTF">2008-09-09T22:52:10Z</dcterms:created>
  <dcterms:modified xsi:type="dcterms:W3CDTF">2023-04-29T16:32:54Z</dcterms:modified>
  <cp:category>9Slide.vn</cp:category>
</cp:coreProperties>
</file>