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3"/>
  </p:notesMasterIdLst>
  <p:sldIdLst>
    <p:sldId id="256" r:id="rId3"/>
    <p:sldId id="279" r:id="rId4"/>
    <p:sldId id="257" r:id="rId5"/>
    <p:sldId id="278" r:id="rId6"/>
    <p:sldId id="266" r:id="rId7"/>
    <p:sldId id="270" r:id="rId8"/>
    <p:sldId id="258" r:id="rId9"/>
    <p:sldId id="260" r:id="rId10"/>
    <p:sldId id="263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00"/>
    <a:srgbClr val="FF00FF"/>
    <a:srgbClr val="FFFF00"/>
    <a:srgbClr val="CC00CC"/>
    <a:srgbClr val="0000FF"/>
    <a:srgbClr val="FFCC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E2BABD-461F-4D44-8E69-9FE601FDC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15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D2642-912B-433F-8EFC-FF9F81602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3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3CE05-0D69-4231-BBC7-1BBB911A22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7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3CE05-0D69-4231-BBC7-1BBB911A22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98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3CE05-0D69-4231-BBC7-1BBB911A22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28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3CE05-0D69-4231-BBC7-1BBB911A22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2656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3CE05-0D69-4231-BBC7-1BBB911A22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1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A4F3A-32E4-42E0-8C69-EC6E4712F9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2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31202-54FC-46B5-A592-967290AB38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77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9B89F0-7B98-4C50-9613-B83EF4405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9E2B70-ED72-4B64-B3A7-86D00E377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0142EB-5BCA-4189-8BD4-952DB579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A06-2A80-4E46-A829-5F762317A6B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DEB0B4-1F24-4F31-8AB7-4C64F35B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8CF89F-101A-43E1-9888-4C3A3638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84F-F311-4087-B32C-CB79FC4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86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0BD5B-44ED-4BAE-887A-207A0F52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F9E866-34F0-428E-B323-2466549FE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EC0701-82E8-4F22-8534-1F158E17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A06-2A80-4E46-A829-5F762317A6B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E1CDE2-4D01-48A9-AF77-383C8520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F6B0B4-6C08-4A3C-919B-243E6081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84F-F311-4087-B32C-CB79FC4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0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45F925-25E0-48D6-B949-231D0D65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0ABEAE-B4DA-433F-B63A-3D5099DF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8FDD8-22B4-40FC-8E9E-312EECDE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A06-2A80-4E46-A829-5F762317A6B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C78C43-8927-4061-BFCB-BAC01622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7D84F1-89B7-4B95-A306-7EB82BF5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84F-F311-4087-B32C-CB79FC4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B0C4D-EC5F-49EA-9A7B-23C7A93BA5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18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DD89F-008F-4F84-8F68-61426C67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29EC77-8218-42CA-AA07-BBDAF3BCB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B962A7-B2CA-4816-B373-A4ED39764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A49739-5FA4-4601-9D71-C2D1A9C07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A06-2A80-4E46-A829-5F762317A6B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28EE17-418C-411B-ADB1-CB854EF2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587257-651E-4D26-BB9F-ADD55915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84F-F311-4087-B32C-CB79FC4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25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390DE1-D1FF-4195-A4F9-7FAD61DF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BEC8EF-F673-434F-BA25-74927ECFF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5CC648-780E-4A5B-9102-F2018A64B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C196092-8AFA-4089-A8E8-D9693394F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1CBD29-D960-490B-9C61-A0670BC84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5534372-C92D-48C5-839C-289611EE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A06-2A80-4E46-A829-5F762317A6B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9559F1-C6F0-4768-8E44-87581B72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31A4DA4-483A-4B9D-8185-4C71D5D9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84F-F311-4087-B32C-CB79FC4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91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616C8B-71D7-4205-A9B3-43EA1DE2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DCA5208-2DE5-46CE-93F2-C55C0811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A06-2A80-4E46-A829-5F762317A6B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04FBD5-04B3-4A4B-8165-0EA7D2EC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14CBA0-B57F-4352-AF58-DD310A12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84F-F311-4087-B32C-CB79FC4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78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9488791-A81A-474D-ABFC-79910090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A06-2A80-4E46-A829-5F762317A6B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DC00B5-9035-4CD5-BCF3-B3EC1892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1DDBAD-EC41-43F0-A8D2-072D2188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84F-F311-4087-B32C-CB79FC4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94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08D80-D3ED-4A0D-9BB7-74140C3B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35E90E-AF16-4EEE-8083-95714AA48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163CD4-8A4B-4DD5-BF54-1EA7B7E87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EAE51-D711-4C34-91FE-FFFB37928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A06-2A80-4E46-A829-5F762317A6B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F4E25B-3003-4B83-B7EC-0F155CB2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7D8F19-5587-41C7-98DE-9F5D3B54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84F-F311-4087-B32C-CB79FC4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34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D66F3-31E4-4B76-A6DB-7068BD9C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7155314-C9C6-418A-86B0-A669DB737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9F6347-171C-4EC8-8104-2A298726E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013840-3087-4E62-9197-E3CF6B566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A06-2A80-4E46-A829-5F762317A6B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7B5536-2064-4E7B-89A6-D3C1DFB7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173863-389D-48A4-A6B8-A454602A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84F-F311-4087-B32C-CB79FC4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36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0338D-3B2F-4FFD-9A31-C87357BA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49BB8B-C6C1-4077-AB19-E14D448E0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462E82-42E5-425D-A60F-F58B93FC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A06-2A80-4E46-A829-5F762317A6B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28776B-21BC-4871-A907-12EB191F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433EF1-A321-4FAA-B4EA-5B2C6AEC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84F-F311-4087-B32C-CB79FC4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16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6995A1-E730-4158-A245-1F25BB78E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3C3025-491A-4BD9-AC29-96CB980B7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22452A-CF36-4BA3-9F39-85689402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8A06-2A80-4E46-A829-5F762317A6B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07B757-1CBC-4916-997A-15A55655A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67007C-3332-4A12-A545-8726371E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384F-F311-4087-B32C-CB79FC4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36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C76A-7E2E-41CB-A9BB-54744744E3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303E2-6806-434B-AC43-9B6A20DF4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63008-FFFB-48B2-B2CF-EFC645A7C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5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5A5D3-04FA-4705-9DC2-2AD47F1883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7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C4A2F-DD77-4B05-8AB5-1C241080C2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2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955E8-FBD9-40DB-BFE4-845866D96E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1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67724-A83B-4A96-BE47-210817E949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9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3B3CE05-0D69-4231-BBC7-1BBB911A22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3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A3478A-FD2B-4B61-A8A6-A4693A891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36C13C-7DFC-4EA7-B1A3-150CC91F3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B40532-4626-4509-ABC3-DF553DF16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C8A06-2A80-4E46-A829-5F762317A6B0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3EF883-A822-4325-BBBC-571243513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BA69AD-8BA9-494A-B0B2-1E8098A7B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384F-F311-4087-B32C-CB79FC4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4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F0072-994B-490D-948B-03248C9A89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6636C3-B22D-47CD-8A42-18B1DF85B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C332B579-CACF-4192-96EF-1009A5A4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6">
            <a:extLst>
              <a:ext uri="{FF2B5EF4-FFF2-40B4-BE49-F238E27FC236}">
                <a16:creationId xmlns:a16="http://schemas.microsoft.com/office/drawing/2014/main" xmlns="" id="{DC20B6B4-5EE1-445B-B151-3FF2B2308D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2020888"/>
            <a:ext cx="64008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b="1" kern="10" dirty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TRƯỜNG TIỂU HỌC </a:t>
            </a:r>
            <a:r>
              <a:rPr lang="vi-VN" b="1" kern="10" dirty="0" smtClean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GIANG BIÊN</a:t>
            </a:r>
            <a:endParaRPr lang="en-US" b="1" kern="10" dirty="0">
              <a:ln w="222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5638"/>
          </a:xfrm>
        </p:spPr>
        <p:txBody>
          <a:bodyPr/>
          <a:lstStyle/>
          <a:p>
            <a:pPr eaLnBrk="1" hangingPunct="1"/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590550"/>
            <a:ext cx="9144000" cy="457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rgbClr val="0000FF"/>
                </a:solidFill>
              </a:rPr>
              <a:t>Luyện từ và câu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FF0000"/>
                </a:solidFill>
              </a:rPr>
              <a:t>Vị ngữ trong câu kể </a:t>
            </a:r>
            <a:r>
              <a:rPr lang="en-US" sz="2800" b="1" i="1">
                <a:solidFill>
                  <a:srgbClr val="FF0000"/>
                </a:solidFill>
              </a:rPr>
              <a:t>Ai làm gì ?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8600" y="2133600"/>
            <a:ext cx="8763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1"/>
              <a:t>	II.  Ghi nhớ: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</a:rPr>
              <a:t>1. Vị ngữ trong câu kể </a:t>
            </a:r>
            <a:r>
              <a:rPr lang="en-US" sz="2800" b="1" i="1">
                <a:solidFill>
                  <a:srgbClr val="0000FF"/>
                </a:solidFill>
              </a:rPr>
              <a:t>Ai làm gì </a:t>
            </a:r>
            <a:r>
              <a:rPr lang="en-US" sz="2800" b="1">
                <a:solidFill>
                  <a:srgbClr val="0000FF"/>
                </a:solidFill>
              </a:rPr>
              <a:t>? Nêu lên hoạt động của người, con vật ( hoặc đồ vật, cây cối được nhân hóa).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</a:rPr>
              <a:t>2. Vị ngữ có thể là: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</a:rPr>
              <a:t>	- Động từ.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</a:rPr>
              <a:t>	- Động từ kèm theo một số từ ngữ phụ thuộc ( cụm động từ ).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66688" y="0"/>
            <a:ext cx="0" cy="68580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4" name="Picture 8" descr="10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75" y="0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61FAD61-D475-49DB-8E61-2170AF669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" y="766910"/>
            <a:ext cx="9046028" cy="5143500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xmlns="" id="{7788375E-0836-488F-B555-9D8D8CBFB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194" y="1585116"/>
            <a:ext cx="6313394" cy="785654"/>
          </a:xfrm>
          <a:prstGeom prst="roundRect">
            <a:avLst>
              <a:gd name="adj" fmla="val 16667"/>
            </a:avLst>
          </a:prstGeom>
          <a:solidFill>
            <a:srgbClr val="CCECFF">
              <a:alpha val="0"/>
            </a:srgbClr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CCE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fontAlgn="auto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altLang="en-US" sz="1350" kern="0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6ACBAC-D0BB-4638-A3DF-5BDA3BE6CF4A}"/>
              </a:ext>
            </a:extLst>
          </p:cNvPr>
          <p:cNvSpPr txBox="1"/>
          <p:nvPr/>
        </p:nvSpPr>
        <p:spPr>
          <a:xfrm>
            <a:off x="2618784" y="2687545"/>
            <a:ext cx="5723811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vi-VN" sz="2700" b="1" dirty="0">
                <a:solidFill>
                  <a:srgbClr val="9933FF"/>
                </a:solidFill>
              </a:rPr>
              <a:t>       </a:t>
            </a:r>
            <a:r>
              <a:rPr lang="en-US" sz="2700" b="1" dirty="0">
                <a:solidFill>
                  <a:srgbClr val="9933FF"/>
                </a:solidFill>
              </a:rPr>
              <a:t>LTVC - </a:t>
            </a:r>
            <a:r>
              <a:rPr lang="en-US" sz="2700" b="1" dirty="0" err="1">
                <a:solidFill>
                  <a:srgbClr val="9933FF"/>
                </a:solidFill>
              </a:rPr>
              <a:t>Lớp</a:t>
            </a:r>
            <a:r>
              <a:rPr lang="en-US" sz="2700" b="1" dirty="0">
                <a:solidFill>
                  <a:srgbClr val="9933FF"/>
                </a:solidFill>
              </a:rPr>
              <a:t> 4</a:t>
            </a:r>
          </a:p>
          <a:p>
            <a:pPr defTabSz="514350"/>
            <a:r>
              <a:rPr lang="vi-VN" sz="3200" b="1" dirty="0">
                <a:solidFill>
                  <a:srgbClr val="FF0000"/>
                </a:solidFill>
              </a:rPr>
              <a:t>Vị ngữ trong câu kể </a:t>
            </a:r>
            <a:r>
              <a:rPr lang="vi-VN" sz="3200" b="1" dirty="0" smtClean="0">
                <a:solidFill>
                  <a:srgbClr val="FF0000"/>
                </a:solidFill>
              </a:rPr>
              <a:t>Ai </a:t>
            </a:r>
            <a:r>
              <a:rPr lang="vi-VN" sz="3200" b="1" dirty="0">
                <a:solidFill>
                  <a:srgbClr val="FF0000"/>
                </a:solidFill>
              </a:rPr>
              <a:t>là </a:t>
            </a:r>
            <a:r>
              <a:rPr lang="vi-VN" sz="3200" b="1" dirty="0" smtClean="0">
                <a:solidFill>
                  <a:srgbClr val="FF0000"/>
                </a:solidFill>
              </a:rPr>
              <a:t>gì?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1C824E7-B07D-4DED-BDDE-E4D7F76CBECA}"/>
              </a:ext>
            </a:extLst>
          </p:cNvPr>
          <p:cNvSpPr/>
          <p:nvPr/>
        </p:nvSpPr>
        <p:spPr>
          <a:xfrm>
            <a:off x="1359017" y="3444703"/>
            <a:ext cx="65937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9" name="Picture 22">
            <a:extLst>
              <a:ext uri="{FF2B5EF4-FFF2-40B4-BE49-F238E27FC236}">
                <a16:creationId xmlns:a16="http://schemas.microsoft.com/office/drawing/2014/main" xmlns="" id="{0F16E81D-1BF0-4B0A-ABCF-BD9A16A3B9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03" y="2580782"/>
            <a:ext cx="851549" cy="75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6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99"/>
    </mc:Choice>
    <mc:Fallback xmlns="">
      <p:transition spd="slow" advTm="2609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5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/>
              <a:t/>
            </a:r>
            <a:br>
              <a:rPr lang="en-US" sz="2800" b="1"/>
            </a:br>
            <a:r>
              <a:rPr lang="en-US" sz="2800" b="1"/>
              <a:t/>
            </a:r>
            <a:br>
              <a:rPr lang="en-US" sz="2800" b="1"/>
            </a:br>
            <a:endParaRPr lang="en-US" sz="2800" b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9154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>
                <a:solidFill>
                  <a:srgbClr val="0000FF"/>
                </a:solidFill>
              </a:rPr>
              <a:t>.</a:t>
            </a:r>
          </a:p>
          <a:p>
            <a:pPr algn="ctr" eaLnBrk="1" hangingPunct="1">
              <a:buFontTx/>
              <a:buNone/>
            </a:pPr>
            <a:r>
              <a:rPr lang="en-US">
                <a:solidFill>
                  <a:srgbClr val="0000FF"/>
                </a:solidFill>
              </a:rPr>
              <a:t>Luyện từ và câu</a:t>
            </a:r>
          </a:p>
        </p:txBody>
      </p: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228600" y="0"/>
            <a:ext cx="0" cy="68580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Line 8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8" name="Picture 9" descr="10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75" y="0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524000" y="15240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Vị ngữ trong câu kể </a:t>
            </a:r>
            <a:r>
              <a:rPr lang="en-US" sz="3200" b="1" i="1">
                <a:solidFill>
                  <a:srgbClr val="FF0000"/>
                </a:solidFill>
              </a:rPr>
              <a:t>Ai làm gì</a:t>
            </a:r>
            <a:r>
              <a:rPr lang="en-US" sz="32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914400" y="2362200"/>
            <a:ext cx="1600200" cy="3762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solidFill>
                  <a:srgbClr val="FF00FF"/>
                </a:solidFill>
              </a:rPr>
              <a:t>Ôn</a:t>
            </a:r>
            <a:r>
              <a:rPr lang="en-US" sz="1800" dirty="0">
                <a:solidFill>
                  <a:srgbClr val="FF00FF"/>
                </a:solidFill>
              </a:rPr>
              <a:t> </a:t>
            </a:r>
            <a:r>
              <a:rPr lang="en-US" sz="1800" dirty="0" err="1">
                <a:solidFill>
                  <a:srgbClr val="FF00FF"/>
                </a:solidFill>
              </a:rPr>
              <a:t>lại</a:t>
            </a:r>
            <a:r>
              <a:rPr lang="en-US" sz="1800" dirty="0">
                <a:solidFill>
                  <a:srgbClr val="FF00FF"/>
                </a:solidFill>
              </a:rPr>
              <a:t> </a:t>
            </a:r>
            <a:r>
              <a:rPr lang="en-US" sz="1800" dirty="0" err="1">
                <a:solidFill>
                  <a:srgbClr val="FF00FF"/>
                </a:solidFill>
              </a:rPr>
              <a:t>trí</a:t>
            </a:r>
            <a:r>
              <a:rPr lang="en-US" sz="1800" dirty="0">
                <a:solidFill>
                  <a:srgbClr val="FF00FF"/>
                </a:solidFill>
              </a:rPr>
              <a:t> </a:t>
            </a:r>
            <a:r>
              <a:rPr lang="en-US" sz="1800" dirty="0" err="1">
                <a:solidFill>
                  <a:srgbClr val="FF00FF"/>
                </a:solidFill>
              </a:rPr>
              <a:t>nhớ</a:t>
            </a:r>
            <a:endParaRPr lang="en-US" sz="18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/>
      <p:bldP spid="30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5" name="Picture 3" descr="Chieng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300" y="914400"/>
            <a:ext cx="3314700" cy="403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61478" name="Picture 6" descr="DuiC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3038" y="914400"/>
            <a:ext cx="1198562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990600" y="5181600"/>
            <a:ext cx="12192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 b="1">
                <a:solidFill>
                  <a:srgbClr val="FF3300"/>
                </a:solidFill>
                <a:cs typeface="Arial" charset="0"/>
              </a:rPr>
              <a:t>Cồng</a:t>
            </a:r>
          </a:p>
        </p:txBody>
      </p:sp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7620000" y="5181600"/>
            <a:ext cx="12192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 b="1">
                <a:solidFill>
                  <a:srgbClr val="FF3300"/>
                </a:solidFill>
                <a:cs typeface="Arial" charset="0"/>
              </a:rPr>
              <a:t>Dùi</a:t>
            </a:r>
          </a:p>
        </p:txBody>
      </p:sp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4648200" y="5181600"/>
            <a:ext cx="1524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 b="1">
                <a:solidFill>
                  <a:srgbClr val="FF3300"/>
                </a:solidFill>
                <a:cs typeface="Arial" charset="0"/>
              </a:rPr>
              <a:t>Chiêng</a:t>
            </a:r>
          </a:p>
        </p:txBody>
      </p:sp>
      <p:pic>
        <p:nvPicPr>
          <p:cNvPr id="21" name="Picture 20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35038"/>
            <a:ext cx="3679825" cy="409416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9" grpId="0"/>
      <p:bldP spid="361480" grpId="0"/>
      <p:bldP spid="3614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5638"/>
          </a:xfrm>
        </p:spPr>
        <p:txBody>
          <a:bodyPr/>
          <a:lstStyle/>
          <a:p>
            <a:pPr eaLnBrk="1" hangingPunct="1"/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590550"/>
            <a:ext cx="9144000" cy="457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/>
              <a:t>Luyện từ và câu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FF0000"/>
                </a:solidFill>
              </a:rPr>
              <a:t>Vị ngữ trong câu kể </a:t>
            </a:r>
            <a:r>
              <a:rPr lang="en-US" sz="2800" b="1" i="1">
                <a:solidFill>
                  <a:srgbClr val="FF0000"/>
                </a:solidFill>
              </a:rPr>
              <a:t>Ai làm gì ?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166688" y="0"/>
            <a:ext cx="0" cy="68580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8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3" name="Picture 9" descr="10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75" y="0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28"/>
          <p:cNvSpPr>
            <a:spLocks noChangeArrowheads="1"/>
          </p:cNvSpPr>
          <p:nvPr/>
        </p:nvSpPr>
        <p:spPr bwMode="auto">
          <a:xfrm>
            <a:off x="0" y="1676400"/>
            <a:ext cx="9144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105" name="Rectangle 29"/>
          <p:cNvSpPr>
            <a:spLocks noChangeArrowheads="1"/>
          </p:cNvSpPr>
          <p:nvPr/>
        </p:nvSpPr>
        <p:spPr bwMode="auto">
          <a:xfrm>
            <a:off x="-80963" y="2286000"/>
            <a:ext cx="9144001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4106" name="Rectangle 31"/>
          <p:cNvSpPr>
            <a:spLocks noChangeArrowheads="1"/>
          </p:cNvSpPr>
          <p:nvPr/>
        </p:nvSpPr>
        <p:spPr bwMode="auto">
          <a:xfrm>
            <a:off x="457200" y="1600200"/>
            <a:ext cx="8382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I.Nhận xét</a:t>
            </a:r>
          </a:p>
          <a:p>
            <a:r>
              <a:rPr lang="en-US" sz="2400">
                <a:solidFill>
                  <a:srgbClr val="0000FF"/>
                </a:solidFill>
              </a:rPr>
              <a:t>Đọc đoạn văn sau và trả lời câu hỏi: </a:t>
            </a:r>
          </a:p>
          <a:p>
            <a:r>
              <a:rPr lang="en-US" sz="2400">
                <a:solidFill>
                  <a:srgbClr val="0000FF"/>
                </a:solidFill>
              </a:rPr>
              <a:t>        Hàng trăm con voi đang tiến về bãi. Người các 	buôn làng kéo về nườm nượp. Mấy anh thanh niên khua chiêng rộn ràng</a:t>
            </a:r>
            <a:r>
              <a:rPr lang="en-US" sz="2400" u="sng">
                <a:solidFill>
                  <a:srgbClr val="0000FF"/>
                </a:solidFill>
              </a:rPr>
              <a:t>.</a:t>
            </a:r>
            <a:r>
              <a:rPr lang="en-US" sz="2400">
                <a:solidFill>
                  <a:srgbClr val="0000FF"/>
                </a:solidFill>
              </a:rPr>
              <a:t> Các bà đeo những vòng bạc, vòng vàng. Các chị mặc những chiếc váy thêu rực rỡ. Hôm nay, Tây Nguyên thật tưng bừng.</a:t>
            </a:r>
          </a:p>
          <a:p>
            <a:r>
              <a:rPr lang="en-US" sz="2400"/>
              <a:t>							</a:t>
            </a:r>
            <a:r>
              <a:rPr lang="en-US" sz="2400" i="1">
                <a:solidFill>
                  <a:srgbClr val="0000FF"/>
                </a:solidFill>
              </a:rPr>
              <a:t>Theo</a:t>
            </a:r>
            <a:r>
              <a:rPr lang="en-US" sz="2400" i="1"/>
              <a:t> </a:t>
            </a:r>
            <a:r>
              <a:rPr lang="en-US" sz="2400" b="1"/>
              <a:t>Lê Tấn</a:t>
            </a:r>
          </a:p>
        </p:txBody>
      </p:sp>
      <p:sp>
        <p:nvSpPr>
          <p:cNvPr id="4107" name="Text Box 32"/>
          <p:cNvSpPr txBox="1">
            <a:spLocks noChangeArrowheads="1"/>
          </p:cNvSpPr>
          <p:nvPr/>
        </p:nvSpPr>
        <p:spPr bwMode="auto">
          <a:xfrm>
            <a:off x="990600" y="4114800"/>
            <a:ext cx="73152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1.Tìm các câu kể </a:t>
            </a:r>
            <a:r>
              <a:rPr lang="en-US" sz="2400" b="1"/>
              <a:t>Ai làm gì?</a:t>
            </a:r>
            <a:r>
              <a:rPr lang="en-US" sz="2400"/>
              <a:t> Trong đoạn văn trên.</a:t>
            </a:r>
          </a:p>
          <a:p>
            <a:pPr>
              <a:spcBef>
                <a:spcPct val="50000"/>
              </a:spcBef>
            </a:pPr>
            <a:r>
              <a:rPr lang="en-US" sz="2400"/>
              <a:t>2.Xác định vị ngữ trong mỗi câu vừa tìmđược.</a:t>
            </a:r>
          </a:p>
          <a:p>
            <a:pPr>
              <a:spcBef>
                <a:spcPct val="50000"/>
              </a:spcBef>
            </a:pPr>
            <a:r>
              <a:rPr lang="en-US" sz="2400"/>
              <a:t>3.Nêu ý nghĩa của vị ngữ.</a:t>
            </a:r>
          </a:p>
          <a:p>
            <a:pPr>
              <a:spcBef>
                <a:spcPct val="50000"/>
              </a:spcBef>
            </a:pPr>
            <a:r>
              <a:rPr lang="en-US" sz="2400"/>
              <a:t>4.Cho biết vị ngữ trong các câu trên do từ ngữ nào tạo thành.Chọn ý đúng </a:t>
            </a:r>
            <a:r>
              <a:rPr lang="en-US" sz="2400">
                <a:sym typeface="Wingdings" pitchFamily="2" charset="2"/>
              </a:rPr>
              <a:t>(SGK)</a:t>
            </a:r>
            <a:endParaRPr lang="en-US" sz="2400"/>
          </a:p>
        </p:txBody>
      </p:sp>
      <p:sp>
        <p:nvSpPr>
          <p:cNvPr id="4108" name="Rectangle 39"/>
          <p:cNvSpPr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</a:rPr>
              <a:t>Luyện từ và câu</a:t>
            </a:r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1143000" y="2743200"/>
            <a:ext cx="426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Line 45"/>
          <p:cNvSpPr>
            <a:spLocks noChangeShapeType="1"/>
          </p:cNvSpPr>
          <p:nvPr/>
        </p:nvSpPr>
        <p:spPr bwMode="auto">
          <a:xfrm>
            <a:off x="5715000" y="2667000"/>
            <a:ext cx="297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609600" y="3048000"/>
            <a:ext cx="167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5" name="Line 47"/>
          <p:cNvSpPr>
            <a:spLocks noChangeShapeType="1"/>
          </p:cNvSpPr>
          <p:nvPr/>
        </p:nvSpPr>
        <p:spPr bwMode="auto">
          <a:xfrm>
            <a:off x="2514600" y="3048000"/>
            <a:ext cx="510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2" grpId="0" animBg="1"/>
      <p:bldP spid="12333" grpId="0" animBg="1"/>
      <p:bldP spid="12334" grpId="0" animBg="1"/>
      <p:bldP spid="123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0" y="3124200"/>
            <a:ext cx="85344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- Hàng trăm con voi đang tiến vào bãi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0" y="3810000"/>
            <a:ext cx="883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- Người các buôn làng kéo về nườm nượp</a:t>
            </a: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44958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- Mấy anh thanh niên khua chiêng rộn ràng</a:t>
            </a:r>
            <a:endParaRPr lang="en-US" sz="3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457200" y="25146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000099"/>
                </a:solidFill>
              </a:rPr>
              <a:t>2.Xác định vị ngữ trong mỗi câu vừa tìm được.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5257800"/>
            <a:ext cx="8763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rgbClr val="000099"/>
                </a:solidFill>
              </a:rPr>
              <a:t>3.Ý nghĩa của vị ngữ:</a:t>
            </a:r>
          </a:p>
          <a:p>
            <a:pPr eaLnBrk="0" hangingPunct="0"/>
            <a:r>
              <a:rPr lang="en-US" sz="3200" b="1">
                <a:solidFill>
                  <a:srgbClr val="000099"/>
                </a:solidFill>
                <a:latin typeface=".VnAvant" pitchFamily="34" charset="0"/>
              </a:rPr>
              <a:t> </a:t>
            </a:r>
            <a:r>
              <a:rPr lang="en-US" sz="3200" b="1" i="1">
                <a:solidFill>
                  <a:srgbClr val="FF0000"/>
                </a:solidFill>
              </a:rPr>
              <a:t>Nêu hoạt động của người, của vật trong câu.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5127" name="Text Box 15"/>
          <p:cNvSpPr txBox="1">
            <a:spLocks noChangeArrowheads="1"/>
          </p:cNvSpPr>
          <p:nvPr/>
        </p:nvSpPr>
        <p:spPr bwMode="auto">
          <a:xfrm>
            <a:off x="762000" y="152400"/>
            <a:ext cx="7848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Luyện từ và câu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Vị ngữ trong câu kể Ai làm gì?</a:t>
            </a:r>
          </a:p>
        </p:txBody>
      </p:sp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8382000" y="381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pic>
        <p:nvPicPr>
          <p:cNvPr id="5129" name="Picture 17" descr="10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75" y="0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3886200" y="3657600"/>
            <a:ext cx="2895600" cy="0"/>
          </a:xfrm>
          <a:prstGeom prst="line">
            <a:avLst/>
          </a:prstGeom>
          <a:noFill/>
          <a:ln w="57150" cmpd="thinThick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4191000" y="4343400"/>
            <a:ext cx="3276600" cy="0"/>
          </a:xfrm>
          <a:prstGeom prst="line">
            <a:avLst/>
          </a:prstGeom>
          <a:noFill/>
          <a:ln w="57150" cmpd="thickThin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4267200" y="5029200"/>
            <a:ext cx="3886200" cy="0"/>
          </a:xfrm>
          <a:prstGeom prst="line">
            <a:avLst/>
          </a:prstGeom>
          <a:noFill/>
          <a:ln w="57150" cmpd="thinThick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0" grpId="0" animBg="1"/>
      <p:bldP spid="18451" grpId="0" animBg="1"/>
      <p:bldP spid="184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5638"/>
          </a:xfrm>
        </p:spPr>
        <p:txBody>
          <a:bodyPr/>
          <a:lstStyle/>
          <a:p>
            <a:pPr eaLnBrk="1" hangingPunct="1"/>
            <a:endParaRPr lang="en-US" sz="2800" b="1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590550"/>
            <a:ext cx="9144000" cy="457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/>
              <a:t>Luyện từ và câu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FF0000"/>
                </a:solidFill>
              </a:rPr>
              <a:t>Vị ngữ trong câu kể </a:t>
            </a:r>
            <a:r>
              <a:rPr lang="en-US" sz="2800" b="1" i="1">
                <a:solidFill>
                  <a:srgbClr val="FF0000"/>
                </a:solidFill>
              </a:rPr>
              <a:t>Ai làm gì ?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600" y="153352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1"/>
              <a:t>		I.  Nhận xét 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905000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		</a:t>
            </a:r>
            <a:r>
              <a:rPr lang="en-US" sz="2400">
                <a:solidFill>
                  <a:srgbClr val="0000FF"/>
                </a:solidFill>
              </a:rPr>
              <a:t>      - </a:t>
            </a:r>
            <a:r>
              <a:rPr lang="en-US" sz="3200">
                <a:solidFill>
                  <a:srgbClr val="0000FF"/>
                </a:solidFill>
              </a:rPr>
              <a:t>Hàng trăm con voi đang tiến về bãi.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>
                <a:solidFill>
                  <a:srgbClr val="0000FF"/>
                </a:solidFill>
              </a:rPr>
              <a:t>              -Người các buôn làng kéo về nườm nượp.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>
                <a:solidFill>
                  <a:srgbClr val="0000FF"/>
                </a:solidFill>
              </a:rPr>
              <a:t>              -Mấy anh thanh niên khua chiêng rộn ràng.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800">
                <a:solidFill>
                  <a:srgbClr val="0000FF"/>
                </a:solidFill>
              </a:rPr>
              <a:t>							</a:t>
            </a:r>
            <a:endParaRPr lang="en-US" sz="2800" b="1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66688" y="0"/>
            <a:ext cx="0" cy="68580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3" name="Picture 9" descr="10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75" y="0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9"/>
          <p:cNvSpPr>
            <a:spLocks noChangeArrowheads="1"/>
          </p:cNvSpPr>
          <p:nvPr/>
        </p:nvSpPr>
        <p:spPr bwMode="auto">
          <a:xfrm>
            <a:off x="304800" y="3429000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600">
                <a:solidFill>
                  <a:srgbClr val="0000FF"/>
                </a:solidFill>
              </a:rPr>
              <a:t>4. Cho biết vị ngữ trong các câu trên do từ ngữ nào tạo thành. Chọn ý đúng: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600"/>
              <a:t>a) Do danh từ và các từ kèm theo nó (cụm danh từ) tạo thành.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600"/>
              <a:t>b) Do động từ và các từ kèm theo nó (cụm động từ) tạo thành.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600"/>
              <a:t>c) Do tính từ  và các từ kèm theo nó (cụm tính từ) tạo thành.</a:t>
            </a:r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228600" y="4572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29"/>
          <p:cNvSpPr>
            <a:spLocks noChangeShapeType="1"/>
          </p:cNvSpPr>
          <p:nvPr/>
        </p:nvSpPr>
        <p:spPr bwMode="auto">
          <a:xfrm>
            <a:off x="4953000" y="2362200"/>
            <a:ext cx="2438400" cy="76200"/>
          </a:xfrm>
          <a:prstGeom prst="line">
            <a:avLst/>
          </a:prstGeom>
          <a:noFill/>
          <a:ln w="57150" cmpd="thinThick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30"/>
          <p:cNvSpPr>
            <a:spLocks noChangeShapeType="1"/>
          </p:cNvSpPr>
          <p:nvPr/>
        </p:nvSpPr>
        <p:spPr bwMode="auto">
          <a:xfrm>
            <a:off x="5105400" y="2819400"/>
            <a:ext cx="3048000" cy="0"/>
          </a:xfrm>
          <a:prstGeom prst="line">
            <a:avLst/>
          </a:prstGeom>
          <a:noFill/>
          <a:ln w="57150" cmpd="thickThin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31"/>
          <p:cNvSpPr>
            <a:spLocks noChangeShapeType="1"/>
          </p:cNvSpPr>
          <p:nvPr/>
        </p:nvSpPr>
        <p:spPr bwMode="auto">
          <a:xfrm>
            <a:off x="4953000" y="3276600"/>
            <a:ext cx="3200400" cy="76200"/>
          </a:xfrm>
          <a:prstGeom prst="line">
            <a:avLst/>
          </a:prstGeom>
          <a:noFill/>
          <a:ln w="57150" cmpd="thinThick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5638"/>
          </a:xfrm>
        </p:spPr>
        <p:txBody>
          <a:bodyPr/>
          <a:lstStyle/>
          <a:p>
            <a:pPr eaLnBrk="1" hangingPunct="1"/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590550"/>
            <a:ext cx="9144000" cy="457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rgbClr val="0000FF"/>
                </a:solidFill>
              </a:rPr>
              <a:t>Luyện từ và câu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FF0000"/>
                </a:solidFill>
              </a:rPr>
              <a:t>Vị ngữ trong câu kể </a:t>
            </a:r>
            <a:r>
              <a:rPr lang="en-US" sz="2800" b="1" i="1">
                <a:solidFill>
                  <a:srgbClr val="FF0000"/>
                </a:solidFill>
              </a:rPr>
              <a:t>Ai làm gì ?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600" y="2133600"/>
            <a:ext cx="8763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</a:rPr>
              <a:t>	</a:t>
            </a:r>
            <a:r>
              <a:rPr lang="en-US" sz="2800" b="1"/>
              <a:t>II.  Ghi nhớ: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</a:rPr>
              <a:t>1. Vị ngữ trong câu kể </a:t>
            </a:r>
            <a:r>
              <a:rPr lang="en-US" sz="2800" b="1" i="1">
                <a:solidFill>
                  <a:srgbClr val="0000FF"/>
                </a:solidFill>
              </a:rPr>
              <a:t>Ai làm gì </a:t>
            </a:r>
            <a:r>
              <a:rPr lang="en-US" sz="2800" b="1">
                <a:solidFill>
                  <a:srgbClr val="0000FF"/>
                </a:solidFill>
              </a:rPr>
              <a:t>? Nêu lên hoạt động của người, con vật ( hoặc đồ vật, cây cối được nhân hóa).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</a:rPr>
              <a:t>2. Vị ngữ có thể là: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</a:rPr>
              <a:t>	- Động từ.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</a:rPr>
              <a:t>	- Động từ kèm theo một số từ ngữ phụ thuộc ( cụm động từ ).</a:t>
            </a: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166688" y="0"/>
            <a:ext cx="0" cy="68580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6" name="Picture 9" descr="10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75" y="0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5638"/>
          </a:xfrm>
        </p:spPr>
        <p:txBody>
          <a:bodyPr/>
          <a:lstStyle/>
          <a:p>
            <a:pPr eaLnBrk="1" hangingPunct="1"/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590550"/>
            <a:ext cx="9144000" cy="457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rgbClr val="0000FF"/>
                </a:solidFill>
              </a:rPr>
              <a:t>Luyện từ và câu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rgbClr val="FF0000"/>
                </a:solidFill>
              </a:rPr>
              <a:t>Vị ngữ trong câu kể </a:t>
            </a:r>
            <a:r>
              <a:rPr lang="en-US" sz="2800" b="1" i="1">
                <a:solidFill>
                  <a:srgbClr val="FF0000"/>
                </a:solidFill>
              </a:rPr>
              <a:t>Ai làm gì ?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8600" y="16002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1"/>
              <a:t>	III. Luyện tập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66688" y="0"/>
            <a:ext cx="0" cy="68580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0" y="670560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00" name="Picture 8" descr="10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75" y="0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flower4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410200"/>
            <a:ext cx="12192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42913" y="1976438"/>
            <a:ext cx="853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	3. Quan sát tranh vẽ dưới đây rồi nói từ 3 đến 5 câu kể </a:t>
            </a:r>
            <a:r>
              <a:rPr lang="en-US" sz="2800" b="1" i="1"/>
              <a:t> Ai làm gì ? </a:t>
            </a:r>
            <a:r>
              <a:rPr lang="en-US" sz="2800"/>
              <a:t>miêu tả hoạt động của các nhân vật trong tranh.</a:t>
            </a:r>
          </a:p>
        </p:txBody>
      </p:sp>
      <p:pic>
        <p:nvPicPr>
          <p:cNvPr id="8203" name="Picture 16" descr="downlo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971800"/>
            <a:ext cx="868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708</TotalTime>
  <Words>330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Facet</vt:lpstr>
      <vt:lpstr>Office Theme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130</cp:revision>
  <dcterms:created xsi:type="dcterms:W3CDTF">2010-12-07T12:27:35Z</dcterms:created>
  <dcterms:modified xsi:type="dcterms:W3CDTF">2022-12-26T01:49:54Z</dcterms:modified>
</cp:coreProperties>
</file>