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323" r:id="rId2"/>
    <p:sldId id="273" r:id="rId3"/>
    <p:sldId id="322" r:id="rId4"/>
    <p:sldId id="310" r:id="rId5"/>
    <p:sldId id="297" r:id="rId6"/>
    <p:sldId id="319" r:id="rId7"/>
    <p:sldId id="299" r:id="rId8"/>
    <p:sldId id="321" r:id="rId9"/>
    <p:sldId id="300" r:id="rId10"/>
    <p:sldId id="324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101D5"/>
    <a:srgbClr val="FF0000"/>
    <a:srgbClr val="FFFF00"/>
    <a:srgbClr val="BE068E"/>
    <a:srgbClr val="006600"/>
    <a:srgbClr val="0080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72" y="-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850F5-785A-45B6-B9C9-70DF176B9C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7934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D5ABB-0B12-45AE-B3BE-4C7217A2F2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775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11B41-D8AE-4916-B70C-134596831F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66899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B71AF9-6E56-4EC6-8328-6EFBAD2ABA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18603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5A21F-3D6E-4C57-81BD-C4C952BFEF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91116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BFB06-E511-40AB-9880-C3C871E6FC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9173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A385F-5C2D-40D8-A01B-06DCDF7707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0908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71644B-97D7-4F96-8925-C7F6DA06F4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7983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F362D-0459-424D-A6B3-0E98A0BF57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6373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17D1E-AB42-40EF-8534-805E018ADE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5983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6B3EE-D81D-49BF-B8BF-F83BBFB682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8590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EE7A5-3689-42EA-AFDF-1D2A5D5A66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5377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9CC4E-4CF3-400C-B434-D177184583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8241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F45A42-8ED7-40D2-8C32-0166A0D9BF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2436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C74DB04-C380-4118-9E11-BA7B0DF325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9601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38400" y="1447800"/>
            <a:ext cx="7812088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Thứ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vi-V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  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vi-V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ngày    </a:t>
            </a:r>
            <a:r>
              <a:rPr lang="vi-V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tháng </a:t>
            </a:r>
            <a:r>
              <a:rPr lang="vi-VN" sz="36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năm 2023</a:t>
            </a:r>
          </a:p>
          <a:p>
            <a:pPr algn="ctr">
              <a:defRPr/>
            </a:pPr>
            <a:r>
              <a:rPr lang="en-US" sz="36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Toán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vi-V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Ôn tập về các phép tính với số tự nhiên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vi-V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                                            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vi-V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 tr </a:t>
            </a:r>
            <a:r>
              <a:rPr lang="vi-VN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162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, 163</a:t>
            </a:r>
            <a:r>
              <a:rPr lang="vi-VN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vi-V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)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7" name="Picture 5" descr="E:\0000000我图PPT\00001PNG素材\儿童卡通\卡通人物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1" t="-2573" r="-2084" b="58435"/>
          <a:stretch>
            <a:fillRect/>
          </a:stretch>
        </p:blipFill>
        <p:spPr bwMode="auto">
          <a:xfrm>
            <a:off x="-228600" y="-304800"/>
            <a:ext cx="207645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2488"/>
            <a:ext cx="121920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461645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9601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E:\0000000我图PPT\00001PNG素材\儿童卡通\卡通人物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1" t="-2573" r="-2084" b="58435"/>
          <a:stretch>
            <a:fillRect/>
          </a:stretch>
        </p:blipFill>
        <p:spPr bwMode="auto">
          <a:xfrm>
            <a:off x="-228600" y="-304800"/>
            <a:ext cx="207645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2488"/>
            <a:ext cx="121920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461645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95400" y="1392238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CỦNG CỐ-DẶN DÒ</a:t>
            </a: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3155950" y="2068513"/>
            <a:ext cx="7772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lại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bài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Chuẩn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bị: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TẬP VỀ CÁC PHÉP TÍNH VỚI SỐ TỰ NHIÊN </a:t>
            </a:r>
            <a:r>
              <a:rPr lang="en-US" altLang="en-US" b="1" i="1" dirty="0">
                <a:solidFill>
                  <a:srgbClr val="0101D5"/>
                </a:solidFill>
                <a:latin typeface="Times New Roman" pitchFamily="18" charset="0"/>
                <a:cs typeface="Times New Roman" pitchFamily="18" charset="0"/>
              </a:rPr>
              <a:t>(TT-T2-Tr 163)</a:t>
            </a:r>
            <a:endParaRPr lang="en-US" altLang="en-US" i="1" dirty="0">
              <a:solidFill>
                <a:srgbClr val="0101D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4191000" y="304800"/>
            <a:ext cx="3810000" cy="92392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2286000" y="1438275"/>
            <a:ext cx="815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dấu hiệu của số chia hết cho 2, 5 ?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alt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1676400" y="2743200"/>
            <a:ext cx="8839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 số có chữ số tận cùng là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0, 2, 4, 6, 8</a:t>
            </a:r>
            <a:r>
              <a:rPr lang="en-US" altLang="en-US" sz="3200" b="1">
                <a:solidFill>
                  <a:srgbClr val="0101D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 chia hết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2</a:t>
            </a:r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Các số có chữ số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tận cùng là 0 hoặc 5 </a:t>
            </a:r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 chia hết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5.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altLang="en-US" sz="3200" b="1">
              <a:latin typeface="VNI-Helve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981200" y="15240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Nêu dấu hiệu chia hết cho 3 ? dấuhiệu chia hết cho 9 ?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 b="1">
              <a:solidFill>
                <a:srgbClr val="660033"/>
              </a:solidFill>
              <a:latin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 b="1">
              <a:latin typeface="Times New Roman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828800" y="3200400"/>
            <a:ext cx="899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chemeClr val="bg1"/>
                </a:solidFill>
                <a:latin typeface="Times New Roman" pitchFamily="18" charset="0"/>
              </a:rPr>
              <a:t>Các số có tổng các chữ số chia hết cho 3 thì chia hết cho 3.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828800" y="4191000"/>
            <a:ext cx="90392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chemeClr val="bg1"/>
                </a:solidFill>
                <a:latin typeface="Times New Roman" pitchFamily="18" charset="0"/>
              </a:rPr>
              <a:t>Các số có tổng các chữ số chia hết  cho 9 thì chia hết cho 9.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33400" y="609600"/>
            <a:ext cx="403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u="sng" dirty="0"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395552" y="13716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a)  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1524000" y="2954338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1524000" y="368776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1524000" y="2954338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51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455291"/>
              </p:ext>
            </p:extLst>
          </p:nvPr>
        </p:nvGraphicFramePr>
        <p:xfrm>
          <a:off x="1549400" y="2010305"/>
          <a:ext cx="896937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Equation" r:id="rId3" imgW="457200" imgH="711200" progId="Equation.DSMT4">
                  <p:embed/>
                </p:oleObj>
              </mc:Choice>
              <mc:Fallback>
                <p:oleObj name="Equation" r:id="rId3" imgW="457200" imgH="711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2010305"/>
                        <a:ext cx="896937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Rectangle 12"/>
          <p:cNvSpPr>
            <a:spLocks noChangeArrowheads="1"/>
          </p:cNvSpPr>
          <p:nvPr/>
        </p:nvSpPr>
        <p:spPr bwMode="auto">
          <a:xfrm>
            <a:off x="1524000" y="368776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Rectangle 13"/>
          <p:cNvSpPr>
            <a:spLocks noChangeArrowheads="1"/>
          </p:cNvSpPr>
          <p:nvPr/>
        </p:nvSpPr>
        <p:spPr bwMode="auto">
          <a:xfrm>
            <a:off x="1524000" y="2954338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51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095952"/>
              </p:ext>
            </p:extLst>
          </p:nvPr>
        </p:nvGraphicFramePr>
        <p:xfrm>
          <a:off x="4724400" y="1957917"/>
          <a:ext cx="1096963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Equation" r:id="rId5" imgW="558800" imgH="660400" progId="Equation.DSMT4">
                  <p:embed/>
                </p:oleObj>
              </mc:Choice>
              <mc:Fallback>
                <p:oleObj name="Equation" r:id="rId5" imgW="558800" imgH="660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957917"/>
                        <a:ext cx="1096963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15"/>
          <p:cNvSpPr>
            <a:spLocks noChangeArrowheads="1"/>
          </p:cNvSpPr>
          <p:nvPr/>
        </p:nvSpPr>
        <p:spPr bwMode="auto">
          <a:xfrm>
            <a:off x="1219200" y="3625850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84" name="Rectangle 16"/>
          <p:cNvSpPr>
            <a:spLocks noChangeArrowheads="1"/>
          </p:cNvSpPr>
          <p:nvPr/>
        </p:nvSpPr>
        <p:spPr bwMode="auto">
          <a:xfrm>
            <a:off x="-271463" y="3723218"/>
            <a:ext cx="1582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          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</a:p>
        </p:txBody>
      </p:sp>
      <p:sp>
        <p:nvSpPr>
          <p:cNvPr id="135185" name="Rectangle 17"/>
          <p:cNvSpPr>
            <a:spLocks noChangeArrowheads="1"/>
          </p:cNvSpPr>
          <p:nvPr/>
        </p:nvSpPr>
        <p:spPr bwMode="auto">
          <a:xfrm>
            <a:off x="1524000" y="2954338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518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490217"/>
              </p:ext>
            </p:extLst>
          </p:nvPr>
        </p:nvGraphicFramePr>
        <p:xfrm>
          <a:off x="1616075" y="4308475"/>
          <a:ext cx="8905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Equation" r:id="rId7" imgW="457200" imgH="660400" progId="Equation.DSMT4">
                  <p:embed/>
                </p:oleObj>
              </mc:Choice>
              <mc:Fallback>
                <p:oleObj name="Equation" r:id="rId7" imgW="457200" imgH="660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4308475"/>
                        <a:ext cx="8905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Rectangle 19"/>
          <p:cNvSpPr>
            <a:spLocks noChangeArrowheads="1"/>
          </p:cNvSpPr>
          <p:nvPr/>
        </p:nvSpPr>
        <p:spPr bwMode="auto">
          <a:xfrm>
            <a:off x="1524000" y="368776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518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003826"/>
              </p:ext>
            </p:extLst>
          </p:nvPr>
        </p:nvGraphicFramePr>
        <p:xfrm>
          <a:off x="4800600" y="4343400"/>
          <a:ext cx="1108075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Equation" r:id="rId9" imgW="545863" imgH="710891" progId="Equation.DSMT4">
                  <p:embed/>
                </p:oleObj>
              </mc:Choice>
              <mc:Fallback>
                <p:oleObj name="Equation" r:id="rId9" imgW="545863" imgH="710891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343400"/>
                        <a:ext cx="1108075" cy="139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Rectangle 21"/>
          <p:cNvSpPr>
            <a:spLocks noChangeArrowheads="1"/>
          </p:cNvSpPr>
          <p:nvPr/>
        </p:nvSpPr>
        <p:spPr bwMode="auto">
          <a:xfrm>
            <a:off x="1524000" y="3625850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5190" name="Object 22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35058805"/>
              </p:ext>
            </p:extLst>
          </p:nvPr>
        </p:nvGraphicFramePr>
        <p:xfrm>
          <a:off x="1676400" y="3070225"/>
          <a:ext cx="7620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" name="Equation" r:id="rId11" imgW="380835" imgH="203112" progId="Equation.DSMT4">
                  <p:embed/>
                </p:oleObj>
              </mc:Choice>
              <mc:Fallback>
                <p:oleObj name="Equation" r:id="rId11" imgW="380835" imgH="20311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070225"/>
                        <a:ext cx="7620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92" name="Object 2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981053831"/>
              </p:ext>
            </p:extLst>
          </p:nvPr>
        </p:nvGraphicFramePr>
        <p:xfrm>
          <a:off x="1638299" y="5337969"/>
          <a:ext cx="9144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Equation" r:id="rId13" imgW="431613" imgH="203112" progId="Equation.DSMT4">
                  <p:embed/>
                </p:oleObj>
              </mc:Choice>
              <mc:Fallback>
                <p:oleObj name="Equation" r:id="rId13" imgW="431613" imgH="203112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299" y="5337969"/>
                        <a:ext cx="9144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93" name="Object 25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57421452"/>
              </p:ext>
            </p:extLst>
          </p:nvPr>
        </p:nvGraphicFramePr>
        <p:xfrm>
          <a:off x="4953000" y="5257800"/>
          <a:ext cx="914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Equation" r:id="rId15" imgW="494870" imgH="203024" progId="Equation.DSMT4">
                  <p:embed/>
                </p:oleObj>
              </mc:Choice>
              <mc:Fallback>
                <p:oleObj name="Equation" r:id="rId15" imgW="494870" imgH="203024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257800"/>
                        <a:ext cx="914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9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220793"/>
              </p:ext>
            </p:extLst>
          </p:nvPr>
        </p:nvGraphicFramePr>
        <p:xfrm>
          <a:off x="4648200" y="2952750"/>
          <a:ext cx="11430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Equation" r:id="rId17" imgW="558558" imgH="203112" progId="Equation.DSMT4">
                  <p:embed/>
                </p:oleObj>
              </mc:Choice>
              <mc:Fallback>
                <p:oleObj name="Equation" r:id="rId17" imgW="558558" imgH="203112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952750"/>
                        <a:ext cx="11430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207" name="Text Box 39"/>
          <p:cNvSpPr txBox="1">
            <a:spLocks noChangeArrowheads="1"/>
          </p:cNvSpPr>
          <p:nvPr/>
        </p:nvSpPr>
        <p:spPr bwMode="auto">
          <a:xfrm>
            <a:off x="7663920" y="1379008"/>
            <a:ext cx="236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10592 + 79438</a:t>
            </a:r>
          </a:p>
        </p:txBody>
      </p:sp>
      <p:sp>
        <p:nvSpPr>
          <p:cNvPr id="135208" name="Text Box 40"/>
          <p:cNvSpPr txBox="1">
            <a:spLocks noChangeArrowheads="1"/>
          </p:cNvSpPr>
          <p:nvPr/>
        </p:nvSpPr>
        <p:spPr bwMode="auto">
          <a:xfrm>
            <a:off x="8086725" y="1876485"/>
            <a:ext cx="12588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10592</a:t>
            </a:r>
          </a:p>
          <a:p>
            <a:pPr eaLnBrk="1" hangingPunct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  79438</a:t>
            </a:r>
          </a:p>
        </p:txBody>
      </p:sp>
      <p:sp>
        <p:nvSpPr>
          <p:cNvPr id="135209" name="Line 41"/>
          <p:cNvSpPr>
            <a:spLocks noChangeShapeType="1"/>
          </p:cNvSpPr>
          <p:nvPr/>
        </p:nvSpPr>
        <p:spPr bwMode="auto">
          <a:xfrm flipV="1">
            <a:off x="8407400" y="2712244"/>
            <a:ext cx="81280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10" name="Text Box 42"/>
          <p:cNvSpPr txBox="1">
            <a:spLocks noChangeArrowheads="1"/>
          </p:cNvSpPr>
          <p:nvPr/>
        </p:nvSpPr>
        <p:spPr bwMode="auto">
          <a:xfrm>
            <a:off x="8342313" y="2723356"/>
            <a:ext cx="954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90030</a:t>
            </a:r>
          </a:p>
        </p:txBody>
      </p:sp>
      <p:sp>
        <p:nvSpPr>
          <p:cNvPr id="135212" name="Text Box 44"/>
          <p:cNvSpPr txBox="1">
            <a:spLocks noChangeArrowheads="1"/>
          </p:cNvSpPr>
          <p:nvPr/>
        </p:nvSpPr>
        <p:spPr bwMode="auto">
          <a:xfrm>
            <a:off x="7773988" y="3667125"/>
            <a:ext cx="2279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80200 - 19194</a:t>
            </a:r>
          </a:p>
        </p:txBody>
      </p:sp>
      <p:sp>
        <p:nvSpPr>
          <p:cNvPr id="135213" name="Text Box 45"/>
          <p:cNvSpPr txBox="1">
            <a:spLocks noChangeArrowheads="1"/>
          </p:cNvSpPr>
          <p:nvPr/>
        </p:nvSpPr>
        <p:spPr bwMode="auto">
          <a:xfrm>
            <a:off x="8467725" y="4351338"/>
            <a:ext cx="1057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80200</a:t>
            </a:r>
          </a:p>
          <a:p>
            <a:pPr eaLnBrk="1" hangingPunct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19194</a:t>
            </a:r>
          </a:p>
        </p:txBody>
      </p:sp>
      <p:sp>
        <p:nvSpPr>
          <p:cNvPr id="135214" name="Line 46"/>
          <p:cNvSpPr>
            <a:spLocks noChangeShapeType="1"/>
          </p:cNvSpPr>
          <p:nvPr/>
        </p:nvSpPr>
        <p:spPr bwMode="auto">
          <a:xfrm flipV="1">
            <a:off x="8521700" y="5126567"/>
            <a:ext cx="938212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15" name="Text Box 47"/>
          <p:cNvSpPr txBox="1">
            <a:spLocks noChangeArrowheads="1"/>
          </p:cNvSpPr>
          <p:nvPr/>
        </p:nvSpPr>
        <p:spPr bwMode="auto">
          <a:xfrm>
            <a:off x="8534400" y="5176837"/>
            <a:ext cx="954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61006</a:t>
            </a:r>
          </a:p>
        </p:txBody>
      </p:sp>
      <p:sp>
        <p:nvSpPr>
          <p:cNvPr id="5152" name="TextBox 2"/>
          <p:cNvSpPr txBox="1">
            <a:spLocks noChangeArrowheads="1"/>
          </p:cNvSpPr>
          <p:nvPr/>
        </p:nvSpPr>
        <p:spPr bwMode="auto">
          <a:xfrm>
            <a:off x="1081881" y="1379008"/>
            <a:ext cx="2941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6195 + 2785</a:t>
            </a:r>
          </a:p>
        </p:txBody>
      </p:sp>
      <p:sp>
        <p:nvSpPr>
          <p:cNvPr id="5153" name="TextBox 42"/>
          <p:cNvSpPr txBox="1">
            <a:spLocks noChangeArrowheads="1"/>
          </p:cNvSpPr>
          <p:nvPr/>
        </p:nvSpPr>
        <p:spPr bwMode="auto">
          <a:xfrm>
            <a:off x="1147763" y="3723218"/>
            <a:ext cx="2433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5342 -  4185</a:t>
            </a:r>
          </a:p>
        </p:txBody>
      </p:sp>
      <p:sp>
        <p:nvSpPr>
          <p:cNvPr id="5154" name="TextBox 44"/>
          <p:cNvSpPr txBox="1">
            <a:spLocks noChangeArrowheads="1"/>
          </p:cNvSpPr>
          <p:nvPr/>
        </p:nvSpPr>
        <p:spPr bwMode="auto">
          <a:xfrm>
            <a:off x="4267200" y="1369483"/>
            <a:ext cx="29416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47836 + 5409</a:t>
            </a:r>
          </a:p>
        </p:txBody>
      </p:sp>
      <p:sp>
        <p:nvSpPr>
          <p:cNvPr id="5155" name="TextBox 45"/>
          <p:cNvSpPr txBox="1">
            <a:spLocks noChangeArrowheads="1"/>
          </p:cNvSpPr>
          <p:nvPr/>
        </p:nvSpPr>
        <p:spPr bwMode="auto">
          <a:xfrm>
            <a:off x="4271962" y="3721630"/>
            <a:ext cx="2433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29041 -  5987</a:t>
            </a:r>
          </a:p>
        </p:txBody>
      </p:sp>
      <p:sp>
        <p:nvSpPr>
          <p:cNvPr id="5156" name="TextBox 4"/>
          <p:cNvSpPr txBox="1">
            <a:spLocks noChangeArrowheads="1"/>
          </p:cNvSpPr>
          <p:nvPr/>
        </p:nvSpPr>
        <p:spPr bwMode="auto">
          <a:xfrm>
            <a:off x="8071380" y="2137569"/>
            <a:ext cx="292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dirty="0"/>
              <a:t>+</a:t>
            </a:r>
          </a:p>
        </p:txBody>
      </p:sp>
      <p:sp>
        <p:nvSpPr>
          <p:cNvPr id="5157" name="TextBox 48"/>
          <p:cNvSpPr txBox="1">
            <a:spLocks noChangeArrowheads="1"/>
          </p:cNvSpPr>
          <p:nvPr/>
        </p:nvSpPr>
        <p:spPr bwMode="auto">
          <a:xfrm>
            <a:off x="8229600" y="4581525"/>
            <a:ext cx="292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dirty="0"/>
              <a:t>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3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3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3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3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3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3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35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3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/>
      <p:bldP spid="135184" grpId="0"/>
      <p:bldP spid="135207" grpId="0"/>
      <p:bldP spid="135208" grpId="0"/>
      <p:bldP spid="135209" grpId="0" animBg="1"/>
      <p:bldP spid="135210" grpId="0"/>
      <p:bldP spid="135212" grpId="0"/>
      <p:bldP spid="135213" grpId="0"/>
      <p:bldP spid="135214" grpId="0" animBg="1"/>
      <p:bldP spid="135215" grpId="0"/>
      <p:bldP spid="5152" grpId="0"/>
      <p:bldP spid="5153" grpId="0"/>
      <p:bldP spid="5154" grpId="0"/>
      <p:bldP spid="5155" grpId="0"/>
      <p:bldP spid="5156" grpId="0"/>
      <p:bldP spid="51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1532467" y="1100667"/>
            <a:ext cx="2819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</a:p>
          <a:p>
            <a:pPr eaLnBrk="1" hangingPunct="1"/>
            <a:endParaRPr lang="en-US" altLang="en-US" sz="3200" dirty="0"/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1524000" y="291623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aphicFrame>
        <p:nvGraphicFramePr>
          <p:cNvPr id="1075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960575"/>
              </p:ext>
            </p:extLst>
          </p:nvPr>
        </p:nvGraphicFramePr>
        <p:xfrm>
          <a:off x="1919817" y="2147888"/>
          <a:ext cx="24320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Equation" r:id="rId3" imgW="876300" imgH="660400" progId="Equation.DSMT4">
                  <p:embed/>
                </p:oleObj>
              </mc:Choice>
              <mc:Fallback>
                <p:oleObj name="Equation" r:id="rId3" imgW="876300" imgH="660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817" y="2147888"/>
                        <a:ext cx="243205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11"/>
          <p:cNvSpPr>
            <a:spLocks noChangeArrowheads="1"/>
          </p:cNvSpPr>
          <p:nvPr/>
        </p:nvSpPr>
        <p:spPr bwMode="auto">
          <a:xfrm>
            <a:off x="1524000" y="35734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6150" name="Rectangle 13"/>
          <p:cNvSpPr>
            <a:spLocks noChangeArrowheads="1"/>
          </p:cNvSpPr>
          <p:nvPr/>
        </p:nvSpPr>
        <p:spPr bwMode="auto">
          <a:xfrm>
            <a:off x="1524000" y="291623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aphicFrame>
        <p:nvGraphicFramePr>
          <p:cNvPr id="1075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042695"/>
              </p:ext>
            </p:extLst>
          </p:nvPr>
        </p:nvGraphicFramePr>
        <p:xfrm>
          <a:off x="6938963" y="2133600"/>
          <a:ext cx="2444750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Equation" r:id="rId5" imgW="888614" imgH="622030" progId="Equation.DSMT4">
                  <p:embed/>
                </p:oleObj>
              </mc:Choice>
              <mc:Fallback>
                <p:oleObj name="Equation" r:id="rId5" imgW="888614" imgH="62203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8963" y="2133600"/>
                        <a:ext cx="2444750" cy="171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5" name="Rectangle 15"/>
          <p:cNvSpPr>
            <a:spLocks noChangeArrowheads="1"/>
          </p:cNvSpPr>
          <p:nvPr/>
        </p:nvSpPr>
        <p:spPr bwMode="auto">
          <a:xfrm>
            <a:off x="1174750" y="2209800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07536" name="Rectangle 16"/>
          <p:cNvSpPr>
            <a:spLocks noChangeArrowheads="1"/>
          </p:cNvSpPr>
          <p:nvPr/>
        </p:nvSpPr>
        <p:spPr bwMode="auto">
          <a:xfrm>
            <a:off x="6096000" y="2209800"/>
            <a:ext cx="842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b) </a:t>
            </a:r>
          </a:p>
        </p:txBody>
      </p:sp>
      <p:graphicFrame>
        <p:nvGraphicFramePr>
          <p:cNvPr id="107537" name="Object 1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41744436"/>
              </p:ext>
            </p:extLst>
          </p:nvPr>
        </p:nvGraphicFramePr>
        <p:xfrm>
          <a:off x="2705100" y="2680230"/>
          <a:ext cx="26289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Equation" r:id="rId7" imgW="952087" imgH="203112" progId="Equation.DSMT4">
                  <p:embed/>
                </p:oleObj>
              </mc:Choice>
              <mc:Fallback>
                <p:oleObj name="Equation" r:id="rId7" imgW="952087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2680230"/>
                        <a:ext cx="26289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9" name="Object 19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58798809"/>
              </p:ext>
            </p:extLst>
          </p:nvPr>
        </p:nvGraphicFramePr>
        <p:xfrm>
          <a:off x="2590800" y="3378200"/>
          <a:ext cx="17526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Equation" r:id="rId9" imgW="634725" imgH="203112" progId="Equation.DSMT4">
                  <p:embed/>
                </p:oleObj>
              </mc:Choice>
              <mc:Fallback>
                <p:oleObj name="Equation" r:id="rId9" imgW="634725" imgH="20311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378200"/>
                        <a:ext cx="17526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42" name="Object 2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788253755"/>
              </p:ext>
            </p:extLst>
          </p:nvPr>
        </p:nvGraphicFramePr>
        <p:xfrm>
          <a:off x="7924800" y="2744788"/>
          <a:ext cx="25654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Equation" r:id="rId11" imgW="926698" imgH="203112" progId="Equation.DSMT4">
                  <p:embed/>
                </p:oleObj>
              </mc:Choice>
              <mc:Fallback>
                <p:oleObj name="Equation" r:id="rId11" imgW="926698" imgH="20311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744788"/>
                        <a:ext cx="25654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45" name="Object 25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07608361"/>
              </p:ext>
            </p:extLst>
          </p:nvPr>
        </p:nvGraphicFramePr>
        <p:xfrm>
          <a:off x="6988175" y="3318405"/>
          <a:ext cx="24606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Equation" r:id="rId13" imgW="888614" imgH="203112" progId="Equation.DSMT4">
                  <p:embed/>
                </p:oleObj>
              </mc:Choice>
              <mc:Fallback>
                <p:oleObj name="Equation" r:id="rId13" imgW="888614" imgH="203112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8175" y="3318405"/>
                        <a:ext cx="246062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/>
      <p:bldP spid="107535" grpId="0"/>
      <p:bldP spid="1075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1905000" y="457200"/>
            <a:ext cx="9144000" cy="7080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endParaRPr lang="en-US" alt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Rectangle 9"/>
          <p:cNvSpPr>
            <a:spLocks noGrp="1" noChangeArrowheads="1"/>
          </p:cNvSpPr>
          <p:nvPr/>
        </p:nvSpPr>
        <p:spPr bwMode="auto">
          <a:xfrm>
            <a:off x="3333220" y="1600200"/>
            <a:ext cx="3924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a + b = b + …</a:t>
            </a: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6243637" y="1558131"/>
            <a:ext cx="466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199" name="Text Box 16"/>
          <p:cNvSpPr txBox="1">
            <a:spLocks noChangeArrowheads="1"/>
          </p:cNvSpPr>
          <p:nvPr/>
        </p:nvSpPr>
        <p:spPr bwMode="auto">
          <a:xfrm>
            <a:off x="2476500" y="2590800"/>
            <a:ext cx="6705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(a + b) + c =  … + (b + c)</a:t>
            </a:r>
          </a:p>
        </p:txBody>
      </p:sp>
      <p:sp>
        <p:nvSpPr>
          <p:cNvPr id="8200" name="Rectangle 12"/>
          <p:cNvSpPr>
            <a:spLocks noChangeArrowheads="1"/>
          </p:cNvSpPr>
          <p:nvPr/>
        </p:nvSpPr>
        <p:spPr bwMode="auto">
          <a:xfrm>
            <a:off x="5702300" y="2514600"/>
            <a:ext cx="466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201" name="Text Box 18"/>
          <p:cNvSpPr txBox="1">
            <a:spLocks noChangeArrowheads="1"/>
          </p:cNvSpPr>
          <p:nvPr/>
        </p:nvSpPr>
        <p:spPr bwMode="auto">
          <a:xfrm>
            <a:off x="2741613" y="3581400"/>
            <a:ext cx="5486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a + 0 = …. + a = ….</a:t>
            </a:r>
          </a:p>
        </p:txBody>
      </p:sp>
      <p:sp>
        <p:nvSpPr>
          <p:cNvPr id="8202" name="Rectangle 14"/>
          <p:cNvSpPr>
            <a:spLocks noChangeArrowheads="1"/>
          </p:cNvSpPr>
          <p:nvPr/>
        </p:nvSpPr>
        <p:spPr bwMode="auto">
          <a:xfrm>
            <a:off x="6967537" y="3505200"/>
            <a:ext cx="466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203" name="Text Box 20"/>
          <p:cNvSpPr txBox="1">
            <a:spLocks noChangeArrowheads="1"/>
          </p:cNvSpPr>
          <p:nvPr/>
        </p:nvSpPr>
        <p:spPr bwMode="auto">
          <a:xfrm>
            <a:off x="3466570" y="4460345"/>
            <a:ext cx="3657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a  - …= a</a:t>
            </a:r>
          </a:p>
        </p:txBody>
      </p:sp>
      <p:sp>
        <p:nvSpPr>
          <p:cNvPr id="8204" name="Rectangle 16"/>
          <p:cNvSpPr>
            <a:spLocks noChangeArrowheads="1"/>
          </p:cNvSpPr>
          <p:nvPr/>
        </p:nvSpPr>
        <p:spPr bwMode="auto">
          <a:xfrm>
            <a:off x="4455053" y="4419600"/>
            <a:ext cx="4667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205" name="Text Box 22"/>
          <p:cNvSpPr txBox="1">
            <a:spLocks noChangeArrowheads="1"/>
          </p:cNvSpPr>
          <p:nvPr/>
        </p:nvSpPr>
        <p:spPr bwMode="auto">
          <a:xfrm>
            <a:off x="3352800" y="5334000"/>
            <a:ext cx="3505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…. – a = 0</a:t>
            </a:r>
          </a:p>
        </p:txBody>
      </p:sp>
      <p:sp>
        <p:nvSpPr>
          <p:cNvPr id="8206" name="Rectangle 18"/>
          <p:cNvSpPr>
            <a:spLocks noChangeArrowheads="1"/>
          </p:cNvSpPr>
          <p:nvPr/>
        </p:nvSpPr>
        <p:spPr bwMode="auto">
          <a:xfrm>
            <a:off x="3581400" y="5249862"/>
            <a:ext cx="466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207" name="Rectangle 19"/>
          <p:cNvSpPr>
            <a:spLocks noChangeArrowheads="1"/>
          </p:cNvSpPr>
          <p:nvPr/>
        </p:nvSpPr>
        <p:spPr bwMode="auto">
          <a:xfrm>
            <a:off x="4786312" y="3505200"/>
            <a:ext cx="466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182" name="TextBox 1"/>
          <p:cNvSpPr txBox="1">
            <a:spLocks noChangeArrowheads="1"/>
          </p:cNvSpPr>
          <p:nvPr/>
        </p:nvSpPr>
        <p:spPr bwMode="auto">
          <a:xfrm>
            <a:off x="457200" y="457200"/>
            <a:ext cx="266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vi-VN" altLang="en-US" sz="4000" b="1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4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199" grpId="0"/>
      <p:bldP spid="8200" grpId="0"/>
      <p:bldP spid="8201" grpId="0"/>
      <p:bldP spid="8202" grpId="0"/>
      <p:bldP spid="8203" grpId="0"/>
      <p:bldP spid="8204" grpId="0"/>
      <p:bldP spid="8205" grpId="0"/>
      <p:bldP spid="8206" grpId="0"/>
      <p:bldP spid="82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ChangeArrowheads="1"/>
          </p:cNvSpPr>
          <p:nvPr/>
        </p:nvSpPr>
        <p:spPr bwMode="auto">
          <a:xfrm>
            <a:off x="123825" y="1524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Rectangle 26"/>
          <p:cNvSpPr>
            <a:spLocks noChangeArrowheads="1"/>
          </p:cNvSpPr>
          <p:nvPr/>
        </p:nvSpPr>
        <p:spPr bwMode="auto">
          <a:xfrm>
            <a:off x="2329543" y="838200"/>
            <a:ext cx="30139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168 + 2080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+ 32</a:t>
            </a:r>
          </a:p>
        </p:txBody>
      </p:sp>
      <p:sp>
        <p:nvSpPr>
          <p:cNvPr id="109595" name="Rectangle 27"/>
          <p:cNvSpPr>
            <a:spLocks noChangeArrowheads="1"/>
          </p:cNvSpPr>
          <p:nvPr/>
        </p:nvSpPr>
        <p:spPr bwMode="auto">
          <a:xfrm>
            <a:off x="5338330" y="884823"/>
            <a:ext cx="3185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= (168 + 32) +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2080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96" name="Rectangle 28"/>
          <p:cNvSpPr>
            <a:spLocks noChangeArrowheads="1"/>
          </p:cNvSpPr>
          <p:nvPr/>
        </p:nvSpPr>
        <p:spPr bwMode="auto">
          <a:xfrm>
            <a:off x="5385955" y="1511915"/>
            <a:ext cx="2204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= 200 + 2 080</a:t>
            </a:r>
          </a:p>
        </p:txBody>
      </p:sp>
      <p:sp>
        <p:nvSpPr>
          <p:cNvPr id="109597" name="Rectangle 29"/>
          <p:cNvSpPr>
            <a:spLocks noChangeArrowheads="1"/>
          </p:cNvSpPr>
          <p:nvPr/>
        </p:nvSpPr>
        <p:spPr bwMode="auto">
          <a:xfrm>
            <a:off x="5395843" y="2051111"/>
            <a:ext cx="12875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2 280</a:t>
            </a: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2616465" y="2685068"/>
            <a:ext cx="2597150" cy="54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87 + 94 + 13 + 6</a:t>
            </a:r>
          </a:p>
        </p:txBody>
      </p:sp>
      <p:sp>
        <p:nvSpPr>
          <p:cNvPr id="13" name="Rectangle 34"/>
          <p:cNvSpPr>
            <a:spLocks noChangeArrowheads="1"/>
          </p:cNvSpPr>
          <p:nvPr/>
        </p:nvSpPr>
        <p:spPr bwMode="auto">
          <a:xfrm>
            <a:off x="5096405" y="3837412"/>
            <a:ext cx="1017588" cy="54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200</a:t>
            </a:r>
          </a:p>
        </p:txBody>
      </p: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5062539" y="3290832"/>
            <a:ext cx="1935162" cy="54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100 + 100</a:t>
            </a:r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5104342" y="2717786"/>
            <a:ext cx="3268663" cy="54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(87 + 13) + (94 +6)</a:t>
            </a:r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5867400" y="4616196"/>
            <a:ext cx="379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(121+469) + (85+115)</a:t>
            </a:r>
          </a:p>
        </p:txBody>
      </p:sp>
      <p:sp>
        <p:nvSpPr>
          <p:cNvPr id="24" name="Rectangle 43"/>
          <p:cNvSpPr>
            <a:spLocks noChangeArrowheads="1"/>
          </p:cNvSpPr>
          <p:nvPr/>
        </p:nvSpPr>
        <p:spPr bwMode="auto">
          <a:xfrm>
            <a:off x="2560411" y="4606205"/>
            <a:ext cx="33836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121 + 85 + 115 + 4 69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48"/>
          <p:cNvSpPr>
            <a:spLocks noChangeArrowheads="1"/>
          </p:cNvSpPr>
          <p:nvPr/>
        </p:nvSpPr>
        <p:spPr bwMode="auto">
          <a:xfrm>
            <a:off x="5867400" y="5148236"/>
            <a:ext cx="1935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590 + 200</a:t>
            </a:r>
          </a:p>
        </p:txBody>
      </p:sp>
      <p:sp>
        <p:nvSpPr>
          <p:cNvPr id="26" name="Rectangle 49"/>
          <p:cNvSpPr>
            <a:spLocks noChangeArrowheads="1"/>
          </p:cNvSpPr>
          <p:nvPr/>
        </p:nvSpPr>
        <p:spPr bwMode="auto">
          <a:xfrm>
            <a:off x="5944094" y="5735411"/>
            <a:ext cx="10175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790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109595" grpId="0"/>
      <p:bldP spid="109596" grpId="0"/>
      <p:bldP spid="109597" grpId="0"/>
      <p:bldP spid="12" grpId="0"/>
      <p:bldP spid="13" grpId="0"/>
      <p:bldP spid="14" grpId="0"/>
      <p:bldP spid="15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6400" y="2133600"/>
            <a:ext cx="6689725" cy="2046287"/>
            <a:chOff x="1676400" y="2133600"/>
            <a:chExt cx="6689725" cy="2046287"/>
          </a:xfrm>
        </p:grpSpPr>
        <p:sp>
          <p:nvSpPr>
            <p:cNvPr id="109601" name="Rectangle 33"/>
            <p:cNvSpPr>
              <a:spLocks noChangeArrowheads="1"/>
            </p:cNvSpPr>
            <p:nvPr/>
          </p:nvSpPr>
          <p:spPr bwMode="auto">
            <a:xfrm>
              <a:off x="4572000" y="2143125"/>
              <a:ext cx="37941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lang="en-US" alt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= (121+469) + (85+115)</a:t>
              </a:r>
            </a:p>
          </p:txBody>
        </p:sp>
        <p:sp>
          <p:nvSpPr>
            <p:cNvPr id="9228" name="Rectangle 43"/>
            <p:cNvSpPr>
              <a:spLocks noChangeArrowheads="1"/>
            </p:cNvSpPr>
            <p:nvPr/>
          </p:nvSpPr>
          <p:spPr bwMode="auto">
            <a:xfrm>
              <a:off x="1676400" y="2133600"/>
              <a:ext cx="2755900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lang="en-US" altLang="en-US" sz="2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121+85+115+469</a:t>
              </a:r>
            </a:p>
          </p:txBody>
        </p:sp>
        <p:sp>
          <p:nvSpPr>
            <p:cNvPr id="109616" name="Rectangle 48"/>
            <p:cNvSpPr>
              <a:spLocks noChangeArrowheads="1"/>
            </p:cNvSpPr>
            <p:nvPr/>
          </p:nvSpPr>
          <p:spPr bwMode="auto">
            <a:xfrm>
              <a:off x="4533900" y="2895600"/>
              <a:ext cx="193516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lang="en-US" alt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= 590 + 200</a:t>
              </a:r>
            </a:p>
          </p:txBody>
        </p:sp>
        <p:sp>
          <p:nvSpPr>
            <p:cNvPr id="109617" name="Rectangle 49"/>
            <p:cNvSpPr>
              <a:spLocks noChangeArrowheads="1"/>
            </p:cNvSpPr>
            <p:nvPr/>
          </p:nvSpPr>
          <p:spPr bwMode="auto">
            <a:xfrm>
              <a:off x="4555671" y="3657600"/>
              <a:ext cx="1017588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 790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5" name="Line 9"/>
          <p:cNvSpPr>
            <a:spLocks noChangeShapeType="1"/>
          </p:cNvSpPr>
          <p:nvPr/>
        </p:nvSpPr>
        <p:spPr bwMode="auto">
          <a:xfrm flipV="1">
            <a:off x="4684713" y="1524000"/>
            <a:ext cx="2670175" cy="79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4" name="AutoShape 8"/>
          <p:cNvSpPr>
            <a:spLocks/>
          </p:cNvSpPr>
          <p:nvPr/>
        </p:nvSpPr>
        <p:spPr bwMode="auto">
          <a:xfrm rot="5273768">
            <a:off x="6969919" y="1296194"/>
            <a:ext cx="79375" cy="760413"/>
          </a:xfrm>
          <a:prstGeom prst="rightBrace">
            <a:avLst>
              <a:gd name="adj1" fmla="val 798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66" name="AutoShape 10"/>
          <p:cNvSpPr>
            <a:spLocks/>
          </p:cNvSpPr>
          <p:nvPr/>
        </p:nvSpPr>
        <p:spPr bwMode="auto">
          <a:xfrm rot="5400000">
            <a:off x="5956301" y="112712"/>
            <a:ext cx="152400" cy="2670175"/>
          </a:xfrm>
          <a:prstGeom prst="leftBrace">
            <a:avLst>
              <a:gd name="adj1" fmla="val 146007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 flipV="1">
            <a:off x="4684713" y="2360613"/>
            <a:ext cx="1905000" cy="9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5562600" y="658813"/>
            <a:ext cx="1192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1 475q</a:t>
            </a:r>
          </a:p>
        </p:txBody>
      </p:sp>
      <p:sp>
        <p:nvSpPr>
          <p:cNvPr id="10247" name="Rectangle 13"/>
          <p:cNvSpPr>
            <a:spLocks noChangeArrowheads="1"/>
          </p:cNvSpPr>
          <p:nvPr/>
        </p:nvSpPr>
        <p:spPr bwMode="auto">
          <a:xfrm>
            <a:off x="3983038" y="2617788"/>
            <a:ext cx="1841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>
                <a:latin typeface="Times New Roman" pitchFamily="18" charset="0"/>
                <a:cs typeface="Times New Roman" pitchFamily="18" charset="0"/>
              </a:rPr>
            </a:b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70" name="Rectangle 14"/>
          <p:cNvSpPr>
            <a:spLocks noChangeArrowheads="1"/>
          </p:cNvSpPr>
          <p:nvPr/>
        </p:nvSpPr>
        <p:spPr bwMode="auto">
          <a:xfrm>
            <a:off x="1620838" y="1228725"/>
            <a:ext cx="2833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TH Thành Công:</a:t>
            </a:r>
          </a:p>
        </p:txBody>
      </p:sp>
      <p:sp>
        <p:nvSpPr>
          <p:cNvPr id="121871" name="Rectangle 15"/>
          <p:cNvSpPr>
            <a:spLocks noChangeArrowheads="1"/>
          </p:cNvSpPr>
          <p:nvPr/>
        </p:nvSpPr>
        <p:spPr bwMode="auto">
          <a:xfrm>
            <a:off x="8139113" y="1233488"/>
            <a:ext cx="8334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?q  </a:t>
            </a:r>
          </a:p>
          <a:p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72" name="Rectangle 16"/>
          <p:cNvSpPr>
            <a:spLocks noChangeArrowheads="1"/>
          </p:cNvSpPr>
          <p:nvPr/>
        </p:nvSpPr>
        <p:spPr bwMode="auto">
          <a:xfrm>
            <a:off x="6524625" y="1685925"/>
            <a:ext cx="923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184q</a:t>
            </a:r>
          </a:p>
        </p:txBody>
      </p:sp>
      <p:sp>
        <p:nvSpPr>
          <p:cNvPr id="121874" name="Rectangle 18"/>
          <p:cNvSpPr>
            <a:spLocks noChangeArrowheads="1"/>
          </p:cNvSpPr>
          <p:nvPr/>
        </p:nvSpPr>
        <p:spPr bwMode="auto">
          <a:xfrm>
            <a:off x="1811338" y="2052638"/>
            <a:ext cx="2532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TH Thắng Lợi:</a:t>
            </a:r>
          </a:p>
        </p:txBody>
      </p:sp>
      <p:sp>
        <p:nvSpPr>
          <p:cNvPr id="121875" name="Line 19"/>
          <p:cNvSpPr>
            <a:spLocks noChangeShapeType="1"/>
          </p:cNvSpPr>
          <p:nvPr/>
        </p:nvSpPr>
        <p:spPr bwMode="auto">
          <a:xfrm>
            <a:off x="4684713" y="144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6" name="Line 20"/>
          <p:cNvSpPr>
            <a:spLocks noChangeShapeType="1"/>
          </p:cNvSpPr>
          <p:nvPr/>
        </p:nvSpPr>
        <p:spPr bwMode="auto">
          <a:xfrm>
            <a:off x="4684713" y="22336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7" name="Line 21"/>
          <p:cNvSpPr>
            <a:spLocks noChangeShapeType="1"/>
          </p:cNvSpPr>
          <p:nvPr/>
        </p:nvSpPr>
        <p:spPr bwMode="auto">
          <a:xfrm>
            <a:off x="7367588" y="144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8" name="Line 22"/>
          <p:cNvSpPr>
            <a:spLocks noChangeShapeType="1"/>
          </p:cNvSpPr>
          <p:nvPr/>
        </p:nvSpPr>
        <p:spPr bwMode="auto">
          <a:xfrm>
            <a:off x="6604000" y="22177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9" name="AutoShape 23"/>
          <p:cNvSpPr>
            <a:spLocks/>
          </p:cNvSpPr>
          <p:nvPr/>
        </p:nvSpPr>
        <p:spPr bwMode="auto">
          <a:xfrm>
            <a:off x="7696200" y="1508125"/>
            <a:ext cx="228600" cy="912813"/>
          </a:xfrm>
          <a:prstGeom prst="rightBrace">
            <a:avLst>
              <a:gd name="adj1" fmla="val 33275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80" name="Line 24"/>
          <p:cNvSpPr>
            <a:spLocks noChangeShapeType="1"/>
          </p:cNvSpPr>
          <p:nvPr/>
        </p:nvSpPr>
        <p:spPr bwMode="auto">
          <a:xfrm>
            <a:off x="6629400" y="14716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Rectangle 25"/>
          <p:cNvSpPr>
            <a:spLocks noChangeArrowheads="1"/>
          </p:cNvSpPr>
          <p:nvPr/>
        </p:nvSpPr>
        <p:spPr bwMode="auto">
          <a:xfrm>
            <a:off x="1011238" y="381000"/>
            <a:ext cx="55038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5: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 tắt:</a:t>
            </a: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82" name="Rectangle 26"/>
          <p:cNvSpPr>
            <a:spLocks noChangeArrowheads="1"/>
          </p:cNvSpPr>
          <p:nvPr/>
        </p:nvSpPr>
        <p:spPr bwMode="auto">
          <a:xfrm>
            <a:off x="0" y="2809875"/>
            <a:ext cx="1252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1</a:t>
            </a:r>
          </a:p>
        </p:txBody>
      </p:sp>
      <p:sp>
        <p:nvSpPr>
          <p:cNvPr id="121883" name="Rectangle 27"/>
          <p:cNvSpPr>
            <a:spLocks noChangeArrowheads="1"/>
          </p:cNvSpPr>
          <p:nvPr/>
        </p:nvSpPr>
        <p:spPr bwMode="auto">
          <a:xfrm>
            <a:off x="2413000" y="3333750"/>
            <a:ext cx="134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121884" name="Rectangle 28"/>
          <p:cNvSpPr>
            <a:spLocks noChangeArrowheads="1"/>
          </p:cNvSpPr>
          <p:nvPr/>
        </p:nvSpPr>
        <p:spPr bwMode="auto">
          <a:xfrm>
            <a:off x="6434138" y="3109913"/>
            <a:ext cx="1252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2</a:t>
            </a:r>
          </a:p>
        </p:txBody>
      </p:sp>
      <p:sp>
        <p:nvSpPr>
          <p:cNvPr id="10262" name="Line 30"/>
          <p:cNvSpPr>
            <a:spLocks noChangeShapeType="1"/>
          </p:cNvSpPr>
          <p:nvPr/>
        </p:nvSpPr>
        <p:spPr bwMode="auto">
          <a:xfrm>
            <a:off x="6400800" y="37338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7" name="Rectangle 31"/>
          <p:cNvSpPr>
            <a:spLocks noChangeArrowheads="1"/>
          </p:cNvSpPr>
          <p:nvPr/>
        </p:nvSpPr>
        <p:spPr bwMode="auto">
          <a:xfrm>
            <a:off x="0" y="3970338"/>
            <a:ext cx="6324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  Trường Tiểu học Thắng Lợi quyên góp được số quyển vở là:</a:t>
            </a:r>
          </a:p>
        </p:txBody>
      </p:sp>
      <p:sp>
        <p:nvSpPr>
          <p:cNvPr id="121888" name="Rectangle 32"/>
          <p:cNvSpPr>
            <a:spLocks noChangeArrowheads="1"/>
          </p:cNvSpPr>
          <p:nvPr/>
        </p:nvSpPr>
        <p:spPr bwMode="auto">
          <a:xfrm>
            <a:off x="752475" y="4814888"/>
            <a:ext cx="5118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      1 475 – 184 = 1 291 (quyển)</a:t>
            </a:r>
          </a:p>
        </p:txBody>
      </p:sp>
      <p:sp>
        <p:nvSpPr>
          <p:cNvPr id="121889" name="Rectangle 33"/>
          <p:cNvSpPr>
            <a:spLocks noChangeArrowheads="1"/>
          </p:cNvSpPr>
          <p:nvPr/>
        </p:nvSpPr>
        <p:spPr bwMode="auto">
          <a:xfrm>
            <a:off x="152400" y="5299075"/>
            <a:ext cx="6172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Cả hai trường quên góp được số quyển vở là:</a:t>
            </a:r>
          </a:p>
        </p:txBody>
      </p:sp>
      <p:sp>
        <p:nvSpPr>
          <p:cNvPr id="121891" name="Rectangle 35"/>
          <p:cNvSpPr>
            <a:spLocks noChangeArrowheads="1"/>
          </p:cNvSpPr>
          <p:nvPr/>
        </p:nvSpPr>
        <p:spPr bwMode="auto">
          <a:xfrm>
            <a:off x="3278188" y="6186488"/>
            <a:ext cx="2838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số: 2 766 quyển</a:t>
            </a:r>
          </a:p>
        </p:txBody>
      </p:sp>
      <p:sp>
        <p:nvSpPr>
          <p:cNvPr id="121893" name="Rectangle 37"/>
          <p:cNvSpPr>
            <a:spLocks noChangeArrowheads="1"/>
          </p:cNvSpPr>
          <p:nvPr/>
        </p:nvSpPr>
        <p:spPr bwMode="auto">
          <a:xfrm>
            <a:off x="1371600" y="5724525"/>
            <a:ext cx="400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1 475 + 1 291 = 2 766 (quyển)</a:t>
            </a:r>
          </a:p>
        </p:txBody>
      </p:sp>
      <p:sp>
        <p:nvSpPr>
          <p:cNvPr id="121894" name="Rectangle 38"/>
          <p:cNvSpPr>
            <a:spLocks noChangeArrowheads="1"/>
          </p:cNvSpPr>
          <p:nvPr/>
        </p:nvSpPr>
        <p:spPr bwMode="auto">
          <a:xfrm>
            <a:off x="6630988" y="3857625"/>
            <a:ext cx="5410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 hai trường quên góp được số quyển vở là:</a:t>
            </a:r>
          </a:p>
        </p:txBody>
      </p:sp>
      <p:sp>
        <p:nvSpPr>
          <p:cNvPr id="121895" name="Rectangle 39"/>
          <p:cNvSpPr>
            <a:spLocks noChangeArrowheads="1"/>
          </p:cNvSpPr>
          <p:nvPr/>
        </p:nvSpPr>
        <p:spPr bwMode="auto">
          <a:xfrm>
            <a:off x="6400800" y="4814888"/>
            <a:ext cx="579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1 475 + (1 475 – 184) = 2 766 (quyển)</a:t>
            </a:r>
          </a:p>
        </p:txBody>
      </p:sp>
      <p:sp>
        <p:nvSpPr>
          <p:cNvPr id="121896" name="Rectangle 40"/>
          <p:cNvSpPr>
            <a:spLocks noChangeArrowheads="1"/>
          </p:cNvSpPr>
          <p:nvPr/>
        </p:nvSpPr>
        <p:spPr bwMode="auto">
          <a:xfrm>
            <a:off x="9220200" y="5329238"/>
            <a:ext cx="2836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số: 2 766 quyển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640763" y="3478213"/>
            <a:ext cx="1390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2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2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2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2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2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2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2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5" grpId="0" animBg="1"/>
      <p:bldP spid="121864" grpId="0" animBg="1"/>
      <p:bldP spid="121866" grpId="0" animBg="1"/>
      <p:bldP spid="121863" grpId="0" animBg="1"/>
      <p:bldP spid="121868" grpId="0"/>
      <p:bldP spid="121870" grpId="0"/>
      <p:bldP spid="121871" grpId="0"/>
      <p:bldP spid="121872" grpId="0"/>
      <p:bldP spid="121874" grpId="0"/>
      <p:bldP spid="121875" grpId="0" animBg="1"/>
      <p:bldP spid="121876" grpId="0" animBg="1"/>
      <p:bldP spid="121877" grpId="0" animBg="1"/>
      <p:bldP spid="121878" grpId="0" animBg="1"/>
      <p:bldP spid="121879" grpId="0" animBg="1"/>
      <p:bldP spid="121880" grpId="0" animBg="1"/>
      <p:bldP spid="121883" grpId="0"/>
      <p:bldP spid="121887" grpId="0"/>
      <p:bldP spid="121888" grpId="0"/>
      <p:bldP spid="121889" grpId="0"/>
      <p:bldP spid="121891" grpId="0"/>
      <p:bldP spid="121893" grpId="0"/>
      <p:bldP spid="121894" grpId="0"/>
      <p:bldP spid="121895" grpId="0"/>
      <p:bldP spid="121896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</TotalTime>
  <Words>474</Words>
  <Application>Microsoft Office PowerPoint</Application>
  <PresentationFormat>Custom</PresentationFormat>
  <Paragraphs>83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164A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HP</cp:lastModifiedBy>
  <cp:revision>384</cp:revision>
  <dcterms:created xsi:type="dcterms:W3CDTF">2002-02-12T10:05:52Z</dcterms:created>
  <dcterms:modified xsi:type="dcterms:W3CDTF">2023-04-02T03:43:11Z</dcterms:modified>
</cp:coreProperties>
</file>