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25"/>
  </p:notesMasterIdLst>
  <p:handoutMasterIdLst>
    <p:handoutMasterId r:id="rId26"/>
  </p:handoutMasterIdLst>
  <p:sldIdLst>
    <p:sldId id="256" r:id="rId3"/>
    <p:sldId id="260" r:id="rId4"/>
    <p:sldId id="261" r:id="rId5"/>
    <p:sldId id="653" r:id="rId6"/>
    <p:sldId id="259" r:id="rId7"/>
    <p:sldId id="646" r:id="rId8"/>
    <p:sldId id="647" r:id="rId9"/>
    <p:sldId id="648" r:id="rId10"/>
    <p:sldId id="641" r:id="rId11"/>
    <p:sldId id="649" r:id="rId12"/>
    <p:sldId id="518" r:id="rId13"/>
    <p:sldId id="650" r:id="rId14"/>
    <p:sldId id="633" r:id="rId15"/>
    <p:sldId id="651" r:id="rId16"/>
    <p:sldId id="632" r:id="rId17"/>
    <p:sldId id="654" r:id="rId18"/>
    <p:sldId id="630" r:id="rId19"/>
    <p:sldId id="652" r:id="rId20"/>
    <p:sldId id="628" r:id="rId21"/>
    <p:sldId id="258" r:id="rId22"/>
    <p:sldId id="655" r:id="rId23"/>
    <p:sldId id="656" r:id="rId24"/>
  </p:sldIdLst>
  <p:sldSz cx="12192000" cy="6858000"/>
  <p:notesSz cx="6858000" cy="9144000"/>
  <p:embeddedFontLst>
    <p:embeddedFont>
      <p:font typeface="UTM Hanzel" panose="02040603050506020204" pitchFamily="18" charset="0"/>
      <p:regular r:id="rId27"/>
    </p:embeddedFont>
    <p:embeddedFont>
      <p:font typeface="UTM Chickenhawk" panose="02040603050506020204" pitchFamily="18" charset="0"/>
      <p:regular r:id="rId28"/>
    </p:embeddedFont>
    <p:embeddedFont>
      <p:font typeface="UTM Akashi" panose="02040603050506020204" pitchFamily="18" charset="0"/>
      <p:regular r:id="rId29"/>
    </p:embeddedFont>
    <p:embeddedFont>
      <p:font typeface="#9Slide03 AmpleSoft Bold" panose="02000000000000000000" pitchFamily="2" charset="0"/>
      <p:regular r:id="rId30"/>
    </p:embeddedFont>
    <p:embeddedFont>
      <p:font typeface="SimSun" panose="02010600030101010101" pitchFamily="2" charset="-122"/>
      <p:regular r:id="rId31"/>
    </p:embeddedFont>
    <p:embeddedFont>
      <p:font typeface="UTM Bienvenue" panose="02040603050506020204" pitchFamily="18" charset="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96314" autoAdjust="0"/>
  </p:normalViewPr>
  <p:slideViewPr>
    <p:cSldViewPr snapToGrid="0">
      <p:cViewPr varScale="1">
        <p:scale>
          <a:sx n="80" d="100"/>
          <a:sy n="80" d="100"/>
        </p:scale>
        <p:origin x="77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C0BD5-E24B-4B13-A91D-669BAE91AD2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AC0D5-21CD-45F6-B016-3776BC4D0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576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ADAFD-1165-4C70-936B-7432C7F3EA3C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04F6E-9213-4688-B9C6-6E6D2E4CD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00194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Các</a:t>
            </a:r>
            <a:r>
              <a:rPr lang="vi-VN" baseline="0" dirty="0" smtClean="0"/>
              <a:t> thầy cô chỉ cần nhất vào nút Start thôi nhé! </a:t>
            </a:r>
            <a:r>
              <a:rPr lang="vi-VN" baseline="0" smtClean="0"/>
              <a:t>Ở các slide tiếp theo, chỉ cần bấm mũi tên tới là sẽ tới được bài tập. 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104F6E-9213-4688-B9C6-6E6D2E4CD97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341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7B5A98-4063-40E1-B14A-AB8C5DAF2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CC7432C-EB77-48A3-B2BE-99B2EBB9E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32D769-3589-4545-AEF6-81805BA77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D157-5753-437B-B61D-93D983CFEF9D}" type="datetime1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65D8C4-A482-4A63-80A3-97A78F12B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009900" y="6173787"/>
            <a:ext cx="4114800" cy="365125"/>
          </a:xfrm>
        </p:spPr>
        <p:txBody>
          <a:bodyPr/>
          <a:lstStyle/>
          <a:p>
            <a:r>
              <a:rPr lang="vi-VN" altLang="zh-CN" dirty="0" smtClean="0"/>
              <a:t>MN Teams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2688E-61AC-4ADA-B75B-A4137CD4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43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7F0E31-D566-4ED5-9D77-9BCACFC13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45F7F-8FA4-4B4A-AC52-4A725FEB7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33691E-A16F-42A5-B8D0-30A2C6DF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4F57E-D963-4A84-8982-77FE27C21C62}" type="datetime1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1348B5-9B13-41CC-B82C-59F3BA05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MN Teams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AC0E5-6712-4113-A81E-B4FDFEA38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93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7A87EA-F0A7-40C4-AAC7-5E80C8A9C2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DF9C63-6F6D-4254-87D0-C3C3E402B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F1CE03-1D7C-4905-A0F8-C54B33D20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4708-1D95-471C-8059-2D2D3157604C}" type="datetime1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EEA2B-7829-4349-A05A-1CFED4E44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MN Teams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B7F7C7-FFAB-4023-80A7-6089B72E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7843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44195-68D2-4F7B-8420-29F2453105C6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2021/12/12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102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4E5F-4DD8-417E-AAA4-265AD90A1409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2021/12/12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674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D5CA1-6D47-4273-85F3-82FEF7CFC002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2021/12/12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12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29AB55-CF02-47BE-95D4-F1E416923D79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2021/12/12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446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00DD4-B141-4A22-BA17-2B8F71877BD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2021/12/12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359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ABAF-7C86-47C0-A4B2-914A7C4FCD22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2021/12/12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28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77C99-ECB5-484D-9D86-C5A0FF18B7A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2021/12/12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118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F424B7-80DA-4857-BCAD-1ABB76D3E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AFD568-D1A6-41A0-9672-2A610B341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71DA48-FB4E-43EE-8E24-72F45CED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51AF-6FB2-401C-A00E-17CB601DB0D8}" type="datetime1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92D6A-EDE3-41AA-A905-A46879993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MN Teams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027FFC-E308-49EA-A697-ADF3E22B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5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25EA6-016B-4875-A08C-EDFFD3952802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2021/12/12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75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53858-FF12-4604-ACFD-91F8FCECF92F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2021/12/12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203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B87AD3-53C5-4F01-AED3-ECCC5D0F6AF0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2021/12/12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579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ECD2-FCDD-4980-A935-BF2D93750561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2021/12/12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02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EACED-9EB8-4DF0-BEA7-FCC6B709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AD7A00-2CD2-4DCA-B423-92E5751D1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09DD99-7214-496B-9119-71812839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E546D-7A94-4682-8ADB-573BC8226C51}" type="datetime1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2688B6-65B5-4BC5-B290-5E593947C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MN Teams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BA6C74-160D-4FB6-B539-133D39211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B70502-9CA6-49B9-96AE-89638F628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7C6EBA-E603-483B-8910-0157647E91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4597B-B7C7-4377-A5FE-C3043E3BE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8FCE09-6BAE-400B-ABB9-90312B58E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9DE45-B034-4BE5-98D6-D9E8839B79C4}" type="datetime1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7521DE-F131-4EFF-802D-7D548E3E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MN Teams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B1E7D0-DE97-4691-B474-A4939708A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14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EA6554-0DA7-4B2D-95D4-128E99665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F32A05-2E56-419B-9CEA-2F6517946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382D2B-D4CA-46AC-B6F8-A2CD14889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16F18C9-CF59-4540-BCB0-5239ECE398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B2E689D-C29A-461B-8833-2C9F18DA3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56A734F-5C3C-4A8B-ABFF-F9D4C3D22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604B-273D-4154-A07F-C6E4FF512251}" type="datetime1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F9C2B6-06A8-4330-B0C2-CAB4E63A1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MN Teams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EA3CBCD-21F5-4124-875C-883E33D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7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2F2782-1F5D-4894-960F-C8793B9F1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4294CC-F66E-4E07-9566-63A67DF73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D2141-BE1D-4D2E-B674-053919675727}" type="datetime1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F52CA6-4529-4ADC-81D8-BA7427AC1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MN Teams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8128F2-AF2D-4A3F-9ECD-EB940DBE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95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A896EF-FBFD-459E-BCD2-18336161F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7613-C229-4C9F-B5F2-C3770B9E416E}" type="datetime1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D7FB31F-5F2C-4208-8078-EB4C7A8A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MN Teams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7C3B1E-81D6-4896-B901-CA2A22AAF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31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6124A8-F881-4A48-B6F9-74BBCE4FB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502C2D-3874-4108-8AC0-C3B396EB4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38B0DE9-1899-414A-BBDE-0E9B2F2B5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5B98B6B-CB6C-48D7-A5CA-ED9F89DD8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E44D-85F4-4048-BED4-4EB7A8105FEF}" type="datetime1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3F43BF-1EFE-4959-A38B-83E64A003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MN Teams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4DC484-8AEE-4BFC-8F97-5C9EAB0AA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12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4F7B6F-7392-4E91-8B1C-27795A86A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B088A56-F174-400F-9205-B9312A4906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648252-2220-4886-A00B-3E77A76D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37F112-A541-4B3B-8CDB-EDDAB8114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FA564-DDA8-4FB4-A3DF-C56CCAE84B53}" type="datetime1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B7AA9C-4F1B-42DF-B36B-4C8037DFD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MN Teams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6DC6F3-70D9-457C-8946-40324270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42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D52A37-1368-451C-8730-6A9D8F95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7F8CA16-68DD-49D0-BBC2-4FD5E6CAF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4D5F0-EA48-442B-893A-206FA48EC2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文泉驿正黑" panose="02000603000000000000" pitchFamily="2" charset="-122"/>
                <a:ea typeface="文泉驿正黑" panose="02000603000000000000" pitchFamily="2" charset="-122"/>
              </a:defRPr>
            </a:lvl1pPr>
          </a:lstStyle>
          <a:p>
            <a:fld id="{E138AC19-9FA5-4915-AB73-238F983FA187}" type="datetime1">
              <a:rPr lang="zh-CN" altLang="en-US" smtClean="0"/>
              <a:t>2021/12/12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F3BE39-2315-408A-85E2-0271677C4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文泉驿正黑" panose="02000603000000000000" pitchFamily="2" charset="-122"/>
                <a:ea typeface="文泉驿正黑" panose="02000603000000000000" pitchFamily="2" charset="-122"/>
              </a:defRPr>
            </a:lvl1pPr>
          </a:lstStyle>
          <a:p>
            <a:r>
              <a:rPr lang="en-US" altLang="zh-CN" smtClean="0"/>
              <a:t>MN Teams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1AC507-2251-42EF-8594-60A044AB3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文泉驿正黑" panose="02000603000000000000" pitchFamily="2" charset="-122"/>
                <a:ea typeface="文泉驿正黑" panose="02000603000000000000" pitchFamily="2" charset="-122"/>
              </a:defRPr>
            </a:lvl1pPr>
          </a:lstStyle>
          <a:p>
            <a:fld id="{34D37606-D5E2-436E-ACDC-4588F755102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58869C5-C336-478F-A740-8D51D9E3FD0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A68A3F-95EC-4507-A71C-13A4AB445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81" b="47863"/>
          <a:stretch/>
        </p:blipFill>
        <p:spPr>
          <a:xfrm>
            <a:off x="0" y="681037"/>
            <a:ext cx="2428568" cy="31782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CDC34E-DEAC-452A-8CE7-1BF3E1CA3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0" t="50000" b="25033"/>
          <a:stretch/>
        </p:blipFill>
        <p:spPr>
          <a:xfrm>
            <a:off x="-153169" y="1"/>
            <a:ext cx="12624368" cy="6857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173" y="-288382"/>
            <a:ext cx="1140145" cy="193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文泉驿正黑" panose="02000603000000000000" pitchFamily="2" charset="-122"/>
          <a:ea typeface="文泉驿正黑" panose="02000603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文泉驿正黑" panose="02000603000000000000" pitchFamily="2" charset="-122"/>
          <a:ea typeface="文泉驿正黑" panose="02000603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文泉驿正黑" panose="02000603000000000000" pitchFamily="2" charset="-122"/>
          <a:ea typeface="文泉驿正黑" panose="02000603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文泉驿正黑" panose="02000603000000000000" pitchFamily="2" charset="-122"/>
          <a:ea typeface="文泉驿正黑" panose="02000603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文泉驿正黑" panose="02000603000000000000" pitchFamily="2" charset="-122"/>
          <a:ea typeface="文泉驿正黑" panose="02000603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BE7B7-226E-49E3-8B7C-E1E11C1C2921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2021/12/12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173" y="-288382"/>
            <a:ext cx="1140145" cy="193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1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3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6" Type="http://schemas.openxmlformats.org/officeDocument/2006/relationships/slide" Target="slide2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3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19.gif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gif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6" Type="http://schemas.openxmlformats.org/officeDocument/2006/relationships/slide" Target="slide20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"/>
            <a:ext cx="12191482" cy="6936659"/>
            <a:chOff x="0" y="-1"/>
            <a:chExt cx="12191482" cy="693665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D148901-3BDB-4197-BCC7-EFFBCFD3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" y="-1"/>
              <a:ext cx="12190964" cy="693665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0" y="0"/>
              <a:ext cx="2344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#9Slide03 AmpleSoft Bold" panose="02000000000000000000" pitchFamily="2" charset="0"/>
                </a:rPr>
                <a:t>Măng non teams</a:t>
              </a:r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05B07262-D4F6-4CD0-9EE9-4CC00100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9"/>
          <a:stretch/>
        </p:blipFill>
        <p:spPr>
          <a:xfrm>
            <a:off x="0" y="4414684"/>
            <a:ext cx="12192000" cy="2443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FEE440-9A0C-45C9-8380-DA86C39E29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81" b="47863"/>
          <a:stretch/>
        </p:blipFill>
        <p:spPr>
          <a:xfrm>
            <a:off x="353962" y="-326923"/>
            <a:ext cx="2428568" cy="31782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8994066-D5D3-4AB8-9742-1C4310277F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6" r="64516"/>
          <a:stretch/>
        </p:blipFill>
        <p:spPr>
          <a:xfrm>
            <a:off x="0" y="6066502"/>
            <a:ext cx="4326194" cy="7914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315AB58-EB68-45DC-B4D2-84B9AA3A0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78710"/>
          <a:stretch/>
        </p:blipFill>
        <p:spPr>
          <a:xfrm>
            <a:off x="5860026" y="5565058"/>
            <a:ext cx="6331974" cy="12978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FA27776-8560-4924-9E68-38C994DD1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2" t="6007" r="2902" b="20767"/>
          <a:stretch/>
        </p:blipFill>
        <p:spPr>
          <a:xfrm>
            <a:off x="3684800" y="106926"/>
            <a:ext cx="8647795" cy="52208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E7E5CF-214D-4CA4-B82B-97F9C2DB2E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20766" r="59597"/>
          <a:stretch/>
        </p:blipFill>
        <p:spPr>
          <a:xfrm>
            <a:off x="437536" y="1920977"/>
            <a:ext cx="4159045" cy="483009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510D247B-97C1-437F-ADC0-04430AB9C596}"/>
              </a:ext>
            </a:extLst>
          </p:cNvPr>
          <p:cNvGrpSpPr/>
          <p:nvPr/>
        </p:nvGrpSpPr>
        <p:grpSpPr>
          <a:xfrm>
            <a:off x="7843845" y="1262215"/>
            <a:ext cx="2847263" cy="678425"/>
            <a:chOff x="7843845" y="1262215"/>
            <a:chExt cx="2847263" cy="678425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2AA54A8A-AEA1-425A-B57D-0BD66B1614BC}"/>
                </a:ext>
              </a:extLst>
            </p:cNvPr>
            <p:cNvGrpSpPr/>
            <p:nvPr/>
          </p:nvGrpSpPr>
          <p:grpSpPr>
            <a:xfrm>
              <a:off x="7843845" y="1262215"/>
              <a:ext cx="2847263" cy="678425"/>
              <a:chOff x="7540195" y="1242552"/>
              <a:chExt cx="2847263" cy="678425"/>
            </a:xfrm>
          </p:grpSpPr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0080DAE5-967A-4B9C-AE94-39861178B849}"/>
                  </a:ext>
                </a:extLst>
              </p:cNvPr>
              <p:cNvSpPr/>
              <p:nvPr/>
            </p:nvSpPr>
            <p:spPr>
              <a:xfrm>
                <a:off x="8254181" y="1242552"/>
                <a:ext cx="678425" cy="678425"/>
              </a:xfrm>
              <a:prstGeom prst="ellipse">
                <a:avLst/>
              </a:prstGeom>
              <a:solidFill>
                <a:srgbClr val="C6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文泉驿正黑" panose="02000603000000000000" pitchFamily="2" charset="-122"/>
                  <a:ea typeface="文泉驿正黑" panose="02000603000000000000" pitchFamily="2" charset="-122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56D60E79-94F5-4C25-A2BD-0B5A4367A26D}"/>
                  </a:ext>
                </a:extLst>
              </p:cNvPr>
              <p:cNvSpPr/>
              <p:nvPr/>
            </p:nvSpPr>
            <p:spPr>
              <a:xfrm>
                <a:off x="8981607" y="1242552"/>
                <a:ext cx="678425" cy="678425"/>
              </a:xfrm>
              <a:prstGeom prst="ellipse">
                <a:avLst/>
              </a:prstGeom>
              <a:solidFill>
                <a:srgbClr val="C6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文泉驿正黑" panose="02000603000000000000" pitchFamily="2" charset="-122"/>
                  <a:ea typeface="文泉驿正黑" panose="02000603000000000000" pitchFamily="2" charset="-122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A48884EC-5E96-4810-A43A-85B6AB741964}"/>
                  </a:ext>
                </a:extLst>
              </p:cNvPr>
              <p:cNvSpPr/>
              <p:nvPr/>
            </p:nvSpPr>
            <p:spPr>
              <a:xfrm>
                <a:off x="9709033" y="1242552"/>
                <a:ext cx="678425" cy="678425"/>
              </a:xfrm>
              <a:prstGeom prst="ellipse">
                <a:avLst/>
              </a:prstGeom>
              <a:solidFill>
                <a:srgbClr val="C6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文泉驿正黑" panose="02000603000000000000" pitchFamily="2" charset="-122"/>
                  <a:ea typeface="文泉驿正黑" panose="02000603000000000000" pitchFamily="2" charset="-122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E0A95BF5-509F-4A29-B4AD-5D41D47AD7AF}"/>
                  </a:ext>
                </a:extLst>
              </p:cNvPr>
              <p:cNvSpPr/>
              <p:nvPr/>
            </p:nvSpPr>
            <p:spPr>
              <a:xfrm>
                <a:off x="7540195" y="1242552"/>
                <a:ext cx="678425" cy="678425"/>
              </a:xfrm>
              <a:prstGeom prst="ellipse">
                <a:avLst/>
              </a:prstGeom>
              <a:solidFill>
                <a:srgbClr val="C6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文泉驿正黑" panose="02000603000000000000" pitchFamily="2" charset="-122"/>
                  <a:ea typeface="文泉驿正黑" panose="02000603000000000000" pitchFamily="2" charset="-122"/>
                </a:endParaRPr>
              </a:p>
            </p:txBody>
          </p:sp>
        </p:grp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0D8BE9BA-D8FB-4DE2-9902-2CB18B952010}"/>
                </a:ext>
              </a:extLst>
            </p:cNvPr>
            <p:cNvSpPr txBox="1"/>
            <p:nvPr/>
          </p:nvSpPr>
          <p:spPr>
            <a:xfrm>
              <a:off x="7843845" y="1301543"/>
              <a:ext cx="28472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vi-VN" altLang="zh-CN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泉驿正黑" panose="02000603000000000000" pitchFamily="2" charset="-122"/>
                  <a:ea typeface="文泉驿正黑" panose="02000603000000000000" pitchFamily="2" charset="-122"/>
                </a:rPr>
                <a:t>Toán</a:t>
              </a:r>
              <a:endPara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泉驿正黑" panose="02000603000000000000" pitchFamily="2" charset="-122"/>
                <a:ea typeface="文泉驿正黑" panose="02000603000000000000" pitchFamily="2" charset="-122"/>
              </a:endParaRP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8BF312E4-AA96-4185-8697-2C9030165A28}"/>
              </a:ext>
            </a:extLst>
          </p:cNvPr>
          <p:cNvSpPr txBox="1"/>
          <p:nvPr/>
        </p:nvSpPr>
        <p:spPr>
          <a:xfrm>
            <a:off x="8801017" y="3926725"/>
            <a:ext cx="2325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altLang="zh-CN" b="1" dirty="0" smtClean="0">
                <a:latin typeface="文泉驿正黑" panose="02000603000000000000" pitchFamily="2" charset="-122"/>
                <a:ea typeface="文泉驿正黑" panose="02000603000000000000" pitchFamily="2" charset="-122"/>
              </a:rPr>
              <a:t>Trang 87</a:t>
            </a:r>
            <a:endParaRPr lang="zh-CN" altLang="en-US" b="1" dirty="0">
              <a:latin typeface="文泉驿正黑" panose="02000603000000000000" pitchFamily="2" charset="-122"/>
              <a:ea typeface="文泉驿正黑" panose="02000603000000000000" pitchFamily="2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5A3B6DC5-179B-443B-9945-E62E1E46D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42" y="272999"/>
            <a:ext cx="1531794" cy="133040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E42FE69-69F2-4C20-AB53-47B1D7E666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1" t="35050" r="2258" b="43126"/>
          <a:stretch/>
        </p:blipFill>
        <p:spPr>
          <a:xfrm>
            <a:off x="5883916" y="107108"/>
            <a:ext cx="870889" cy="75538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561616" y="2287499"/>
            <a:ext cx="72428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Hanzel" panose="020406030505060202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7101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0" y="4308226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50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15745" y="3993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6946" y="957521"/>
            <a:ext cx="9897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7200" dirty="0">
                <a:solidFill>
                  <a:srgbClr val="FFFF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Bài 1: Đặt tính rồi tính</a:t>
            </a:r>
          </a:p>
          <a:p>
            <a:pPr lvl="0" algn="ctr">
              <a:defRPr/>
            </a:pPr>
            <a:r>
              <a:rPr lang="vi-VN" sz="7200" dirty="0" smtClean="0">
                <a:solidFill>
                  <a:srgbClr val="FFFF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7552 </a:t>
            </a:r>
            <a:r>
              <a:rPr lang="vi-VN" sz="7200" dirty="0">
                <a:solidFill>
                  <a:srgbClr val="FFFF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: 236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1" cy="2743200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40" y="4913763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7926EBA-112A-4792-8DA4-9CBDD0831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09" y="1464197"/>
            <a:ext cx="3441290" cy="34412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76120" y="2053977"/>
            <a:ext cx="20088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5400" dirty="0" smtClean="0">
                <a:latin typeface="UTM Akashi" panose="02040603050506020204" pitchFamily="18" charset="0"/>
              </a:rPr>
              <a:t>7552</a:t>
            </a:r>
            <a:endParaRPr lang="en-US" sz="5400" dirty="0">
              <a:latin typeface="UTM Akashi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4034" y="1989153"/>
            <a:ext cx="15359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5400" dirty="0" smtClean="0">
                <a:latin typeface="UTM Akashi" panose="02040603050506020204" pitchFamily="18" charset="0"/>
              </a:rPr>
              <a:t>236</a:t>
            </a:r>
            <a:endParaRPr lang="en-US" altLang="en-US" sz="5400" dirty="0">
              <a:latin typeface="UTM Akashi" panose="02040603050506020204" pitchFamily="18" charset="0"/>
            </a:endParaRPr>
          </a:p>
        </p:txBody>
      </p:sp>
      <p:sp>
        <p:nvSpPr>
          <p:cNvPr id="10" name="Line 120"/>
          <p:cNvSpPr>
            <a:spLocks noChangeShapeType="1"/>
          </p:cNvSpPr>
          <p:nvPr/>
        </p:nvSpPr>
        <p:spPr bwMode="auto">
          <a:xfrm>
            <a:off x="4445926" y="2110367"/>
            <a:ext cx="0" cy="16683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21"/>
          <p:cNvSpPr>
            <a:spLocks noChangeShapeType="1"/>
          </p:cNvSpPr>
          <p:nvPr/>
        </p:nvSpPr>
        <p:spPr bwMode="auto">
          <a:xfrm>
            <a:off x="4445926" y="2973455"/>
            <a:ext cx="157622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47119" y="2966537"/>
            <a:ext cx="8947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5400" dirty="0" smtClean="0">
                <a:solidFill>
                  <a:srgbClr val="FF0000"/>
                </a:solidFill>
                <a:latin typeface="UTM Akashi" panose="02040603050506020204" pitchFamily="18" charset="0"/>
              </a:rPr>
              <a:t>2</a:t>
            </a:r>
            <a:r>
              <a:rPr lang="en-US" altLang="en-US" sz="5400" dirty="0" smtClean="0">
                <a:solidFill>
                  <a:srgbClr val="FF0000"/>
                </a:solidFill>
                <a:latin typeface="UTM Akashi" panose="02040603050506020204" pitchFamily="18" charset="0"/>
              </a:rPr>
              <a:t> </a:t>
            </a:r>
            <a:endParaRPr lang="en-US" sz="5400" dirty="0">
              <a:solidFill>
                <a:srgbClr val="FF0000"/>
              </a:solidFill>
              <a:latin typeface="UTM Akashi" panose="02040603050506020204" pitchFamily="18" charset="0"/>
            </a:endParaRPr>
          </a:p>
        </p:txBody>
      </p:sp>
      <p:sp>
        <p:nvSpPr>
          <p:cNvPr id="15" name="Text Box 84"/>
          <p:cNvSpPr txBox="1">
            <a:spLocks noChangeArrowheads="1"/>
          </p:cNvSpPr>
          <p:nvPr/>
        </p:nvSpPr>
        <p:spPr bwMode="auto">
          <a:xfrm>
            <a:off x="2832013" y="4351489"/>
            <a:ext cx="727554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altLang="en-US" sz="6600" dirty="0" smtClean="0">
                <a:solidFill>
                  <a:srgbClr val="006600"/>
                </a:solidFill>
                <a:latin typeface="UTM Akashi" panose="02040603050506020204" pitchFamily="18" charset="0"/>
              </a:rPr>
              <a:t>7552 : 236 = 32</a:t>
            </a:r>
            <a:endParaRPr lang="en-US" altLang="en-US" sz="6600" dirty="0">
              <a:solidFill>
                <a:srgbClr val="006600"/>
              </a:solidFill>
              <a:latin typeface="UTM Akashi" panose="0204060305050602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18639" y="2802041"/>
            <a:ext cx="6575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5400" dirty="0" smtClean="0">
                <a:latin typeface="UTM Akashi" panose="02040603050506020204" pitchFamily="18" charset="0"/>
              </a:rPr>
              <a:t>2</a:t>
            </a:r>
            <a:endParaRPr lang="en-US" sz="5400" dirty="0">
              <a:latin typeface="UTM Akashi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27451" y="3636964"/>
            <a:ext cx="6575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5400" dirty="0" smtClean="0">
                <a:latin typeface="UTM Akashi" panose="02040603050506020204" pitchFamily="18" charset="0"/>
              </a:rPr>
              <a:t>0</a:t>
            </a:r>
            <a:endParaRPr lang="en-US" sz="5400" dirty="0">
              <a:latin typeface="UTM Akashi" panose="02040603050506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43814" y="2999436"/>
            <a:ext cx="5902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5400" dirty="0">
                <a:solidFill>
                  <a:srgbClr val="FF0000"/>
                </a:solidFill>
                <a:latin typeface="UTM Akashi" panose="02040603050506020204" pitchFamily="18" charset="0"/>
              </a:rPr>
              <a:t>3</a:t>
            </a:r>
            <a:endParaRPr lang="en-US" sz="5400" dirty="0"/>
          </a:p>
        </p:txBody>
      </p:sp>
      <p:sp>
        <p:nvSpPr>
          <p:cNvPr id="3" name="Rectangle 2"/>
          <p:cNvSpPr/>
          <p:nvPr/>
        </p:nvSpPr>
        <p:spPr>
          <a:xfrm>
            <a:off x="2345216" y="2837062"/>
            <a:ext cx="15359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5400" dirty="0">
                <a:latin typeface="UTM Akashi" panose="02040603050506020204" pitchFamily="18" charset="0"/>
              </a:rPr>
              <a:t>047</a:t>
            </a:r>
            <a:endParaRPr lang="en-US"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 animBg="1"/>
      <p:bldP spid="14" grpId="0"/>
      <p:bldP spid="15" grpId="0"/>
      <p:bldP spid="16" grpId="0"/>
      <p:bldP spid="1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0" y="4308226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5" y="3901194"/>
            <a:ext cx="2161451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23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16383" y="1072797"/>
            <a:ext cx="95095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7200" dirty="0">
                <a:solidFill>
                  <a:srgbClr val="FFFF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Bài 1: Đặt tính rồi </a:t>
            </a:r>
            <a:r>
              <a:rPr lang="vi-VN" sz="7200" dirty="0" smtClean="0">
                <a:solidFill>
                  <a:srgbClr val="FFFF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tính:</a:t>
            </a:r>
          </a:p>
          <a:p>
            <a:pPr lvl="0" algn="ctr">
              <a:defRPr/>
            </a:pPr>
            <a:r>
              <a:rPr lang="vi-VN" sz="7200" dirty="0" smtClean="0">
                <a:solidFill>
                  <a:srgbClr val="FFFF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9060 </a:t>
            </a:r>
            <a:r>
              <a:rPr lang="vi-VN" sz="7200" dirty="0">
                <a:solidFill>
                  <a:srgbClr val="FFFF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: 453</a:t>
            </a:r>
            <a:endParaRPr lang="en-US" sz="7200" dirty="0">
              <a:solidFill>
                <a:prstClr val="white"/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63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4" y="4705978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8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E38D4D6-C786-45CC-83F8-16BB2BE91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427" y="511277"/>
            <a:ext cx="4183625" cy="41836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76120" y="2053977"/>
            <a:ext cx="2076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5400" dirty="0" smtClean="0">
                <a:latin typeface="UTM Akashi" panose="02040603050506020204" pitchFamily="18" charset="0"/>
              </a:rPr>
              <a:t>9060</a:t>
            </a:r>
            <a:endParaRPr lang="en-US" sz="5400" dirty="0">
              <a:latin typeface="UTM Akashi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4036" y="1989153"/>
            <a:ext cx="15359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5400" dirty="0" smtClean="0">
                <a:latin typeface="UTM Akashi" panose="02040603050506020204" pitchFamily="18" charset="0"/>
              </a:rPr>
              <a:t>453</a:t>
            </a:r>
            <a:endParaRPr lang="en-US" altLang="en-US" sz="5400" dirty="0">
              <a:latin typeface="UTM Akashi" panose="02040603050506020204" pitchFamily="18" charset="0"/>
            </a:endParaRPr>
          </a:p>
        </p:txBody>
      </p:sp>
      <p:sp>
        <p:nvSpPr>
          <p:cNvPr id="15" name="Line 120"/>
          <p:cNvSpPr>
            <a:spLocks noChangeShapeType="1"/>
          </p:cNvSpPr>
          <p:nvPr/>
        </p:nvSpPr>
        <p:spPr bwMode="auto">
          <a:xfrm>
            <a:off x="4445926" y="2110367"/>
            <a:ext cx="0" cy="16683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21"/>
          <p:cNvSpPr>
            <a:spLocks noChangeShapeType="1"/>
          </p:cNvSpPr>
          <p:nvPr/>
        </p:nvSpPr>
        <p:spPr bwMode="auto">
          <a:xfrm>
            <a:off x="4445926" y="2973455"/>
            <a:ext cx="157622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292721" y="2944529"/>
            <a:ext cx="6575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5400" dirty="0" smtClean="0">
                <a:solidFill>
                  <a:srgbClr val="FF0000"/>
                </a:solidFill>
                <a:latin typeface="UTM Akashi" panose="02040603050506020204" pitchFamily="18" charset="0"/>
              </a:rPr>
              <a:t>0</a:t>
            </a:r>
            <a:endParaRPr lang="en-US" sz="5400" dirty="0">
              <a:solidFill>
                <a:srgbClr val="FF0000"/>
              </a:solidFill>
              <a:latin typeface="UTM Akashi" panose="02040603050506020204" pitchFamily="18" charset="0"/>
            </a:endParaRPr>
          </a:p>
        </p:txBody>
      </p:sp>
      <p:sp>
        <p:nvSpPr>
          <p:cNvPr id="18" name="Text Box 84"/>
          <p:cNvSpPr txBox="1">
            <a:spLocks noChangeArrowheads="1"/>
          </p:cNvSpPr>
          <p:nvPr/>
        </p:nvSpPr>
        <p:spPr bwMode="auto">
          <a:xfrm>
            <a:off x="2832013" y="4351489"/>
            <a:ext cx="727554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altLang="en-US" sz="6600" dirty="0" smtClean="0">
                <a:solidFill>
                  <a:srgbClr val="006600"/>
                </a:solidFill>
                <a:latin typeface="UTM Akashi" panose="02040603050506020204" pitchFamily="18" charset="0"/>
              </a:rPr>
              <a:t>9060 : 453 = 20</a:t>
            </a:r>
            <a:endParaRPr lang="en-US" altLang="en-US" sz="6600" dirty="0">
              <a:solidFill>
                <a:srgbClr val="006600"/>
              </a:solidFill>
              <a:latin typeface="UTM Akashi" panose="0204060305050602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96781" y="2768502"/>
            <a:ext cx="6575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5400" dirty="0" smtClean="0">
                <a:latin typeface="UTM Akashi" panose="02040603050506020204" pitchFamily="18" charset="0"/>
              </a:rPr>
              <a:t>0</a:t>
            </a:r>
            <a:endParaRPr lang="en-US" sz="5400" dirty="0">
              <a:latin typeface="UTM Akashi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27451" y="3636964"/>
            <a:ext cx="6575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5400" dirty="0" smtClean="0">
                <a:latin typeface="UTM Akashi" panose="02040603050506020204" pitchFamily="18" charset="0"/>
              </a:rPr>
              <a:t>0</a:t>
            </a:r>
            <a:endParaRPr lang="en-US" sz="5400" dirty="0">
              <a:latin typeface="UTM Akashi" panose="02040603050506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85456" y="2760336"/>
            <a:ext cx="6575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5400" dirty="0">
                <a:latin typeface="UTM Akashi" panose="02040603050506020204" pitchFamily="18" charset="0"/>
              </a:rPr>
              <a:t>0</a:t>
            </a:r>
            <a:endParaRPr lang="en-US" sz="5400" dirty="0">
              <a:latin typeface="UTM Akashi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24397" y="2969604"/>
            <a:ext cx="6575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5400" dirty="0">
                <a:solidFill>
                  <a:srgbClr val="FF0000"/>
                </a:solidFill>
                <a:latin typeface="UTM Akashi" panose="02040603050506020204" pitchFamily="18" charset="0"/>
              </a:rPr>
              <a:t>2</a:t>
            </a:r>
            <a:endParaRPr lang="en-US"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  <p:bldP spid="17" grpId="0"/>
      <p:bldP spid="18" grpId="0"/>
      <p:bldP spid="19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0" y="4308226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5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6287" y="596567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70700" y="798502"/>
            <a:ext cx="919202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4400" i="1" u="sng" dirty="0" smtClean="0">
                <a:solidFill>
                  <a:srgbClr val="FFFF00"/>
                </a:solidFill>
                <a:latin typeface="#9Slide03 AmpleSoft Bold" panose="02000000000000000000" pitchFamily="2" charset="0"/>
              </a:rPr>
              <a:t>Bài 2: </a:t>
            </a:r>
            <a:r>
              <a:rPr lang="en-US" altLang="en-US" sz="4400" i="1" dirty="0" err="1" smtClean="0">
                <a:solidFill>
                  <a:srgbClr val="FFFF00"/>
                </a:solidFill>
                <a:latin typeface="#9Slide03 AmpleSoft Bold" panose="02000000000000000000" pitchFamily="2" charset="0"/>
              </a:rPr>
              <a:t>Người</a:t>
            </a:r>
            <a:r>
              <a:rPr lang="en-US" altLang="en-US" sz="4400" i="1" dirty="0" smtClean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ta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xếp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những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gói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kẹo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vào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24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hộp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,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mỗi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hộp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chứa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120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gói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.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Hỏi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nếu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mỗi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hộp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chứa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160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gói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kẹo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thì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cần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có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bao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nhiêu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hộp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để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xếp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hết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gói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kẹo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4400" i="1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đó</a:t>
            </a:r>
            <a:r>
              <a:rPr lang="en-US" altLang="en-US" sz="4400" i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38968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01F7C91-584E-4A74-90C8-065F1B57A2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431" y="3775587"/>
            <a:ext cx="3082413" cy="3082413"/>
          </a:xfrm>
          <a:prstGeom prst="rect">
            <a:avLst/>
          </a:prstGeom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987408" y="2079781"/>
            <a:ext cx="22244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600" i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T</a:t>
            </a:r>
            <a:r>
              <a:rPr lang="en-US" altLang="en-US" sz="3600" i="1" u="sng" dirty="0" err="1" smtClean="0">
                <a:solidFill>
                  <a:srgbClr val="FF0000"/>
                </a:solidFill>
                <a:latin typeface="#9Slide03 AmpleSoft Bold" panose="02000000000000000000" pitchFamily="2" charset="0"/>
              </a:rPr>
              <a:t>óm</a:t>
            </a:r>
            <a:r>
              <a:rPr lang="en-US" altLang="en-US" sz="3600" i="1" u="sng" dirty="0" smtClean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i="1" u="sng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tắt</a:t>
            </a:r>
            <a:r>
              <a:rPr lang="en-US" altLang="en-US" sz="3600" i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:</a:t>
            </a: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308411" y="2757344"/>
            <a:ext cx="38001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latin typeface="#9Slide03 AmpleSoft Bold" panose="02000000000000000000" pitchFamily="2" charset="0"/>
              </a:rPr>
              <a:t>120 </a:t>
            </a:r>
            <a:r>
              <a:rPr lang="en-US" altLang="en-US" sz="3600" dirty="0" err="1">
                <a:latin typeface="#9Slide03 AmpleSoft Bold" panose="02000000000000000000" pitchFamily="2" charset="0"/>
              </a:rPr>
              <a:t>gói</a:t>
            </a:r>
            <a:r>
              <a:rPr lang="en-US" altLang="en-US" sz="3600" dirty="0">
                <a:latin typeface="#9Slide03 AmpleSoft Bold" panose="02000000000000000000" pitchFamily="2" charset="0"/>
              </a:rPr>
              <a:t> : 24 </a:t>
            </a:r>
            <a:r>
              <a:rPr lang="en-US" altLang="en-US" sz="3600" dirty="0" err="1">
                <a:latin typeface="#9Slide03 AmpleSoft Bold" panose="02000000000000000000" pitchFamily="2" charset="0"/>
              </a:rPr>
              <a:t>hộp</a:t>
            </a:r>
            <a:endParaRPr lang="en-US" altLang="en-US" sz="3600" dirty="0">
              <a:latin typeface="#9Slide03 AmpleSoft Bold" panose="02000000000000000000" pitchFamily="2" charset="0"/>
            </a:endParaRP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1401098" y="3417963"/>
            <a:ext cx="36147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latin typeface="#9Slide03 AmpleSoft Bold" panose="02000000000000000000" pitchFamily="2" charset="0"/>
              </a:rPr>
              <a:t>160 </a:t>
            </a:r>
            <a:r>
              <a:rPr lang="en-US" altLang="en-US" sz="3600" dirty="0" err="1">
                <a:latin typeface="#9Slide03 AmpleSoft Bold" panose="02000000000000000000" pitchFamily="2" charset="0"/>
              </a:rPr>
              <a:t>gói</a:t>
            </a:r>
            <a:r>
              <a:rPr lang="en-US" altLang="en-US" sz="3600" dirty="0">
                <a:latin typeface="#9Slide03 AmpleSoft Bold" panose="02000000000000000000" pitchFamily="2" charset="0"/>
              </a:rPr>
              <a:t> : ? </a:t>
            </a:r>
            <a:r>
              <a:rPr lang="en-US" altLang="en-US" sz="3600" dirty="0" err="1">
                <a:latin typeface="#9Slide03 AmpleSoft Bold" panose="02000000000000000000" pitchFamily="2" charset="0"/>
              </a:rPr>
              <a:t>hộp</a:t>
            </a:r>
            <a:endParaRPr lang="en-US" altLang="en-US" sz="3600" dirty="0">
              <a:latin typeface="#9Slide03 AmpleSoft Bold" panose="02000000000000000000" pitchFamily="2" charset="0"/>
            </a:endParaRP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5850195" y="1785015"/>
            <a:ext cx="25173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i="1" u="sng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Bài</a:t>
            </a:r>
            <a:r>
              <a:rPr lang="en-US" altLang="en-US" sz="3200" i="1" u="sng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200" i="1" u="sng" dirty="0" err="1">
                <a:solidFill>
                  <a:srgbClr val="FF0000"/>
                </a:solidFill>
                <a:latin typeface="#9Slide03 AmpleSoft Bold" panose="02000000000000000000" pitchFamily="2" charset="0"/>
              </a:rPr>
              <a:t>giải</a:t>
            </a:r>
            <a:r>
              <a:rPr lang="en-US" altLang="en-US" sz="3200" i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:</a:t>
            </a: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4859595" y="2270790"/>
            <a:ext cx="639834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nl-NL" altLang="en-US" sz="3200" dirty="0">
                <a:latin typeface="#9Slide03 AmpleSoft Bold" panose="02000000000000000000" pitchFamily="2" charset="0"/>
              </a:rPr>
              <a:t>Số gói kẹo trong 24 hộp là:</a:t>
            </a:r>
          </a:p>
          <a:p>
            <a:r>
              <a:rPr lang="nl-NL" altLang="en-US" sz="3200" dirty="0">
                <a:latin typeface="#9Slide03 AmpleSoft Bold" panose="02000000000000000000" pitchFamily="2" charset="0"/>
              </a:rPr>
              <a:t>    24 x 120 = 2880 (gói)</a:t>
            </a:r>
          </a:p>
          <a:p>
            <a:r>
              <a:rPr lang="nl-NL" altLang="en-US" sz="3200" dirty="0">
                <a:latin typeface="#9Slide03 AmpleSoft Bold" panose="02000000000000000000" pitchFamily="2" charset="0"/>
              </a:rPr>
              <a:t>Số hộp loại chứa 160 gói kẹo là:</a:t>
            </a:r>
          </a:p>
          <a:p>
            <a:r>
              <a:rPr lang="nl-NL" altLang="en-US" sz="3200" dirty="0">
                <a:latin typeface="#9Slide03 AmpleSoft Bold" panose="02000000000000000000" pitchFamily="2" charset="0"/>
              </a:rPr>
              <a:t>    2880: 160 = 18 (hộp)</a:t>
            </a:r>
            <a:endParaRPr lang="nl-NL" altLang="en-US" sz="3200" i="1" dirty="0">
              <a:latin typeface="#9Slide03 AmpleSoft Bold" panose="02000000000000000000" pitchFamily="2" charset="0"/>
            </a:endParaRPr>
          </a:p>
          <a:p>
            <a:r>
              <a:rPr lang="nl-NL" altLang="en-US" sz="3200" i="1" dirty="0">
                <a:latin typeface="#9Slide03 AmpleSoft Bold" panose="02000000000000000000" pitchFamily="2" charset="0"/>
              </a:rPr>
              <a:t>                          </a:t>
            </a:r>
            <a:r>
              <a:rPr lang="nl-NL" altLang="en-US" sz="3200" dirty="0">
                <a:latin typeface="#9Slide03 AmpleSoft Bold" panose="02000000000000000000" pitchFamily="2" charset="0"/>
              </a:rPr>
              <a:t>Đáp số: 18 hộp</a:t>
            </a:r>
            <a:endParaRPr lang="en-US" altLang="en-US" sz="3200" dirty="0">
              <a:latin typeface="#9Slide03 AmpleSoft Bold" panose="02000000000000000000" pitchFamily="2" charset="0"/>
            </a:endParaRPr>
          </a:p>
        </p:txBody>
      </p:sp>
      <p:sp>
        <p:nvSpPr>
          <p:cNvPr id="16" name="Line 36"/>
          <p:cNvSpPr>
            <a:spLocks noChangeShapeType="1"/>
          </p:cNvSpPr>
          <p:nvPr/>
        </p:nvSpPr>
        <p:spPr bwMode="auto">
          <a:xfrm>
            <a:off x="4554795" y="1953290"/>
            <a:ext cx="0" cy="236061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0" y="4308226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5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6287" y="596567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4088" y="1123947"/>
            <a:ext cx="97202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7200" dirty="0">
                <a:solidFill>
                  <a:srgbClr val="FFFF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Bài 3: Tính bằng 2 cách:</a:t>
            </a:r>
          </a:p>
          <a:p>
            <a:pPr lvl="0" algn="ctr">
              <a:defRPr/>
            </a:pPr>
            <a:r>
              <a:rPr lang="vi-VN" sz="7200" dirty="0">
                <a:solidFill>
                  <a:srgbClr val="FFFF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2205 : (35x7)</a:t>
            </a:r>
            <a:endParaRPr lang="en-US" sz="7200" dirty="0">
              <a:solidFill>
                <a:srgbClr val="FFFF00"/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902" y="3818898"/>
            <a:ext cx="3078839" cy="2907792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20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F16A547-4D5F-47B5-83FD-31CE5DF9F6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749" y="4080176"/>
            <a:ext cx="2524432" cy="2524432"/>
          </a:xfrm>
          <a:prstGeom prst="rect">
            <a:avLst/>
          </a:prstGeom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969773" y="1148765"/>
            <a:ext cx="46137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006600"/>
                </a:solidFill>
                <a:latin typeface="#9Slide03 AmpleSoft Bold" panose="02000000000000000000" pitchFamily="2" charset="0"/>
              </a:rPr>
              <a:t>2205 </a:t>
            </a:r>
            <a:r>
              <a:rPr lang="en-US" altLang="en-US" sz="3600" dirty="0">
                <a:solidFill>
                  <a:srgbClr val="006600"/>
                </a:solidFill>
                <a:latin typeface="#9Slide03 AmpleSoft Bold" panose="02000000000000000000" pitchFamily="2" charset="0"/>
              </a:rPr>
              <a:t>: (35 x 7) </a:t>
            </a: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2375486" y="3847041"/>
            <a:ext cx="33361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6600"/>
                </a:solidFill>
                <a:latin typeface="#9Slide03 AmpleSoft Bold" panose="02000000000000000000" pitchFamily="2" charset="0"/>
              </a:rPr>
              <a:t>  2205 : (35 x 7)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6124929" y="4230778"/>
            <a:ext cx="2971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6600"/>
                </a:solidFill>
                <a:latin typeface="#9Slide03 AmpleSoft Bold" panose="02000000000000000000" pitchFamily="2" charset="0"/>
              </a:rPr>
              <a:t>= 2205 </a:t>
            </a:r>
            <a:r>
              <a:rPr lang="en-US" altLang="en-US" sz="36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:</a:t>
            </a:r>
            <a:r>
              <a:rPr lang="en-US" altLang="en-US" sz="3600" dirty="0">
                <a:solidFill>
                  <a:srgbClr val="006600"/>
                </a:solidFill>
                <a:latin typeface="#9Slide03 AmpleSoft Bold" panose="02000000000000000000" pitchFamily="2" charset="0"/>
              </a:rPr>
              <a:t> 35 </a:t>
            </a:r>
            <a:r>
              <a:rPr lang="en-US" altLang="en-US" sz="36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:</a:t>
            </a:r>
            <a:r>
              <a:rPr lang="en-US" altLang="en-US" sz="3600" dirty="0">
                <a:solidFill>
                  <a:srgbClr val="006600"/>
                </a:solidFill>
                <a:latin typeface="#9Slide03 AmpleSoft Bold" panose="02000000000000000000" pitchFamily="2" charset="0"/>
              </a:rPr>
              <a:t> 7</a:t>
            </a: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2235705" y="4431597"/>
            <a:ext cx="26725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6600"/>
                </a:solidFill>
                <a:latin typeface="#9Slide03 AmpleSoft Bold" panose="02000000000000000000" pitchFamily="2" charset="0"/>
              </a:rPr>
              <a:t>= 2205 : </a:t>
            </a:r>
            <a:r>
              <a:rPr lang="en-US" altLang="en-US" sz="36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245</a:t>
            </a: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6142772" y="4705126"/>
            <a:ext cx="3048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6600"/>
                </a:solidFill>
                <a:latin typeface="#9Slide03 AmpleSoft Bold" panose="02000000000000000000" pitchFamily="2" charset="0"/>
              </a:rPr>
              <a:t>= </a:t>
            </a:r>
            <a:r>
              <a:rPr lang="en-US" altLang="en-US" sz="36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63</a:t>
            </a:r>
            <a:r>
              <a:rPr lang="en-US" altLang="en-US" sz="3600" dirty="0">
                <a:solidFill>
                  <a:srgbClr val="006600"/>
                </a:solidFill>
                <a:latin typeface="#9Slide03 AmpleSoft Bold" panose="02000000000000000000" pitchFamily="2" charset="0"/>
              </a:rPr>
              <a:t> : 7</a:t>
            </a:r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2235705" y="5003064"/>
            <a:ext cx="8034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6600"/>
                </a:solidFill>
                <a:latin typeface="#9Slide03 AmpleSoft Bold" panose="02000000000000000000" pitchFamily="2" charset="0"/>
              </a:rPr>
              <a:t>= </a:t>
            </a:r>
            <a:r>
              <a:rPr lang="en-US" altLang="en-US" sz="36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9</a:t>
            </a: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6160615" y="5242346"/>
            <a:ext cx="3048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6600"/>
                </a:solidFill>
                <a:latin typeface="#9Slide03 AmpleSoft Bold" panose="02000000000000000000" pitchFamily="2" charset="0"/>
              </a:rPr>
              <a:t>= </a:t>
            </a:r>
            <a:r>
              <a:rPr lang="en-US" altLang="en-US" sz="3600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9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2751735" y="1649010"/>
            <a:ext cx="159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u="sng" dirty="0" err="1" smtClean="0">
                <a:solidFill>
                  <a:srgbClr val="FF0000"/>
                </a:solidFill>
                <a:latin typeface="#9Slide03 AmpleSoft Bold" panose="02000000000000000000" pitchFamily="2" charset="0"/>
              </a:rPr>
              <a:t>Cách</a:t>
            </a:r>
            <a:r>
              <a:rPr lang="en-US" altLang="en-US" sz="3600" b="1" u="sng" dirty="0" smtClean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b="1" u="sng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1</a:t>
            </a:r>
            <a:r>
              <a:rPr lang="en-US" altLang="en-US" sz="36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:</a:t>
            </a:r>
            <a:endParaRPr lang="en-US" altLang="en-US" sz="3600" dirty="0">
              <a:solidFill>
                <a:srgbClr val="0000FF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7353092" y="1648092"/>
            <a:ext cx="1600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u="sng" dirty="0" err="1" smtClean="0">
                <a:solidFill>
                  <a:srgbClr val="FF0000"/>
                </a:solidFill>
                <a:latin typeface="#9Slide03 AmpleSoft Bold" panose="02000000000000000000" pitchFamily="2" charset="0"/>
              </a:rPr>
              <a:t>Cách</a:t>
            </a:r>
            <a:r>
              <a:rPr lang="en-US" altLang="en-US" sz="3600" b="1" u="sng" dirty="0" smtClean="0">
                <a:solidFill>
                  <a:srgbClr val="FF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b="1" u="sng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#9Slide03 AmpleSoft Bold" panose="02000000000000000000" pitchFamily="2" charset="0"/>
              </a:rPr>
              <a:t>:</a:t>
            </a:r>
            <a:endParaRPr lang="en-US" altLang="en-US" sz="3600" dirty="0">
              <a:solidFill>
                <a:srgbClr val="0000FF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>
            <a:off x="5849413" y="2709370"/>
            <a:ext cx="0" cy="274161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600">
              <a:latin typeface="#9Slide03 AmpleSoft Bold" panose="02000000000000000000" pitchFamily="2" charset="0"/>
            </a:endParaRPr>
          </a:p>
        </p:txBody>
      </p:sp>
      <p:sp>
        <p:nvSpPr>
          <p:cNvPr id="26" name="Rectangle 32"/>
          <p:cNvSpPr>
            <a:spLocks noChangeArrowheads="1"/>
          </p:cNvSpPr>
          <p:nvPr/>
        </p:nvSpPr>
        <p:spPr bwMode="auto">
          <a:xfrm>
            <a:off x="6291221" y="3748466"/>
            <a:ext cx="33361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6600"/>
                </a:solidFill>
                <a:latin typeface="#9Slide03 AmpleSoft Bold" panose="02000000000000000000" pitchFamily="2" charset="0"/>
              </a:rPr>
              <a:t>  2205 : (35 x 7)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1650462" y="2211884"/>
            <a:ext cx="46064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dirty="0" smtClean="0">
                <a:solidFill>
                  <a:srgbClr val="0000FF"/>
                </a:solidFill>
                <a:latin typeface="#9Slide03 AmpleSoft Bold" panose="02000000000000000000" pitchFamily="2" charset="0"/>
              </a:rPr>
              <a:t>Chia </a:t>
            </a:r>
            <a:r>
              <a:rPr lang="en-US" altLang="en-US" sz="3600" dirty="0">
                <a:solidFill>
                  <a:srgbClr val="0000FF"/>
                </a:solidFill>
                <a:latin typeface="#9Slide03 AmpleSoft Bold" panose="02000000000000000000" pitchFamily="2" charset="0"/>
              </a:rPr>
              <a:t>2205 </a:t>
            </a:r>
            <a:r>
              <a:rPr lang="en-US" altLang="en-US" sz="3600" dirty="0" err="1">
                <a:solidFill>
                  <a:srgbClr val="0000FF"/>
                </a:solidFill>
                <a:latin typeface="#9Slide03 AmpleSoft Bold" panose="02000000000000000000" pitchFamily="2" charset="0"/>
              </a:rPr>
              <a:t>cho</a:t>
            </a:r>
            <a:r>
              <a:rPr lang="en-US" altLang="en-US" sz="3600" dirty="0">
                <a:solidFill>
                  <a:srgbClr val="0000FF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3 AmpleSoft Bold" panose="02000000000000000000" pitchFamily="2" charset="0"/>
              </a:rPr>
              <a:t>tích</a:t>
            </a:r>
            <a:r>
              <a:rPr lang="en-US" altLang="en-US" sz="3600" dirty="0">
                <a:solidFill>
                  <a:srgbClr val="0000FF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3 AmpleSoft Bold" panose="02000000000000000000" pitchFamily="2" charset="0"/>
              </a:rPr>
              <a:t>của</a:t>
            </a:r>
            <a:r>
              <a:rPr lang="en-US" altLang="en-US" sz="3600" dirty="0">
                <a:solidFill>
                  <a:srgbClr val="0000FF"/>
                </a:solidFill>
                <a:latin typeface="#9Slide03 AmpleSoft Bold" panose="02000000000000000000" pitchFamily="2" charset="0"/>
              </a:rPr>
              <a:t> 35 </a:t>
            </a:r>
            <a:r>
              <a:rPr lang="en-US" altLang="en-US" sz="3600" dirty="0" err="1">
                <a:solidFill>
                  <a:srgbClr val="0000FF"/>
                </a:solidFill>
                <a:latin typeface="#9Slide03 AmpleSoft Bold" panose="02000000000000000000" pitchFamily="2" charset="0"/>
              </a:rPr>
              <a:t>và</a:t>
            </a:r>
            <a:r>
              <a:rPr lang="en-US" altLang="en-US" sz="3600" dirty="0">
                <a:solidFill>
                  <a:srgbClr val="0000FF"/>
                </a:solidFill>
                <a:latin typeface="#9Slide03 AmpleSoft Bold" panose="02000000000000000000" pitchFamily="2" charset="0"/>
              </a:rPr>
              <a:t> 7.</a:t>
            </a:r>
          </a:p>
        </p:txBody>
      </p:sp>
      <p:sp>
        <p:nvSpPr>
          <p:cNvPr id="28" name="Text Box 34"/>
          <p:cNvSpPr txBox="1">
            <a:spLocks noChangeArrowheads="1"/>
          </p:cNvSpPr>
          <p:nvPr/>
        </p:nvSpPr>
        <p:spPr bwMode="auto">
          <a:xfrm>
            <a:off x="6002359" y="2223494"/>
            <a:ext cx="430166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0000FF"/>
                </a:solidFill>
                <a:latin typeface="#9Slide03 AmpleSoft Bold" panose="02000000000000000000" pitchFamily="2" charset="0"/>
              </a:rPr>
              <a:t>Chia </a:t>
            </a:r>
            <a:r>
              <a:rPr lang="en-US" altLang="en-US" sz="3600" dirty="0">
                <a:solidFill>
                  <a:srgbClr val="0000FF"/>
                </a:solidFill>
                <a:latin typeface="#9Slide03 AmpleSoft Bold" panose="02000000000000000000" pitchFamily="2" charset="0"/>
              </a:rPr>
              <a:t>2205 </a:t>
            </a:r>
            <a:r>
              <a:rPr lang="en-US" altLang="en-US" sz="3600" dirty="0" err="1">
                <a:solidFill>
                  <a:srgbClr val="0000FF"/>
                </a:solidFill>
                <a:latin typeface="#9Slide03 AmpleSoft Bold" panose="02000000000000000000" pitchFamily="2" charset="0"/>
              </a:rPr>
              <a:t>cho</a:t>
            </a:r>
            <a:r>
              <a:rPr lang="en-US" altLang="en-US" sz="3600" dirty="0">
                <a:solidFill>
                  <a:srgbClr val="0000FF"/>
                </a:solidFill>
                <a:latin typeface="#9Slide03 AmpleSoft Bold" panose="02000000000000000000" pitchFamily="2" charset="0"/>
              </a:rPr>
              <a:t> 35, </a:t>
            </a:r>
            <a:r>
              <a:rPr lang="en-US" altLang="en-US" sz="3600" dirty="0" err="1">
                <a:solidFill>
                  <a:srgbClr val="0000FF"/>
                </a:solidFill>
                <a:latin typeface="#9Slide03 AmpleSoft Bold" panose="02000000000000000000" pitchFamily="2" charset="0"/>
              </a:rPr>
              <a:t>rồi</a:t>
            </a:r>
            <a:r>
              <a:rPr lang="en-US" altLang="en-US" sz="3600" dirty="0">
                <a:solidFill>
                  <a:srgbClr val="0000FF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3 AmpleSoft Bold" panose="02000000000000000000" pitchFamily="2" charset="0"/>
              </a:rPr>
              <a:t>lấy</a:t>
            </a:r>
            <a:r>
              <a:rPr lang="en-US" altLang="en-US" sz="3600" dirty="0">
                <a:solidFill>
                  <a:srgbClr val="0000FF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3 AmpleSoft Bold" panose="02000000000000000000" pitchFamily="2" charset="0"/>
              </a:rPr>
              <a:t>thương</a:t>
            </a:r>
            <a:r>
              <a:rPr lang="en-US" altLang="en-US" sz="3600" dirty="0">
                <a:solidFill>
                  <a:srgbClr val="0000FF"/>
                </a:solidFill>
                <a:latin typeface="#9Slide03 AmpleSoft Bold" panose="02000000000000000000" pitchFamily="2" charset="0"/>
              </a:rPr>
              <a:t> chia </a:t>
            </a:r>
            <a:r>
              <a:rPr lang="en-US" altLang="en-US" sz="3600" dirty="0" err="1">
                <a:solidFill>
                  <a:srgbClr val="0000FF"/>
                </a:solidFill>
                <a:latin typeface="#9Slide03 AmpleSoft Bold" panose="02000000000000000000" pitchFamily="2" charset="0"/>
              </a:rPr>
              <a:t>tiếp</a:t>
            </a:r>
            <a:r>
              <a:rPr lang="en-US" altLang="en-US" sz="3600" dirty="0">
                <a:solidFill>
                  <a:srgbClr val="0000FF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#9Slide03 AmpleSoft Bold" panose="02000000000000000000" pitchFamily="2" charset="0"/>
              </a:rPr>
              <a:t>cho</a:t>
            </a:r>
            <a:r>
              <a:rPr lang="en-US" altLang="en-US" sz="3600" dirty="0">
                <a:solidFill>
                  <a:srgbClr val="0000FF"/>
                </a:solidFill>
                <a:latin typeface="#9Slide03 AmpleSoft Bold" panose="02000000000000000000" pitchFamily="2" charset="0"/>
              </a:rPr>
              <a:t> 7.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74" y="3865261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0" y="4308226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87" y="3916755"/>
            <a:ext cx="3078927" cy="2907876"/>
          </a:xfrm>
          <a:prstGeom prst="rect">
            <a:avLst/>
          </a:prstGeom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238" y="229410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75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E1770E3-EAB4-49CA-86A1-F46A9C0237B9}"/>
              </a:ext>
            </a:extLst>
          </p:cNvPr>
          <p:cNvGrpSpPr/>
          <p:nvPr/>
        </p:nvGrpSpPr>
        <p:grpSpPr>
          <a:xfrm>
            <a:off x="2146889" y="1035880"/>
            <a:ext cx="7678994" cy="5822120"/>
            <a:chOff x="2146889" y="1035880"/>
            <a:chExt cx="7678994" cy="5822120"/>
          </a:xfrm>
        </p:grpSpPr>
        <p:sp>
          <p:nvSpPr>
            <p:cNvPr id="2" name="矩形 1"/>
            <p:cNvSpPr/>
            <p:nvPr/>
          </p:nvSpPr>
          <p:spPr>
            <a:xfrm>
              <a:off x="2146889" y="2099450"/>
              <a:ext cx="7678994" cy="26259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25145" indent="-514350" algn="just">
                <a:lnSpc>
                  <a:spcPct val="196000"/>
                </a:lnSpc>
                <a:spcAft>
                  <a:spcPts val="20"/>
                </a:spcAft>
                <a:buAutoNum type="arabicPeriod"/>
              </a:pPr>
              <a:r>
                <a:rPr lang="vi-VN" altLang="zh-CN" sz="2800" kern="100" dirty="0" smtClean="0">
                  <a:solidFill>
                    <a:srgbClr val="C63B3B"/>
                  </a:solidFill>
                  <a:latin typeface="文泉驿正黑" panose="02000603000000000000" pitchFamily="2" charset="-122"/>
                  <a:ea typeface="文泉驿正黑" panose="02000603000000000000" pitchFamily="2" charset="-122"/>
                  <a:cs typeface="+mn-ea"/>
                  <a:sym typeface="+mn-lt"/>
                </a:rPr>
                <a:t>Ôn lại các bài đã học</a:t>
              </a:r>
            </a:p>
            <a:p>
              <a:pPr marL="525145" indent="-514350" algn="just">
                <a:lnSpc>
                  <a:spcPct val="196000"/>
                </a:lnSpc>
                <a:spcAft>
                  <a:spcPts val="20"/>
                </a:spcAft>
                <a:buAutoNum type="arabicPeriod"/>
              </a:pPr>
              <a:r>
                <a:rPr lang="vi-VN" altLang="zh-CN" sz="2800" kern="100" dirty="0" smtClean="0">
                  <a:solidFill>
                    <a:srgbClr val="C63B3B"/>
                  </a:solidFill>
                  <a:latin typeface="文泉驿正黑" panose="02000603000000000000" pitchFamily="2" charset="-122"/>
                  <a:ea typeface="文泉驿正黑" panose="02000603000000000000" pitchFamily="2" charset="-122"/>
                  <a:cs typeface="+mn-ea"/>
                  <a:sym typeface="+mn-lt"/>
                </a:rPr>
                <a:t>Chuẩn bị bài mới: “chia cho số có ba chữ số (tiếp theo)</a:t>
              </a:r>
              <a:endParaRPr lang="zh-CN" altLang="zh-CN" sz="2800" kern="100" dirty="0">
                <a:solidFill>
                  <a:srgbClr val="C63B3B"/>
                </a:solidFill>
                <a:latin typeface="文泉驿正黑" panose="02000603000000000000" pitchFamily="2" charset="-122"/>
                <a:ea typeface="文泉驿正黑" panose="02000603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53DFF1A-A4AE-4EE9-A8A6-C414608633D2}"/>
                </a:ext>
              </a:extLst>
            </p:cNvPr>
            <p:cNvGrpSpPr/>
            <p:nvPr/>
          </p:nvGrpSpPr>
          <p:grpSpPr>
            <a:xfrm>
              <a:off x="2412013" y="1035880"/>
              <a:ext cx="7046619" cy="923330"/>
              <a:chOff x="2412013" y="1035880"/>
              <a:chExt cx="7046619" cy="923330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D9C3F958-5A37-42AC-B2CF-3848024AF9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2013" y="1818968"/>
                <a:ext cx="7046619" cy="1"/>
              </a:xfrm>
              <a:prstGeom prst="line">
                <a:avLst/>
              </a:prstGeom>
              <a:ln>
                <a:solidFill>
                  <a:srgbClr val="C63B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AAABD97-A211-4C6E-AF38-7228DD66FD6F}"/>
                  </a:ext>
                </a:extLst>
              </p:cNvPr>
              <p:cNvSpPr txBox="1"/>
              <p:nvPr/>
            </p:nvSpPr>
            <p:spPr>
              <a:xfrm>
                <a:off x="4630763" y="1035880"/>
                <a:ext cx="403015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altLang="zh-CN" sz="5400" b="1" dirty="0" smtClean="0">
                    <a:ln w="22225">
                      <a:noFill/>
                    </a:ln>
                    <a:solidFill>
                      <a:srgbClr val="C63B3B"/>
                    </a:solidFill>
                    <a:latin typeface="文泉驿正黑" panose="02000603000000000000" pitchFamily="2" charset="-122"/>
                    <a:ea typeface="文泉驿正黑" panose="02000603000000000000" pitchFamily="2" charset="-122"/>
                    <a:cs typeface="+mn-ea"/>
                    <a:sym typeface="+mn-lt"/>
                  </a:rPr>
                  <a:t>Dặn dò</a:t>
                </a:r>
                <a:endParaRPr lang="zh-CN" altLang="en-US" sz="5400" b="1" dirty="0">
                  <a:ln w="22225">
                    <a:noFill/>
                  </a:ln>
                  <a:solidFill>
                    <a:srgbClr val="C63B3B"/>
                  </a:solidFill>
                  <a:latin typeface="文泉驿正黑" panose="02000603000000000000" pitchFamily="2" charset="-122"/>
                  <a:ea typeface="文泉驿正黑" panose="02000603000000000000" pitchFamily="2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D6F1CE-27AD-45B2-87EB-022DBE6E3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843" y="4146755"/>
              <a:ext cx="2711245" cy="271124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37EDD6F-A85E-41CF-83C0-B1A15A3CF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" y="-1"/>
            <a:ext cx="12190964" cy="69366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D745FF-BFC9-4341-9FB5-756F9BD5C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t="9065" r="54138" b="51379"/>
          <a:stretch/>
        </p:blipFill>
        <p:spPr>
          <a:xfrm>
            <a:off x="3325760" y="-326923"/>
            <a:ext cx="7214419" cy="6227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A9D23B9-A7CC-4077-BCFD-250A31588D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81" b="47863"/>
          <a:stretch/>
        </p:blipFill>
        <p:spPr>
          <a:xfrm>
            <a:off x="353962" y="-326923"/>
            <a:ext cx="2428568" cy="31782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21C1B4-2C21-4479-8266-43945E40C4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9"/>
          <a:stretch/>
        </p:blipFill>
        <p:spPr>
          <a:xfrm>
            <a:off x="0" y="4414684"/>
            <a:ext cx="12192000" cy="24433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7BB6DE-3579-4C7A-BB92-C3AD93E36E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6" r="64516"/>
          <a:stretch/>
        </p:blipFill>
        <p:spPr>
          <a:xfrm>
            <a:off x="0" y="6066502"/>
            <a:ext cx="4326194" cy="7914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B630BA-EF37-4747-9DA1-FE2EFCC983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78710"/>
          <a:stretch/>
        </p:blipFill>
        <p:spPr>
          <a:xfrm>
            <a:off x="5860026" y="5565058"/>
            <a:ext cx="6331974" cy="12978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51655A-5B75-4426-A795-0C1CCECCC2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9936" y="1187244"/>
            <a:ext cx="6076336" cy="6076336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A1C7D95-E0A1-4E2B-AB46-0D1D27B14582}"/>
              </a:ext>
            </a:extLst>
          </p:cNvPr>
          <p:cNvGrpSpPr/>
          <p:nvPr/>
        </p:nvGrpSpPr>
        <p:grpSpPr>
          <a:xfrm>
            <a:off x="5658151" y="1868129"/>
            <a:ext cx="2847263" cy="678425"/>
            <a:chOff x="7540195" y="1242552"/>
            <a:chExt cx="2847263" cy="67842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959D340E-BBC7-4173-BBF6-92CF7EECABF8}"/>
                </a:ext>
              </a:extLst>
            </p:cNvPr>
            <p:cNvSpPr/>
            <p:nvPr/>
          </p:nvSpPr>
          <p:spPr>
            <a:xfrm>
              <a:off x="8254181" y="1242552"/>
              <a:ext cx="678425" cy="678425"/>
            </a:xfrm>
            <a:prstGeom prst="ellipse">
              <a:avLst/>
            </a:prstGeom>
            <a:solidFill>
              <a:srgbClr val="C6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文泉驿正黑" panose="02000603000000000000" pitchFamily="2" charset="-122"/>
                <a:ea typeface="文泉驿正黑" panose="02000603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EF6672C-BA1E-4942-977A-30E657B917F6}"/>
                </a:ext>
              </a:extLst>
            </p:cNvPr>
            <p:cNvSpPr/>
            <p:nvPr/>
          </p:nvSpPr>
          <p:spPr>
            <a:xfrm>
              <a:off x="8981607" y="1242552"/>
              <a:ext cx="678425" cy="678425"/>
            </a:xfrm>
            <a:prstGeom prst="ellipse">
              <a:avLst/>
            </a:prstGeom>
            <a:solidFill>
              <a:srgbClr val="C6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文泉驿正黑" panose="02000603000000000000" pitchFamily="2" charset="-122"/>
                <a:ea typeface="文泉驿正黑" panose="02000603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93E3C01-B091-4EBB-A36D-AA46412D122A}"/>
                </a:ext>
              </a:extLst>
            </p:cNvPr>
            <p:cNvSpPr/>
            <p:nvPr/>
          </p:nvSpPr>
          <p:spPr>
            <a:xfrm>
              <a:off x="9709033" y="1242552"/>
              <a:ext cx="678425" cy="678425"/>
            </a:xfrm>
            <a:prstGeom prst="ellipse">
              <a:avLst/>
            </a:prstGeom>
            <a:solidFill>
              <a:srgbClr val="C6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文泉驿正黑" panose="02000603000000000000" pitchFamily="2" charset="-122"/>
                <a:ea typeface="文泉驿正黑" panose="02000603000000000000" pitchFamily="2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640DCC7B-72C8-433F-9C2E-97C88A8FFBBF}"/>
                </a:ext>
              </a:extLst>
            </p:cNvPr>
            <p:cNvSpPr/>
            <p:nvPr/>
          </p:nvSpPr>
          <p:spPr>
            <a:xfrm>
              <a:off x="7540195" y="1242552"/>
              <a:ext cx="678425" cy="678425"/>
            </a:xfrm>
            <a:prstGeom prst="ellipse">
              <a:avLst/>
            </a:prstGeom>
            <a:solidFill>
              <a:srgbClr val="C63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文泉驿正黑" panose="02000603000000000000" pitchFamily="2" charset="-122"/>
                <a:ea typeface="文泉驿正黑" panose="02000603000000000000" pitchFamily="2" charset="-122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682923" y="2296836"/>
            <a:ext cx="555953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cap="none" spc="0" dirty="0" err="1">
                <a:ln/>
                <a:solidFill>
                  <a:schemeClr val="accent4"/>
                </a:solidFill>
                <a:effectLst/>
                <a:latin typeface="UTM Bienvenue" panose="02040603050506020204" pitchFamily="18" charset="0"/>
                <a:cs typeface="Times New Roman" panose="02020603050405020304" pitchFamily="18" charset="0"/>
              </a:rPr>
              <a:t>Khởi</a:t>
            </a:r>
            <a:r>
              <a:rPr lang="en-US" sz="8800" b="1" cap="none" spc="0" dirty="0">
                <a:ln/>
                <a:solidFill>
                  <a:schemeClr val="accent4"/>
                </a:solidFill>
                <a:effectLst/>
                <a:latin typeface="UTM Bienvenu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cap="none" spc="0" dirty="0" err="1">
                <a:ln/>
                <a:solidFill>
                  <a:schemeClr val="accent4"/>
                </a:solidFill>
                <a:effectLst/>
                <a:latin typeface="UTM Bienvenue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en-US" sz="8800" b="1" cap="none" spc="0" dirty="0">
              <a:ln/>
              <a:solidFill>
                <a:schemeClr val="accent4"/>
              </a:solidFill>
              <a:effectLst/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8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D148901-3BDB-4197-BCC7-EFFBCFD3D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" y="-1"/>
            <a:ext cx="12190964" cy="693665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5B07262-D4F6-4CD0-9EE9-4CC00100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9"/>
          <a:stretch/>
        </p:blipFill>
        <p:spPr>
          <a:xfrm>
            <a:off x="0" y="4414684"/>
            <a:ext cx="12192000" cy="2443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FEE440-9A0C-45C9-8380-DA86C39E29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81" b="47863"/>
          <a:stretch/>
        </p:blipFill>
        <p:spPr>
          <a:xfrm>
            <a:off x="353962" y="-326923"/>
            <a:ext cx="2428568" cy="31782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8994066-D5D3-4AB8-9742-1C4310277F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6" r="64516"/>
          <a:stretch/>
        </p:blipFill>
        <p:spPr>
          <a:xfrm>
            <a:off x="0" y="6066502"/>
            <a:ext cx="4326194" cy="7914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315AB58-EB68-45DC-B4D2-84B9AA3A0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78710"/>
          <a:stretch/>
        </p:blipFill>
        <p:spPr>
          <a:xfrm>
            <a:off x="5860026" y="5565058"/>
            <a:ext cx="6331974" cy="12978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FA27776-8560-4924-9E68-38C994DD1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2" t="6007" r="2902" b="20767"/>
          <a:stretch/>
        </p:blipFill>
        <p:spPr>
          <a:xfrm>
            <a:off x="3680400" y="107108"/>
            <a:ext cx="8647795" cy="52208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E7E5CF-214D-4CA4-B82B-97F9C2DB2E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20766" r="59597"/>
          <a:stretch/>
        </p:blipFill>
        <p:spPr>
          <a:xfrm>
            <a:off x="437536" y="1920977"/>
            <a:ext cx="4159045" cy="483009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A3B6DC5-179B-443B-9945-E62E1E46D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42" y="272999"/>
            <a:ext cx="1531794" cy="133040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E42FE69-69F2-4C20-AB53-47B1D7E666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1" t="35050" r="2258" b="43126"/>
          <a:stretch/>
        </p:blipFill>
        <p:spPr>
          <a:xfrm>
            <a:off x="5883916" y="107108"/>
            <a:ext cx="870889" cy="75538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077542" y="1563384"/>
            <a:ext cx="605905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Chúc</a:t>
            </a:r>
            <a:r>
              <a:rPr lang="en-US" sz="72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các</a:t>
            </a:r>
            <a:r>
              <a:rPr lang="en-US" sz="72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em</a:t>
            </a:r>
            <a:endParaRPr lang="en-US" sz="7200" b="1" dirty="0">
              <a:ln/>
              <a:solidFill>
                <a:schemeClr val="accent4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Chickenhawk" panose="02040603050506020204" pitchFamily="18" charset="0"/>
            </a:endParaRPr>
          </a:p>
          <a:p>
            <a:pPr algn="ctr"/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học</a:t>
            </a:r>
            <a:r>
              <a:rPr lang="en-US" sz="72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tốt</a:t>
            </a:r>
            <a:r>
              <a:rPr lang="en-US" sz="72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4213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quà tặng tiếp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sẽ được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 NON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cập nhật tại nhóm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 Non – Tài liệu Tiểu học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bài giảng điện tử lớp 4 và quà tặng hằng tuần </a:t>
            </a:r>
            <a:b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u="sng" dirty="0" smtClean="0">
                <a:solidFill>
                  <a:srgbClr val="002060"/>
                </a:solidFill>
              </a:rPr>
              <a:t>0382348780</a:t>
            </a:r>
            <a:r>
              <a:rPr lang="en-US" sz="2400" dirty="0" smtClean="0">
                <a:solidFill>
                  <a:srgbClr val="002060"/>
                </a:solidFill>
              </a:rPr>
              <a:t> - </a:t>
            </a:r>
            <a:r>
              <a:rPr lang="en-US" sz="2400" u="sng" dirty="0">
                <a:solidFill>
                  <a:srgbClr val="002060"/>
                </a:solidFill>
              </a:rPr>
              <a:t>0984848929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8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5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37EDD6F-A85E-41CF-83C0-B1A15A3CF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" y="-1"/>
            <a:ext cx="12190964" cy="69366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D745FF-BFC9-4341-9FB5-756F9BD5CE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t="9065" r="54138" b="51379"/>
          <a:stretch/>
        </p:blipFill>
        <p:spPr>
          <a:xfrm>
            <a:off x="3325760" y="-326923"/>
            <a:ext cx="7214419" cy="6227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A9D23B9-A7CC-4077-BCFD-250A31588D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81" b="47863"/>
          <a:stretch/>
        </p:blipFill>
        <p:spPr>
          <a:xfrm>
            <a:off x="353962" y="-326923"/>
            <a:ext cx="2428568" cy="31782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21C1B4-2C21-4479-8266-43945E40C4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9"/>
          <a:stretch/>
        </p:blipFill>
        <p:spPr>
          <a:xfrm>
            <a:off x="0" y="4414684"/>
            <a:ext cx="12192000" cy="24433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7BB6DE-3579-4C7A-BB92-C3AD93E36E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6" r="64516"/>
          <a:stretch/>
        </p:blipFill>
        <p:spPr>
          <a:xfrm>
            <a:off x="0" y="6066502"/>
            <a:ext cx="4326194" cy="7914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B630BA-EF37-4747-9DA1-FE2EFCC983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78710"/>
          <a:stretch/>
        </p:blipFill>
        <p:spPr>
          <a:xfrm>
            <a:off x="5860026" y="5565058"/>
            <a:ext cx="6331974" cy="12978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51655A-5B75-4426-A795-0C1CCECCC2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9936" y="1187244"/>
            <a:ext cx="6076336" cy="607633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168592" y="1745677"/>
            <a:ext cx="51203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  <a:latin typeface="UTM Akashi" panose="02040603050506020204" pitchFamily="18" charset="0"/>
              </a:rPr>
              <a:t>729 : 243 = ? </a:t>
            </a:r>
            <a:endParaRPr lang="en-US" sz="5400" dirty="0">
              <a:solidFill>
                <a:srgbClr val="FF0000"/>
              </a:solidFill>
              <a:latin typeface="UTM Akashi" panose="0204060305050602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51654" y="2556528"/>
            <a:ext cx="15359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 smtClean="0">
                <a:latin typeface="UTM Akashi" panose="02040603050506020204" pitchFamily="18" charset="0"/>
              </a:rPr>
              <a:t>a. 2</a:t>
            </a:r>
            <a:endParaRPr lang="en-US" sz="5400" dirty="0">
              <a:latin typeface="UTM Akashi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85317" y="3327893"/>
            <a:ext cx="14686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 smtClean="0">
                <a:latin typeface="UTM Akashi" panose="02040603050506020204" pitchFamily="18" charset="0"/>
              </a:rPr>
              <a:t>b. 3</a:t>
            </a:r>
            <a:endParaRPr lang="en-US" sz="5400" dirty="0">
              <a:latin typeface="UTM Akashi" panose="0204060305050602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51654" y="4066541"/>
            <a:ext cx="14686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 smtClean="0">
                <a:latin typeface="UTM Akashi" panose="02040603050506020204" pitchFamily="18" charset="0"/>
              </a:rPr>
              <a:t>c. 4</a:t>
            </a:r>
            <a:endParaRPr lang="en-US" sz="5400" dirty="0">
              <a:latin typeface="UTM Akashi" panose="0204060305050602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333947" y="3327893"/>
            <a:ext cx="786045" cy="9233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37EDD6F-A85E-41CF-83C0-B1A15A3CF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" y="-1"/>
            <a:ext cx="12190964" cy="69366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D745FF-BFC9-4341-9FB5-756F9BD5CE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t="9065" r="54138" b="51379"/>
          <a:stretch/>
        </p:blipFill>
        <p:spPr>
          <a:xfrm>
            <a:off x="3325760" y="-326923"/>
            <a:ext cx="7214419" cy="6227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A9D23B9-A7CC-4077-BCFD-250A31588D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81" b="47863"/>
          <a:stretch/>
        </p:blipFill>
        <p:spPr>
          <a:xfrm>
            <a:off x="353962" y="-326923"/>
            <a:ext cx="2428568" cy="31782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21C1B4-2C21-4479-8266-43945E40C4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9"/>
          <a:stretch/>
        </p:blipFill>
        <p:spPr>
          <a:xfrm>
            <a:off x="0" y="4414684"/>
            <a:ext cx="12192000" cy="24433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7BB6DE-3579-4C7A-BB92-C3AD93E36E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6" r="64516"/>
          <a:stretch/>
        </p:blipFill>
        <p:spPr>
          <a:xfrm>
            <a:off x="0" y="6066502"/>
            <a:ext cx="4326194" cy="7914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B630BA-EF37-4747-9DA1-FE2EFCC983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78710"/>
          <a:stretch/>
        </p:blipFill>
        <p:spPr>
          <a:xfrm>
            <a:off x="5860026" y="5565058"/>
            <a:ext cx="6331974" cy="12978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51655A-5B75-4426-A795-0C1CCECCC2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9936" y="1187244"/>
            <a:ext cx="6076336" cy="607633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004208" y="1745677"/>
            <a:ext cx="52549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 smtClean="0">
                <a:solidFill>
                  <a:srgbClr val="FF0000"/>
                </a:solidFill>
                <a:latin typeface="UTM Akashi" panose="02040603050506020204" pitchFamily="18" charset="0"/>
              </a:rPr>
              <a:t>8910 : 495 = ?</a:t>
            </a:r>
            <a:endParaRPr lang="en-US" sz="5400" dirty="0">
              <a:solidFill>
                <a:srgbClr val="FF0000"/>
              </a:solidFill>
              <a:latin typeface="UTM Akashi" panose="0204060305050602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51654" y="2556528"/>
            <a:ext cx="17732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 smtClean="0">
                <a:latin typeface="UTM Akashi" panose="02040603050506020204" pitchFamily="18" charset="0"/>
              </a:rPr>
              <a:t>a. 18</a:t>
            </a:r>
            <a:endParaRPr lang="en-US" sz="5400" dirty="0">
              <a:latin typeface="UTM Akashi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85317" y="3327893"/>
            <a:ext cx="17732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 smtClean="0">
                <a:latin typeface="UTM Akashi" panose="02040603050506020204" pitchFamily="18" charset="0"/>
              </a:rPr>
              <a:t>b. 19</a:t>
            </a:r>
            <a:endParaRPr lang="en-US" sz="5400" dirty="0">
              <a:latin typeface="UTM Akashi" panose="0204060305050602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51654" y="4066541"/>
            <a:ext cx="19415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dirty="0" smtClean="0">
                <a:latin typeface="UTM Akashi" panose="02040603050506020204" pitchFamily="18" charset="0"/>
              </a:rPr>
              <a:t>c. 20</a:t>
            </a:r>
            <a:endParaRPr lang="en-US" sz="5400" dirty="0">
              <a:latin typeface="UTM Akashi" panose="0204060305050602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301019" y="2627557"/>
            <a:ext cx="786045" cy="9233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C272E-29CC-4C54-A761-B789D8FA6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" y="-1"/>
            <a:ext cx="12190964" cy="6936659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9B395B1D-8E6D-4115-B8E1-FF270BC3ECE9}"/>
              </a:ext>
            </a:extLst>
          </p:cNvPr>
          <p:cNvSpPr/>
          <p:nvPr/>
        </p:nvSpPr>
        <p:spPr>
          <a:xfrm>
            <a:off x="1357745" y="794327"/>
            <a:ext cx="9762837" cy="47474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3B3B"/>
              </a:solidFill>
              <a:latin typeface="文泉驿正黑" panose="02000603000000000000" pitchFamily="2" charset="-122"/>
              <a:ea typeface="文泉驿正黑" panose="02000603000000000000" pitchFamily="2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E492236-AEA9-4F6B-AC37-D6CBC590F4D7}"/>
              </a:ext>
            </a:extLst>
          </p:cNvPr>
          <p:cNvGrpSpPr/>
          <p:nvPr/>
        </p:nvGrpSpPr>
        <p:grpSpPr>
          <a:xfrm>
            <a:off x="769084" y="514928"/>
            <a:ext cx="10637827" cy="5403271"/>
            <a:chOff x="769084" y="514928"/>
            <a:chExt cx="10637827" cy="5403271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02E31B55-F782-4EF7-9DF3-E1E4C8C79010}"/>
                </a:ext>
              </a:extLst>
            </p:cNvPr>
            <p:cNvGrpSpPr/>
            <p:nvPr/>
          </p:nvGrpSpPr>
          <p:grpSpPr>
            <a:xfrm>
              <a:off x="775854" y="514928"/>
              <a:ext cx="10631057" cy="5403271"/>
              <a:chOff x="775854" y="514928"/>
              <a:chExt cx="10631057" cy="5403271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FC6796C2-F74B-4430-8667-3C9F8CE80C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112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45" t="5152" r="10553" b="3805"/>
              <a:stretch/>
            </p:blipFill>
            <p:spPr>
              <a:xfrm rot="5400000">
                <a:off x="3389747" y="-2098965"/>
                <a:ext cx="5403271" cy="10631057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10996F9-0369-46D2-A691-02038568D9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550" t="13417" r="11900" b="49089"/>
              <a:stretch/>
            </p:blipFill>
            <p:spPr>
              <a:xfrm rot="5400000">
                <a:off x="4425372" y="3166916"/>
                <a:ext cx="939804" cy="4378037"/>
              </a:xfrm>
              <a:prstGeom prst="rect">
                <a:avLst/>
              </a:prstGeom>
            </p:spPr>
          </p:pic>
        </p:grp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7A45FC9-1BF2-4C88-B80E-3C500D7B1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98" t="44983" r="3842" b="6196"/>
            <a:stretch/>
          </p:blipFill>
          <p:spPr>
            <a:xfrm flipH="1">
              <a:off x="769084" y="2867887"/>
              <a:ext cx="2322636" cy="2985658"/>
            </a:xfrm>
            <a:prstGeom prst="rect">
              <a:avLst/>
            </a:prstGeom>
          </p:spPr>
        </p:pic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A69CA373-E099-4958-A8F2-5B8133F8B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293" y="2510680"/>
            <a:ext cx="4750703" cy="47507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39827" y="2431733"/>
            <a:ext cx="733085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Hanzel" panose="02040603050506020204" pitchFamily="18" charset="0"/>
                <a:cs typeface="Times New Roman" panose="02020603050405020304" pitchFamily="18" charset="0"/>
              </a:rPr>
              <a:t>THỰC HÀNH</a:t>
            </a:r>
            <a:endParaRPr lang="en-US" sz="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UTM Hanzel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04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3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5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2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VƯỢT CHƯỚNG NGẠI VẬT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60337" y="3405458"/>
            <a:ext cx="5999155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246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7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1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0" y="4308226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3" y="2225994"/>
            <a:ext cx="2082219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406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5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9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0" y="4308226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1" y="4884832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0741" y="2488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0309" y="562365"/>
            <a:ext cx="8953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Bài</a:t>
            </a:r>
            <a:r>
              <a:rPr kumimoji="0" lang="vi-VN" sz="72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1: Đặt tính rồi tính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7200" dirty="0" smtClean="0">
                <a:solidFill>
                  <a:srgbClr val="FFFF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708 : 354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3" y="3590124"/>
            <a:ext cx="4004307" cy="3163824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4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7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7D90E63-E16E-4BD8-9B42-7F1A5744A3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288" y="2744288"/>
            <a:ext cx="4113712" cy="41137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51424" y="2053977"/>
            <a:ext cx="20104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dirty="0">
                <a:latin typeface="UTM Akashi" panose="02040603050506020204" pitchFamily="18" charset="0"/>
              </a:rPr>
              <a:t> 708 </a:t>
            </a:r>
            <a:endParaRPr lang="en-US" sz="5400" dirty="0">
              <a:latin typeface="UTM Akashi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4034" y="1989153"/>
            <a:ext cx="15359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dirty="0">
                <a:latin typeface="UTM Akashi" panose="02040603050506020204" pitchFamily="18" charset="0"/>
              </a:rPr>
              <a:t>354</a:t>
            </a:r>
          </a:p>
        </p:txBody>
      </p:sp>
      <p:sp>
        <p:nvSpPr>
          <p:cNvPr id="14" name="Line 120"/>
          <p:cNvSpPr>
            <a:spLocks noChangeShapeType="1"/>
          </p:cNvSpPr>
          <p:nvPr/>
        </p:nvSpPr>
        <p:spPr bwMode="auto">
          <a:xfrm>
            <a:off x="4445926" y="2110367"/>
            <a:ext cx="0" cy="16683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21"/>
          <p:cNvSpPr>
            <a:spLocks noChangeShapeType="1"/>
          </p:cNvSpPr>
          <p:nvPr/>
        </p:nvSpPr>
        <p:spPr bwMode="auto">
          <a:xfrm>
            <a:off x="4445926" y="2973455"/>
            <a:ext cx="157622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76012" y="3119286"/>
            <a:ext cx="11320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dirty="0">
                <a:solidFill>
                  <a:srgbClr val="FF0000"/>
                </a:solidFill>
                <a:latin typeface="UTM Akashi" panose="02040603050506020204" pitchFamily="18" charset="0"/>
              </a:rPr>
              <a:t> 2 </a:t>
            </a:r>
            <a:endParaRPr lang="en-US" sz="5400" dirty="0">
              <a:solidFill>
                <a:srgbClr val="FF0000"/>
              </a:solidFill>
              <a:latin typeface="UTM Akashi" panose="02040603050506020204" pitchFamily="18" charset="0"/>
            </a:endParaRPr>
          </a:p>
        </p:txBody>
      </p:sp>
      <p:sp>
        <p:nvSpPr>
          <p:cNvPr id="17" name="Text Box 84"/>
          <p:cNvSpPr txBox="1">
            <a:spLocks noChangeArrowheads="1"/>
          </p:cNvSpPr>
          <p:nvPr/>
        </p:nvSpPr>
        <p:spPr bwMode="auto">
          <a:xfrm>
            <a:off x="2832013" y="4351489"/>
            <a:ext cx="615207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6600" dirty="0">
                <a:solidFill>
                  <a:srgbClr val="006600"/>
                </a:solidFill>
                <a:latin typeface="UTM Akashi" panose="02040603050506020204" pitchFamily="18" charset="0"/>
              </a:rPr>
              <a:t>708 : 354 = 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49598" y="2905222"/>
            <a:ext cx="11320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dirty="0">
                <a:latin typeface="UTM Akashi" panose="02040603050506020204" pitchFamily="18" charset="0"/>
              </a:rPr>
              <a:t> </a:t>
            </a:r>
            <a:r>
              <a:rPr lang="vi-VN" altLang="en-US" sz="5400" dirty="0" smtClean="0">
                <a:latin typeface="UTM Akashi" panose="02040603050506020204" pitchFamily="18" charset="0"/>
              </a:rPr>
              <a:t>0</a:t>
            </a:r>
            <a:r>
              <a:rPr lang="en-US" altLang="en-US" sz="5400" dirty="0" smtClean="0">
                <a:latin typeface="UTM Akashi" panose="02040603050506020204" pitchFamily="18" charset="0"/>
              </a:rPr>
              <a:t> </a:t>
            </a:r>
            <a:endParaRPr lang="en-US" sz="5400" dirty="0">
              <a:latin typeface="UTM Akashi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4" grpId="0"/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429</Words>
  <Application>Microsoft Office PowerPoint</Application>
  <PresentationFormat>Widescreen</PresentationFormat>
  <Paragraphs>81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UTM Hanzel</vt:lpstr>
      <vt:lpstr>Bungee Inline</vt:lpstr>
      <vt:lpstr>Arial</vt:lpstr>
      <vt:lpstr>Arial-Rounded</vt:lpstr>
      <vt:lpstr>UTM Chickenhawk</vt:lpstr>
      <vt:lpstr>UTM Akashi</vt:lpstr>
      <vt:lpstr>等线</vt:lpstr>
      <vt:lpstr>Times New Roman</vt:lpstr>
      <vt:lpstr>Arabia</vt:lpstr>
      <vt:lpstr>#9Slide03 AmpleSoft Bold</vt:lpstr>
      <vt:lpstr>SimSun</vt:lpstr>
      <vt:lpstr>文泉驿正黑</vt:lpstr>
      <vt:lpstr>UTM Bienvenue</vt:lpstr>
      <vt:lpstr>等线 Light</vt:lpstr>
      <vt:lpstr>Calibri Light</vt:lpstr>
      <vt:lpstr>Calibri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tạp trang 87</dc:title>
  <dc:creator>TQ_MANG NON</dc:creator>
  <cp:keywords>Măng non teams</cp:keywords>
  <cp:lastModifiedBy>Hi</cp:lastModifiedBy>
  <cp:revision>20</cp:revision>
  <dcterms:created xsi:type="dcterms:W3CDTF">2019-09-24T02:03:13Z</dcterms:created>
  <dcterms:modified xsi:type="dcterms:W3CDTF">2021-12-11T18:26:42Z</dcterms:modified>
</cp:coreProperties>
</file>