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319" r:id="rId2"/>
    <p:sldId id="342" r:id="rId3"/>
    <p:sldId id="306" r:id="rId4"/>
    <p:sldId id="305" r:id="rId5"/>
    <p:sldId id="344" r:id="rId6"/>
    <p:sldId id="343" r:id="rId7"/>
    <p:sldId id="292" r:id="rId8"/>
    <p:sldId id="291" r:id="rId9"/>
    <p:sldId id="320" r:id="rId10"/>
    <p:sldId id="293" r:id="rId11"/>
    <p:sldId id="321" r:id="rId12"/>
    <p:sldId id="294" r:id="rId13"/>
    <p:sldId id="322" r:id="rId14"/>
    <p:sldId id="323" r:id="rId15"/>
    <p:sldId id="324" r:id="rId16"/>
    <p:sldId id="325" r:id="rId17"/>
    <p:sldId id="326" r:id="rId18"/>
    <p:sldId id="345" r:id="rId19"/>
    <p:sldId id="328" r:id="rId20"/>
    <p:sldId id="327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6" r:id="rId29"/>
    <p:sldId id="338" r:id="rId30"/>
    <p:sldId id="339" r:id="rId31"/>
    <p:sldId id="341" r:id="rId32"/>
    <p:sldId id="340" r:id="rId33"/>
    <p:sldId id="318" r:id="rId34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VN-Newton" panose="0204060305050602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UTM Androgyne" panose="02040603050506020204" pitchFamily="18" charset="0"/>
      <p:regular r:id="rId49"/>
    </p:embeddedFont>
    <p:embeddedFont>
      <p:font typeface="UTM Avo" panose="02040603050506020204" pitchFamily="18" charset="0"/>
      <p:regular r:id="rId50"/>
      <p:bold r:id="rId51"/>
      <p:italic r:id="rId52"/>
      <p:boldItalic r:id="rId53"/>
    </p:embeddedFont>
    <p:embeddedFont>
      <p:font typeface="UTM Colossalis" panose="02040603050506020204" pitchFamily="18" charset="0"/>
      <p:regular r:id="rId54"/>
    </p:embeddedFont>
    <p:embeddedFont>
      <p:font typeface="UTM Showcard" panose="02040603050506020204" pitchFamily="18" charset="0"/>
      <p:regular r:id="rId55"/>
    </p:embeddedFont>
    <p:embeddedFont>
      <p:font typeface="UVN Minh Map" panose="00000400000000000000" pitchFamily="2" charset="0"/>
      <p:regular r:id="rId5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C9A7A"/>
    <a:srgbClr val="79DBEF"/>
    <a:srgbClr val="EFF96F"/>
    <a:srgbClr val="71DAFF"/>
    <a:srgbClr val="EBF56B"/>
    <a:srgbClr val="E1236B"/>
    <a:srgbClr val="458E9F"/>
    <a:srgbClr val="053A05"/>
    <a:srgbClr val="85C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314" autoAdjust="0"/>
  </p:normalViewPr>
  <p:slideViewPr>
    <p:cSldViewPr snapToGrid="0">
      <p:cViewPr>
        <p:scale>
          <a:sx n="46" d="100"/>
          <a:sy n="46" d="100"/>
        </p:scale>
        <p:origin x="1632" y="859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7178-2AD1-46D3-9E5F-6C580F055098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C5BC-527A-423C-B80F-56A8F69E2A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8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AC5BC-527A-423C-B80F-56A8F69E2A1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3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02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8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63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7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0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340B-DD0B-433E-BC10-266275DA76BC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E940B-8D49-4385-B315-592A4426821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D90146D-78FD-45B2-9218-6C968A933798}"/>
              </a:ext>
            </a:extLst>
          </p:cNvPr>
          <p:cNvSpPr txBox="1">
            <a:spLocks/>
          </p:cNvSpPr>
          <p:nvPr userDrawn="1"/>
        </p:nvSpPr>
        <p:spPr>
          <a:xfrm>
            <a:off x="10425513" y="-487645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Mắng</a:t>
            </a:r>
            <a:r>
              <a:rPr lang="en-US" sz="2400" baseline="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bg2">
                  <a:lumMod val="9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7EFA23B-CD31-44D3-AC1D-44F7E7124636}"/>
              </a:ext>
            </a:extLst>
          </p:cNvPr>
          <p:cNvSpPr txBox="1">
            <a:spLocks/>
          </p:cNvSpPr>
          <p:nvPr userDrawn="1"/>
        </p:nvSpPr>
        <p:spPr>
          <a:xfrm>
            <a:off x="-316617" y="689044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Măng</a:t>
            </a:r>
            <a:r>
              <a:rPr lang="en-US" sz="2400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accent1">
                  <a:lumMod val="20000"/>
                  <a:lumOff val="8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2C709BF-FC76-41CC-A24E-7E6FA53EEBD0}"/>
              </a:ext>
            </a:extLst>
          </p:cNvPr>
          <p:cNvSpPr txBox="1"/>
          <p:nvPr userDrawn="1"/>
        </p:nvSpPr>
        <p:spPr>
          <a:xfrm>
            <a:off x="199984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A40A16DB-C390-4EB9-97FA-BD8D21ECDB60}"/>
              </a:ext>
            </a:extLst>
          </p:cNvPr>
          <p:cNvSpPr/>
          <p:nvPr userDrawn="1"/>
        </p:nvSpPr>
        <p:spPr>
          <a:xfrm>
            <a:off x="12192000" y="84107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1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1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17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E07766-8C79-48B0-B94A-67545C80E92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096" y="-1022707"/>
            <a:ext cx="1202818" cy="20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16.emf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emf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60574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67190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15689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02C8E7-FBED-4BAC-BE9A-2E1070AA19AD}"/>
              </a:ext>
            </a:extLst>
          </p:cNvPr>
          <p:cNvSpPr/>
          <p:nvPr/>
        </p:nvSpPr>
        <p:spPr>
          <a:xfrm>
            <a:off x="-45551" y="611312"/>
            <a:ext cx="9123029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18734" y="-69342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6391600" y="269176"/>
            <a:ext cx="166254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60AFA7AB-0FD3-4682-B0A9-4CE0CB40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" y="696831"/>
            <a:ext cx="889018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sau,ngô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154A7838-9EE3-4077-AC22-58B86A6D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1" y="2545468"/>
            <a:ext cx="855844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799810A3-55E1-4760-94FD-1EA2E6B5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042118"/>
            <a:ext cx="89547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825" y="4996897"/>
            <a:ext cx="2841391" cy="168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60" y="2755205"/>
            <a:ext cx="2744713" cy="176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965" y="708973"/>
            <a:ext cx="2941707" cy="174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E38AE9-2078-4C0A-B862-00972FDBE7D2}"/>
              </a:ext>
            </a:extLst>
          </p:cNvPr>
          <p:cNvSpPr txBox="1"/>
          <p:nvPr/>
        </p:nvSpPr>
        <p:spPr>
          <a:xfrm>
            <a:off x="8054146" y="-39620"/>
            <a:ext cx="527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4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B63089-5216-4645-B788-1E9818D52A38}"/>
              </a:ext>
            </a:extLst>
          </p:cNvPr>
          <p:cNvSpPr/>
          <p:nvPr/>
        </p:nvSpPr>
        <p:spPr>
          <a:xfrm>
            <a:off x="156230" y="73190"/>
            <a:ext cx="11661276" cy="671162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34" y="4673451"/>
            <a:ext cx="3587297" cy="211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4" y="3206294"/>
            <a:ext cx="3587296" cy="203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35" y="899011"/>
            <a:ext cx="3549196" cy="20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44A7666B-75CD-40EC-92A5-41689E0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40" y="749695"/>
            <a:ext cx="80341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131FB8A1-7B31-4807-841F-CF961336F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718" y="3354443"/>
            <a:ext cx="7661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9C93F460-6ACD-42DA-8AF0-D92E89F7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305621"/>
            <a:ext cx="81696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2A99FC-D6EB-47EC-9822-C3076409BE5B}"/>
              </a:ext>
            </a:extLst>
          </p:cNvPr>
          <p:cNvSpPr txBox="1"/>
          <p:nvPr/>
        </p:nvSpPr>
        <p:spPr>
          <a:xfrm>
            <a:off x="6913202" y="73190"/>
            <a:ext cx="527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7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06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8" y="114805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7493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09F4BCF-5FF9-4BA3-8998-2D267B0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438" y="749393"/>
            <a:ext cx="3068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doan 1 bai ngo non">
            <a:extLst>
              <a:ext uri="{FF2B5EF4-FFF2-40B4-BE49-F238E27FC236}">
                <a16:creationId xmlns:a16="http://schemas.microsoft.com/office/drawing/2014/main" id="{76F98880-D385-41B0-B39D-5CF07F10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532">
            <a:off x="654126" y="3429000"/>
            <a:ext cx="3246630" cy="288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458E9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4" descr="doan 2 bai ngo">
            <a:extLst>
              <a:ext uri="{FF2B5EF4-FFF2-40B4-BE49-F238E27FC236}">
                <a16:creationId xmlns:a16="http://schemas.microsoft.com/office/drawing/2014/main" id="{68380D69-868C-470A-B0EA-5B925737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713">
            <a:off x="8144216" y="3741603"/>
            <a:ext cx="3493214" cy="250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1" descr="ngo">
            <a:extLst>
              <a:ext uri="{FF2B5EF4-FFF2-40B4-BE49-F238E27FC236}">
                <a16:creationId xmlns:a16="http://schemas.microsoft.com/office/drawing/2014/main" id="{B1BBE876-B2A8-4ED5-B85C-69D6717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537">
            <a:off x="4077165" y="548253"/>
            <a:ext cx="3419863" cy="2509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729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3" y="305656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9063566" y="613090"/>
            <a:ext cx="2352952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24" y="1377710"/>
            <a:ext cx="10870951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739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111836" cy="661655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1748681" cy="1181373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1803362" y="560517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" y="1527568"/>
            <a:ext cx="424417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TV4,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3" r="7123"/>
          <a:stretch/>
        </p:blipFill>
        <p:spPr>
          <a:xfrm>
            <a:off x="188845" y="4144388"/>
            <a:ext cx="3779487" cy="2334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VŨ TIỀM</a:t>
            </a:r>
            <a:endParaRPr lang="en-US" alt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887" y="228612"/>
            <a:ext cx="341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3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C93722-81EF-4513-9334-24850120C08B}"/>
              </a:ext>
            </a:extLst>
          </p:cNvPr>
          <p:cNvSpPr/>
          <p:nvPr/>
        </p:nvSpPr>
        <p:spPr>
          <a:xfrm>
            <a:off x="101627" y="611312"/>
            <a:ext cx="8039471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9679" y="106914"/>
            <a:ext cx="14221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561863" y="445732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95" y="650582"/>
            <a:ext cx="3710062" cy="184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215683CE-AF18-476D-8764-836648A42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74" y="651749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thanh,thân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tay,cành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EFE39E38-FB93-4027-84F2-00012887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04" y="2581806"/>
            <a:ext cx="751176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D54341D1-936F-4433-8FCA-42135723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71" y="4933447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11" y="2632146"/>
            <a:ext cx="3710062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98" y="4894608"/>
            <a:ext cx="3735520" cy="190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10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8443" y="-72526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28" y="807320"/>
            <a:ext cx="3961493" cy="233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66" y="3038588"/>
            <a:ext cx="4332775" cy="23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87" y="4783475"/>
            <a:ext cx="3697038" cy="19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450AC74B-12F9-41BE-8291-E6D54B2E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34" y="1003383"/>
            <a:ext cx="75480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4AEA752A-7A78-4302-9175-A316D6CDE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3317132"/>
            <a:ext cx="58410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E6C5EF4B-AD70-4C13-B41C-73237DE5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7" y="5557676"/>
            <a:ext cx="716859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20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6" descr="形状, 圆圈&#10;&#10;描述已自动生成">
            <a:extLst>
              <a:ext uri="{FF2B5EF4-FFF2-40B4-BE49-F238E27FC236}">
                <a16:creationId xmlns:a16="http://schemas.microsoft.com/office/drawing/2014/main" id="{F3C22419-9DA7-49ED-AA37-39FD352CD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710">
            <a:off x="-503704" y="1643453"/>
            <a:ext cx="7734912" cy="5673123"/>
          </a:xfrm>
          <a:prstGeom prst="rect">
            <a:avLst/>
          </a:prstGeom>
        </p:spPr>
      </p:pic>
      <p:pic>
        <p:nvPicPr>
          <p:cNvPr id="16" name="图片 26" descr="形状, 圆圈&#10;&#10;描述已自动生成">
            <a:extLst>
              <a:ext uri="{FF2B5EF4-FFF2-40B4-BE49-F238E27FC236}">
                <a16:creationId xmlns:a16="http://schemas.microsoft.com/office/drawing/2014/main" id="{980CF54C-26E7-45F0-98FF-10D836F22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4930298" y="1648169"/>
            <a:ext cx="8326328" cy="5389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412774" y="334854"/>
            <a:ext cx="11499826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Trình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miêu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so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ngô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31CE3D-490C-4E92-86DB-614C0011D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392" y="2641158"/>
            <a:ext cx="4049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8AB6439F-E64D-4372-8F46-E34E9106C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647" y="2614830"/>
            <a:ext cx="35547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0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6A2A88-49F5-49FC-B7AA-C98B03D0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514" y="2810554"/>
            <a:ext cx="41510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0107CE7E-B296-43FD-9657-A0477644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080" y="2779450"/>
            <a:ext cx="37559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endParaRPr lang="en-US" altLang="vi-VN" sz="44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4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5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5" grpId="0"/>
      <p:bldP spid="2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oup 83">
            <a:extLst>
              <a:ext uri="{FF2B5EF4-FFF2-40B4-BE49-F238E27FC236}">
                <a16:creationId xmlns:a16="http://schemas.microsoft.com/office/drawing/2014/main" id="{E4AE418A-FFE9-43AD-AA37-9BD448CCE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945970"/>
              </p:ext>
            </p:extLst>
          </p:nvPr>
        </p:nvGraphicFramePr>
        <p:xfrm>
          <a:off x="124562" y="214692"/>
          <a:ext cx="11942875" cy="6428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4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5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8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cao,dáng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 Box 80">
            <a:extLst>
              <a:ext uri="{FF2B5EF4-FFF2-40B4-BE49-F238E27FC236}">
                <a16:creationId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6911181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latin typeface="Times New Roman" panose="02020603050405020304" pitchFamily="18" charset="0"/>
              </a:rPr>
              <a:t>?   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Từ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hai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latin typeface="Times New Roman" panose="02020603050405020304" pitchFamily="18" charset="0"/>
              </a:rPr>
              <a:t>,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rút</a:t>
            </a:r>
            <a:r>
              <a:rPr lang="en-US" altLang="vi-VN" b="1" i="1" dirty="0"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xét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về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miêu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cối</a:t>
            </a:r>
            <a:r>
              <a:rPr lang="en-US" altLang="vi-VN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89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546100" y="119664"/>
            <a:ext cx="109474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80">
            <a:extLst>
              <a:ext uri="{FF2B5EF4-FFF2-40B4-BE49-F238E27FC236}">
                <a16:creationId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3" y="145769"/>
            <a:ext cx="108754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Group 83">
            <a:extLst>
              <a:ext uri="{FF2B5EF4-FFF2-40B4-BE49-F238E27FC236}">
                <a16:creationId xmlns:a16="http://schemas.microsoft.com/office/drawing/2014/main" id="{2689B16B-225A-4D1F-909C-B29EC159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462071"/>
              </p:ext>
            </p:extLst>
          </p:nvPr>
        </p:nvGraphicFramePr>
        <p:xfrm>
          <a:off x="247403" y="1534728"/>
          <a:ext cx="11697194" cy="5177503"/>
        </p:xfrm>
        <a:graphic>
          <a:graphicData uri="http://schemas.openxmlformats.org/drawingml/2006/table">
            <a:tbl>
              <a:tblPr/>
              <a:tblGrid>
                <a:gridCol w="195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2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0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Giới thiệu bao quát về cây mai (chiều cao,dáng, thân, tán, gốc, cành, nhánh).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5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>
                <a:solidFill>
                  <a:srgbClr val="D08E42"/>
                </a:solidFill>
                <a:latin typeface="UTM Androgyne" panose="02040603050506020204" pitchFamily="18" charset="0"/>
              </a:rPr>
              <a:t>KHỞI ĐỘNG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6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8E9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6" y="66352"/>
            <a:ext cx="2689811" cy="661655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5" y="0"/>
            <a:ext cx="2689811" cy="1817181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219948" y="2756920"/>
            <a:ext cx="2490682" cy="76944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Ghi</a:t>
            </a:r>
            <a:r>
              <a:rPr lang="en-US" altLang="zh-CN" sz="4400" b="1" spc="51" dirty="0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nhớ</a:t>
            </a:r>
            <a:endParaRPr lang="zh-CN" altLang="en-US" sz="4400" b="1" spc="51" dirty="0">
              <a:ln w="11430"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7F8E4-DC1E-4586-BC99-4FCC729A8EDC}"/>
              </a:ext>
            </a:extLst>
          </p:cNvPr>
          <p:cNvSpPr txBox="1"/>
          <p:nvPr/>
        </p:nvSpPr>
        <p:spPr>
          <a:xfrm>
            <a:off x="2909759" y="469765"/>
            <a:ext cx="9103680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Bài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latin typeface="Times New Roman" panose="02020603050405020304" pitchFamily="18" charset="0"/>
              </a:rPr>
              <a:t>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Mở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600" b="1" dirty="0">
                <a:latin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quát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bài:Tả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bộ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kì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ích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ấn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tượng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73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3145366" y="515012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20" y="1305341"/>
            <a:ext cx="1137349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6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783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85C28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713049" y="43618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647345"/>
            <a:ext cx="317214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9B02CD7-A891-4EAE-AE9F-6E498CF5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1" y="760171"/>
            <a:ext cx="8592747" cy="62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  <a:r>
              <a:rPr lang="en-US" altLang="vi-VN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VŨ TÚ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1BA6D-3CD4-4016-B232-722BA2BB00D6}"/>
              </a:ext>
            </a:extLst>
          </p:cNvPr>
          <p:cNvSpPr txBox="1"/>
          <p:nvPr/>
        </p:nvSpPr>
        <p:spPr>
          <a:xfrm>
            <a:off x="3711385" y="113016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vi-VN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0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D8B8F-9D66-4046-A3FA-365AB462307C}"/>
              </a:ext>
            </a:extLst>
          </p:cNvPr>
          <p:cNvSpPr/>
          <p:nvPr/>
        </p:nvSpPr>
        <p:spPr>
          <a:xfrm>
            <a:off x="0" y="584774"/>
            <a:ext cx="12192000" cy="62732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5990" y="0"/>
            <a:ext cx="197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05101" y="368929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id="{DFD9DB31-7D0A-4371-8C6E-6D366A1E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09" y="470503"/>
            <a:ext cx="3560256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29A51-C881-492E-84D4-70C2316D4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7" y="2747831"/>
            <a:ext cx="3810000" cy="187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434986-F2BD-43CA-B21C-D50F180EB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27" y="4624486"/>
            <a:ext cx="3821113" cy="20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>
            <a:extLst>
              <a:ext uri="{FF2B5EF4-FFF2-40B4-BE49-F238E27FC236}">
                <a16:creationId xmlns:a16="http://schemas.microsoft.com/office/drawing/2014/main" id="{750CEC89-CC4F-4A1F-87F8-62728DC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23" y="688591"/>
            <a:ext cx="798786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ED4F40F6-CE84-4F0A-ABEA-1D7BB529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671" y="2865356"/>
            <a:ext cx="727332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vi-VN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3B3A71D7-A93E-44A5-8C48-C39093F8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38" y="4696265"/>
            <a:ext cx="782787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  <a:endParaRPr lang="en-US" altLang="vi-VN" sz="2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2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3721" y="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600" b="1" dirty="0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3600" b="1" dirty="0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id="{0652D6A8-92D9-45D7-B6F0-A9B67780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6" y="729942"/>
            <a:ext cx="3810000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08E95C-30DF-49F9-AF9D-8555EF95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09" y="2830446"/>
            <a:ext cx="4121479" cy="21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98DB3-0C14-4C30-8538-595503843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14" y="4714805"/>
            <a:ext cx="3821113" cy="20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FA5A57DC-18BA-4678-999C-06632CE0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883" y="753160"/>
            <a:ext cx="7086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BB175086-03AC-4C59-8149-1AC78CE6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271" y="3078559"/>
            <a:ext cx="74803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267FF49-0452-4B50-A2B3-D0F3658F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58" y="5114142"/>
            <a:ext cx="6430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01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193330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5662"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5969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8F9DF84C-A9D6-4FBB-B58C-69463669D7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-72050" y="1214185"/>
            <a:ext cx="9633204" cy="5745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06C2A4-3E09-4E5C-86BC-E8F9BF8D12B3}"/>
              </a:ext>
            </a:extLst>
          </p:cNvPr>
          <p:cNvSpPr txBox="1"/>
          <p:nvPr/>
        </p:nvSpPr>
        <p:spPr>
          <a:xfrm>
            <a:off x="958543" y="2584567"/>
            <a:ext cx="75129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Bài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mọng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tách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ra,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múi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rung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rinh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nồi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cơm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mới.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61616"/>
            <a:ext cx="11373492" cy="624668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3145366" y="541958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09" y="1589113"/>
            <a:ext cx="11373491" cy="42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vi-VN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học: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1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501947" y="305656"/>
            <a:ext cx="11373492" cy="62466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C9A7A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AutoShape 22">
            <a:extLst>
              <a:ext uri="{FF2B5EF4-FFF2-40B4-BE49-F238E27FC236}">
                <a16:creationId xmlns:a16="http://schemas.microsoft.com/office/drawing/2014/main" id="{31C93D49-A3C3-4628-9491-1303748D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827038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rgbClr val="EBF56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2" descr="卡通人物&#10;&#10;描述已自动生成">
            <a:extLst>
              <a:ext uri="{FF2B5EF4-FFF2-40B4-BE49-F238E27FC236}">
                <a16:creationId xmlns:a16="http://schemas.microsoft.com/office/drawing/2014/main" id="{EBFCE9F7-9D91-493D-A219-134440BA4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47" y="2363388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3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9A2959E1-BF29-4549-9C46-BD060B850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unch of grapes from a tree&#10;&#10;Description automatically generated with low confidence">
            <a:extLst>
              <a:ext uri="{FF2B5EF4-FFF2-40B4-BE49-F238E27FC236}">
                <a16:creationId xmlns:a16="http://schemas.microsoft.com/office/drawing/2014/main" id="{2C4726D7-ECA3-4F15-93DD-1493418B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" y="228600"/>
            <a:ext cx="5399992" cy="397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25B7ECC-96C6-415E-8ECB-E30F291B4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6" y="4434046"/>
            <a:ext cx="2319666" cy="232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unch of bananas from a tree&#10;&#10;Description automatically generated with medium confidence">
            <a:extLst>
              <a:ext uri="{FF2B5EF4-FFF2-40B4-BE49-F238E27FC236}">
                <a16:creationId xmlns:a16="http://schemas.microsoft.com/office/drawing/2014/main" id="{76C49882-E44A-4379-B86F-CB5C1719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4361696"/>
            <a:ext cx="2917518" cy="235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group of fruits on a tree&#10;&#10;Description automatically generated with medium confidence">
            <a:extLst>
              <a:ext uri="{FF2B5EF4-FFF2-40B4-BE49-F238E27FC236}">
                <a16:creationId xmlns:a16="http://schemas.microsoft.com/office/drawing/2014/main" id="{8E53C9B4-B64E-4DDA-B78F-371546DBB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03" y="273486"/>
            <a:ext cx="2319667" cy="250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fruit growing on a tree&#10;&#10;Description automatically generated with low confidence">
            <a:extLst>
              <a:ext uri="{FF2B5EF4-FFF2-40B4-BE49-F238E27FC236}">
                <a16:creationId xmlns:a16="http://schemas.microsoft.com/office/drawing/2014/main" id="{BD094DEE-9522-4896-9D80-963A2171D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2" y="2933700"/>
            <a:ext cx="2319666" cy="365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alm tree with coconuts&#10;&#10;Description automatically generated with low confidence">
            <a:extLst>
              <a:ext uri="{FF2B5EF4-FFF2-40B4-BE49-F238E27FC236}">
                <a16:creationId xmlns:a16="http://schemas.microsoft.com/office/drawing/2014/main" id="{B3A3F6AE-7EA6-49CA-88EE-D47751270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82694"/>
            <a:ext cx="3875921" cy="313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green fruits on a tree&#10;&#10;Description automatically generated with low confidence">
            <a:extLst>
              <a:ext uri="{FF2B5EF4-FFF2-40B4-BE49-F238E27FC236}">
                <a16:creationId xmlns:a16="http://schemas.microsoft.com/office/drawing/2014/main" id="{2F3F16F0-6B2F-465B-9E71-48F58739C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657736"/>
            <a:ext cx="3875921" cy="291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75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rgbClr val="79DBE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71DAFF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698127" y="40626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6" y="1612900"/>
            <a:ext cx="330213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  <a:defRPr/>
            </a:pPr>
            <a:r>
              <a:rPr lang="en-US" altLang="vi-VN" sz="24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Dàn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A4A4449-EDA9-427E-AD71-4C34DEA6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78" y="327776"/>
            <a:ext cx="871941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ts val="0"/>
              </a:spcBef>
              <a:buFontTx/>
              <a:buAutoNum type="alphaLcParenR"/>
              <a:defRPr/>
            </a:pP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làm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E08342B-B087-43D1-B7CA-7E3B5BEE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899" y="5214394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74A71BB3-934D-4086-8A17-6835B7DC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77" y="5860176"/>
            <a:ext cx="86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5 công dụng làm đẹp tuyệt vời từ quả chuối không phải ai cũng biết ...">
            <a:extLst>
              <a:ext uri="{FF2B5EF4-FFF2-40B4-BE49-F238E27FC236}">
                <a16:creationId xmlns:a16="http://schemas.microsoft.com/office/drawing/2014/main" id="{46ACABBF-5FB9-4690-B002-046997DC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7" y="3872535"/>
            <a:ext cx="2651628" cy="2663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4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A3F915DB-1ACC-407E-9AE5-0D50AD3B3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6" y="116765"/>
            <a:ext cx="10007600" cy="2766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055" y="436156"/>
            <a:ext cx="8978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Em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hãy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nêu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cấu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tạo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</a:p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văn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miêu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tả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?</a:t>
            </a:r>
          </a:p>
        </p:txBody>
      </p:sp>
      <p:sp>
        <p:nvSpPr>
          <p:cNvPr id="9" name="Google Shape;117;p2"/>
          <p:cNvSpPr/>
          <p:nvPr/>
        </p:nvSpPr>
        <p:spPr>
          <a:xfrm>
            <a:off x="3639745" y="3264407"/>
            <a:ext cx="7831819" cy="2640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C9A7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D08E4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30245" y="3413544"/>
            <a:ext cx="8229600" cy="5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miêu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tả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7487" y="3960090"/>
            <a:ext cx="3324225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76505" y="4544817"/>
            <a:ext cx="3159020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97487" y="5197510"/>
            <a:ext cx="3427413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图片 2" descr="卡通人物&#10;&#10;描述已自动生成">
            <a:extLst>
              <a:ext uri="{FF2B5EF4-FFF2-40B4-BE49-F238E27FC236}">
                <a16:creationId xmlns:a16="http://schemas.microsoft.com/office/drawing/2014/main" id="{572F7CB1-8FA1-48FB-9EFF-551D4F7E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861" y="1924710"/>
            <a:ext cx="5116285" cy="5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D5DAC6-F917-4192-A57F-596A5022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9DB7138B-CA1B-4A58-A834-5C19195E3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68BC00F-CEFB-496C-989A-963563CDB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1600"/>
            <a:ext cx="10998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0F261-83E9-41CC-A40A-E278E3206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72" y="3733800"/>
            <a:ext cx="28633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5041162" y="697093"/>
            <a:ext cx="2498569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DẶN DÒ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162" y="2470922"/>
            <a:ext cx="11111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l-NL" sz="3600" b="1" dirty="0">
                <a:solidFill>
                  <a:srgbClr val="1C9A7A"/>
                </a:solidFill>
                <a:latin typeface="UTM Avo" panose="02040603050506020204" pitchFamily="18" charset="0"/>
              </a:rPr>
              <a:t>Hoàn chỉnh dàn ý</a:t>
            </a:r>
            <a:endParaRPr lang="en-US" altLang="vi-VN" sz="3600" b="1" u="sng" dirty="0">
              <a:solidFill>
                <a:srgbClr val="1C9A7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E44DB-4494-4E9D-A7D5-E7E6B7C01F11}"/>
              </a:ext>
            </a:extLst>
          </p:cNvPr>
          <p:cNvSpPr txBox="1"/>
          <p:nvPr/>
        </p:nvSpPr>
        <p:spPr>
          <a:xfrm>
            <a:off x="2755162" y="3834580"/>
            <a:ext cx="7897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C9A7A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Quan sát một cây ăn quả. </a:t>
            </a:r>
            <a:endParaRPr lang="en-US" sz="3600" b="1" dirty="0">
              <a:solidFill>
                <a:srgbClr val="1C9A7A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67783796-2D41-4533-B493-7445E29FD1E5}"/>
              </a:ext>
            </a:extLst>
          </p:cNvPr>
          <p:cNvSpPr txBox="1"/>
          <p:nvPr/>
        </p:nvSpPr>
        <p:spPr>
          <a:xfrm>
            <a:off x="1484273" y="3812235"/>
            <a:ext cx="876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02</a:t>
            </a:r>
            <a:endParaRPr lang="zh-CN" altLang="en-US" sz="4400" b="1" dirty="0">
              <a:solidFill>
                <a:srgbClr val="00206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FE8E6463-5161-4169-AC91-8F6F67D3CA9D}"/>
              </a:ext>
            </a:extLst>
          </p:cNvPr>
          <p:cNvSpPr txBox="1"/>
          <p:nvPr/>
        </p:nvSpPr>
        <p:spPr>
          <a:xfrm>
            <a:off x="1484273" y="2391444"/>
            <a:ext cx="876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01</a:t>
            </a:r>
            <a:endParaRPr lang="zh-CN" altLang="en-US" sz="4400" b="1" dirty="0">
              <a:solidFill>
                <a:srgbClr val="00206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52784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59400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9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03" y="1154968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10091" y="1594522"/>
            <a:ext cx="5480544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2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65327" y="2502444"/>
            <a:ext cx="5770072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trực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endParaRPr lang="en-US" altLang="en-US" sz="44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65831" y="3297623"/>
            <a:ext cx="5624803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gián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-27203" y="71768"/>
            <a:ext cx="5277125" cy="3321004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284758">
            <a:off x="250920" y="926955"/>
            <a:ext cx="4569856" cy="13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mấy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3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85" y="1251683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55634" y="1831660"/>
            <a:ext cx="4769596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Có 2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bài: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2587" y="2623553"/>
            <a:ext cx="4483638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endParaRPr lang="en-US" alt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6573" y="3426507"/>
            <a:ext cx="5987254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không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259939" y="337180"/>
            <a:ext cx="4749504" cy="2988961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885836">
            <a:off x="-1051916" y="951390"/>
            <a:ext cx="7373216" cy="11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Có mấy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bài?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6A86A-2C3D-4965-BB50-D13263B51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1" y="0"/>
            <a:ext cx="12151783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B4927-58B9-422F-8270-24D4A225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004" y="31750"/>
            <a:ext cx="12287003" cy="70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0F198-4971-418F-A30C-855B9F0E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134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3CD29-9096-4688-BF36-2021DF9AE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4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2336BD-1261-4905-BA5C-5C8AFC5BBABF}"/>
              </a:ext>
            </a:extLst>
          </p:cNvPr>
          <p:cNvSpPr/>
          <p:nvPr/>
        </p:nvSpPr>
        <p:spPr>
          <a:xfrm>
            <a:off x="361751" y="337406"/>
            <a:ext cx="11373492" cy="6246688"/>
          </a:xfrm>
          <a:prstGeom prst="roundRect">
            <a:avLst/>
          </a:prstGeom>
          <a:solidFill>
            <a:srgbClr val="B0BE8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E3B889FE-7927-413E-8CCD-83850EFDACCF}"/>
              </a:ext>
            </a:extLst>
          </p:cNvPr>
          <p:cNvSpPr txBox="1"/>
          <p:nvPr/>
        </p:nvSpPr>
        <p:spPr>
          <a:xfrm>
            <a:off x="-1217171" y="519243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rgbClr val="053A05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rgbClr val="053A05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F4A55D3-B180-4B28-950C-A2A9037F05AF}"/>
              </a:ext>
            </a:extLst>
          </p:cNvPr>
          <p:cNvSpPr/>
          <p:nvPr/>
        </p:nvSpPr>
        <p:spPr>
          <a:xfrm>
            <a:off x="2226714" y="1748229"/>
            <a:ext cx="7386452" cy="4476998"/>
          </a:xfrm>
          <a:prstGeom prst="cloud">
            <a:avLst/>
          </a:prstGeom>
          <a:solidFill>
            <a:schemeClr val="bg1"/>
          </a:solidFill>
          <a:ln>
            <a:solidFill>
              <a:srgbClr val="1C9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36FBF1AD-9EAF-4096-BDE1-3C2D7B83FE78}"/>
              </a:ext>
            </a:extLst>
          </p:cNvPr>
          <p:cNvSpPr txBox="1"/>
          <p:nvPr/>
        </p:nvSpPr>
        <p:spPr>
          <a:xfrm>
            <a:off x="3015501" y="2443439"/>
            <a:ext cx="594957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0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0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13ABB4-F24A-41E3-B9C2-A3B19CC0ABEA}"/>
              </a:ext>
            </a:extLst>
          </p:cNvPr>
          <p:cNvSpPr txBox="1"/>
          <p:nvPr/>
        </p:nvSpPr>
        <p:spPr>
          <a:xfrm>
            <a:off x="-1165066" y="488441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6D8FD9-EE99-4B82-BC86-BD80E79D61F6}"/>
              </a:ext>
            </a:extLst>
          </p:cNvPr>
          <p:cNvSpPr/>
          <p:nvPr/>
        </p:nvSpPr>
        <p:spPr>
          <a:xfrm>
            <a:off x="31264" y="337405"/>
            <a:ext cx="12129472" cy="635949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90"/>
            <a:ext cx="2907862" cy="19644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39084" y="123261"/>
            <a:ext cx="2513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latin typeface="#9Slide03 AmpleSoft Bold" panose="02000000000000000000" pitchFamily="2" charset="0"/>
                <a:cs typeface="+mn-ea"/>
                <a:sym typeface="+mn-lt"/>
              </a:rPr>
              <a:t>Mục</a:t>
            </a:r>
            <a:r>
              <a:rPr lang="en-US" altLang="zh-CN" sz="4800" dirty="0"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dirty="0" err="1">
                <a:latin typeface="#9Slide03 AmpleSoft Bold" panose="02000000000000000000" pitchFamily="2" charset="0"/>
                <a:cs typeface="+mn-ea"/>
                <a:sym typeface="+mn-lt"/>
              </a:rPr>
              <a:t>tiêu</a:t>
            </a:r>
            <a:endParaRPr lang="zh-CN" altLang="en-US" sz="4800" dirty="0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90675" y="1325279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3820" y="1279636"/>
            <a:ext cx="2907863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78056" y="4614878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81630" y="4619095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3040" y="161105"/>
            <a:ext cx="3185919" cy="693034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73620" y="1279636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47856" y="4619093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67716" y="1325279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58670" y="4619093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8914" y="1301289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01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Kiến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thức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08876" y="1306144"/>
            <a:ext cx="2051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02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Kĩ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năng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20830" y="4618876"/>
            <a:ext cx="2112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03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Thái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độ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99830" y="4638498"/>
            <a:ext cx="2276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04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Năng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lực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57104A-2D0A-4D54-B110-33AA590C2078}"/>
              </a:ext>
            </a:extLst>
          </p:cNvPr>
          <p:cNvSpPr txBox="1"/>
          <p:nvPr/>
        </p:nvSpPr>
        <p:spPr>
          <a:xfrm>
            <a:off x="31264" y="1961296"/>
            <a:ext cx="6132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 được cấu tạo 3 phần (mở bài, thân bài, kết bài) của một bài văn miêu tả cây cối (ND Ghi nhớ).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C04CF-8747-4ADA-B163-114114AF1348}"/>
              </a:ext>
            </a:extLst>
          </p:cNvPr>
          <p:cNvSpPr txBox="1"/>
          <p:nvPr/>
        </p:nvSpPr>
        <p:spPr>
          <a:xfrm>
            <a:off x="6148701" y="1961296"/>
            <a:ext cx="6064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trình tự miêu tả trong bài văn tả cây cối (BT1, mục III); biết lập dàn ý tả một cây ăn quả quen thuộc theo một trong hai cách đã học (BT2).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B4CD7-93BF-49EF-B190-D2262D9CE7FD}"/>
              </a:ext>
            </a:extLst>
          </p:cNvPr>
          <p:cNvSpPr txBox="1"/>
          <p:nvPr/>
        </p:nvSpPr>
        <p:spPr>
          <a:xfrm>
            <a:off x="6214554" y="5230487"/>
            <a:ext cx="62035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học.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4040E3-2585-4953-B5CE-1B8EA450E09C}"/>
              </a:ext>
            </a:extLst>
          </p:cNvPr>
          <p:cNvSpPr txBox="1"/>
          <p:nvPr/>
        </p:nvSpPr>
        <p:spPr>
          <a:xfrm>
            <a:off x="547858" y="5365205"/>
            <a:ext cx="783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 cực, tự giác học bài.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cxnSp>
        <p:nvCxnSpPr>
          <p:cNvPr id="25" name="直接连接符 6">
            <a:extLst>
              <a:ext uri="{FF2B5EF4-FFF2-40B4-BE49-F238E27FC236}">
                <a16:creationId xmlns:a16="http://schemas.microsoft.com/office/drawing/2014/main" id="{BE2F587B-9A18-4266-9EA4-19F701707D40}"/>
              </a:ext>
            </a:extLst>
          </p:cNvPr>
          <p:cNvCxnSpPr>
            <a:cxnSpLocks/>
          </p:cNvCxnSpPr>
          <p:nvPr/>
        </p:nvCxnSpPr>
        <p:spPr>
          <a:xfrm>
            <a:off x="-31264" y="4464599"/>
            <a:ext cx="12192000" cy="0"/>
          </a:xfrm>
          <a:prstGeom prst="line">
            <a:avLst/>
          </a:prstGeom>
          <a:ln w="38100">
            <a:solidFill>
              <a:srgbClr val="E1236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6">
            <a:extLst>
              <a:ext uri="{FF2B5EF4-FFF2-40B4-BE49-F238E27FC236}">
                <a16:creationId xmlns:a16="http://schemas.microsoft.com/office/drawing/2014/main" id="{0C516712-7021-4E17-8264-EBB6EF33F79E}"/>
              </a:ext>
            </a:extLst>
          </p:cNvPr>
          <p:cNvCxnSpPr>
            <a:cxnSpLocks/>
          </p:cNvCxnSpPr>
          <p:nvPr/>
        </p:nvCxnSpPr>
        <p:spPr>
          <a:xfrm>
            <a:off x="6090136" y="1006460"/>
            <a:ext cx="0" cy="5801096"/>
          </a:xfrm>
          <a:prstGeom prst="line">
            <a:avLst/>
          </a:prstGeom>
          <a:ln w="38100">
            <a:solidFill>
              <a:srgbClr val="E1236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6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2280589" y="538931"/>
            <a:ext cx="4464107" cy="707886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Nhận</a:t>
            </a:r>
            <a:r>
              <a:rPr lang="en-US" altLang="zh-CN" sz="4000" b="1" u="sng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xét</a:t>
            </a:r>
            <a:endParaRPr lang="zh-CN" altLang="en-US" sz="4000" b="1" u="sng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28" y="1420925"/>
            <a:ext cx="1111134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u="sng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đây.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vi-VN" sz="6000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5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030489" cy="6616558"/>
          </a:xfrm>
          <a:prstGeom prst="roundRect">
            <a:avLst>
              <a:gd name="adj" fmla="val 0"/>
            </a:avLst>
          </a:prstGeom>
          <a:solidFill>
            <a:srgbClr val="EBF56B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2128232" cy="1437790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1979952" y="562760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68" y="1737675"/>
            <a:ext cx="400691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plant, outdoor, grass, calamus&#10;&#10;Description automatically generated">
            <a:extLst>
              <a:ext uri="{FF2B5EF4-FFF2-40B4-BE49-F238E27FC236}">
                <a16:creationId xmlns:a16="http://schemas.microsoft.com/office/drawing/2014/main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8" y="3746548"/>
            <a:ext cx="3415294" cy="257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trắng,bướm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			 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1" y="237615"/>
            <a:ext cx="2604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70012"/>
      </a:accent1>
      <a:accent2>
        <a:srgbClr val="000000"/>
      </a:accent2>
      <a:accent3>
        <a:srgbClr val="E50014"/>
      </a:accent3>
      <a:accent4>
        <a:srgbClr val="000000"/>
      </a:accent4>
      <a:accent5>
        <a:srgbClr val="E70013"/>
      </a:accent5>
      <a:accent6>
        <a:srgbClr val="BA1318"/>
      </a:accent6>
      <a:hlink>
        <a:srgbClr val="F83529"/>
      </a:hlink>
      <a:folHlink>
        <a:srgbClr val="BFBFBF"/>
      </a:folHlink>
    </a:clrScheme>
    <a:fontScheme name="yuwux1b5">
      <a:majorFont>
        <a:latin typeface="Arial" panose="020F0302020204030204"/>
        <a:ea typeface="方正准圆简体"/>
        <a:cs typeface=""/>
      </a:majorFont>
      <a:minorFont>
        <a:latin typeface="Arial" panose="020F0502020204030204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3115</TotalTime>
  <Words>2802</Words>
  <Application>Microsoft Office PowerPoint</Application>
  <PresentationFormat>Widescreen</PresentationFormat>
  <Paragraphs>181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Calibri</vt:lpstr>
      <vt:lpstr>Arial</vt:lpstr>
      <vt:lpstr>Arial Black</vt:lpstr>
      <vt:lpstr>Times New Roman</vt:lpstr>
      <vt:lpstr>SVN-Newton</vt:lpstr>
      <vt:lpstr>UTM Androgyne</vt:lpstr>
      <vt:lpstr>Tahoma</vt:lpstr>
      <vt:lpstr>.VnTime</vt:lpstr>
      <vt:lpstr>UTM Avo</vt:lpstr>
      <vt:lpstr>汉仪雪君体简</vt:lpstr>
      <vt:lpstr>UTM Colossalis</vt:lpstr>
      <vt:lpstr>UVN Minh Map</vt:lpstr>
      <vt:lpstr>UTM Showcard</vt:lpstr>
      <vt:lpstr>#9Slide03 AmpleSoft Bold</vt:lpstr>
      <vt:lpstr>汉仪字研卡通W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Teams</dc:creator>
  <cp:keywords>Măng Non Teams</cp:keywords>
  <dc:description>http://www.ypppt.com/</dc:description>
  <cp:lastModifiedBy>Nguyễn Thị Diệu Hiền_GV</cp:lastModifiedBy>
  <cp:revision>110</cp:revision>
  <dcterms:created xsi:type="dcterms:W3CDTF">2017-10-08T01:57:43Z</dcterms:created>
  <dcterms:modified xsi:type="dcterms:W3CDTF">2022-01-15T07:46:25Z</dcterms:modified>
</cp:coreProperties>
</file>