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8" r:id="rId3"/>
    <p:sldMasterId id="2147483711" r:id="rId4"/>
  </p:sldMasterIdLst>
  <p:notesMasterIdLst>
    <p:notesMasterId r:id="rId37"/>
  </p:notesMasterIdLst>
  <p:sldIdLst>
    <p:sldId id="256" r:id="rId5"/>
    <p:sldId id="257" r:id="rId6"/>
    <p:sldId id="259" r:id="rId7"/>
    <p:sldId id="260" r:id="rId8"/>
    <p:sldId id="258" r:id="rId9"/>
    <p:sldId id="261" r:id="rId10"/>
    <p:sldId id="262" r:id="rId11"/>
    <p:sldId id="263" r:id="rId12"/>
    <p:sldId id="287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#9Slide03 AmpleSoft Bold" panose="02000000000000000000" pitchFamily="2" charset="77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SVN-Newton" panose="02040603050506020204" pitchFamily="18" charset="0"/>
      <p:regular r:id="rId48"/>
      <p:bold r:id="rId49"/>
      <p:italic r:id="rId50"/>
      <p:boldItalic r:id="rId51"/>
    </p:embeddedFont>
    <p:embeddedFont>
      <p:font typeface="UTM Alpine KT" panose="02040603050506020204" pitchFamily="18"/>
      <p:regular r:id="rId52"/>
    </p:embeddedFont>
    <p:embeddedFont>
      <p:font typeface="UTM Flavour" panose="02040603050506020204" pitchFamily="18"/>
      <p:regular r:id="rId53"/>
    </p:embeddedFont>
    <p:embeddedFont>
      <p:font typeface="UTM Showcard" panose="02040603050506020204" pitchFamily="18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7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4B807-8FF1-40F4-BDDE-4252E1B72490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2DFD4-4258-4498-87BA-F6336F8C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4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F8934-6CED-46F5-B7D3-6CA1036312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2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F8934-6CED-46F5-B7D3-6CA1036312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1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F8934-6CED-46F5-B7D3-6CA1036312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3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03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6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47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1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32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5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6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1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4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2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74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5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52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71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5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60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6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47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11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58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88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80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6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50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9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26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7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6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696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31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411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37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739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9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41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616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1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2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56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912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230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998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03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286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0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73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44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0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48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612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552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84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78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016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878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92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011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4343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7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208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237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55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59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2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025A5-FF8E-44B1-A89B-1946F50D5E2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1255-F9FC-4B12-A882-DDC0A244DE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F059262-A519-4ED5-8F9D-8AA4EE0134F3}"/>
              </a:ext>
            </a:extLst>
          </p:cNvPr>
          <p:cNvSpPr txBox="1"/>
          <p:nvPr userDrawn="1"/>
        </p:nvSpPr>
        <p:spPr>
          <a:xfrm>
            <a:off x="2359992" y="703738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lavour" panose="02040603050506020204" pitchFamily="18" charset="0"/>
              </a:rPr>
              <a:t>MăngNon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11581"/>
            <a:ext cx="108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UTM Alpine KT" panose="02040603050506020204" pitchFamily="18"/>
              </a:rPr>
              <a:t>H</a:t>
            </a:r>
            <a:r>
              <a:rPr lang="en-US" sz="1600" baseline="0" dirty="0" err="1">
                <a:solidFill>
                  <a:schemeClr val="bg2"/>
                </a:solidFill>
                <a:latin typeface="UTM Alpine KT" panose="02040603050506020204" pitchFamily="18"/>
              </a:rPr>
              <a:t>.</a:t>
            </a:r>
            <a:r>
              <a:rPr lang="en-US" sz="1600" dirty="0" err="1">
                <a:solidFill>
                  <a:schemeClr val="bg2"/>
                </a:solidFill>
                <a:latin typeface="UTM Alpine KT" panose="02040603050506020204" pitchFamily="18"/>
              </a:rPr>
              <a:t>Linh</a:t>
            </a:r>
            <a:endParaRPr lang="en-US" sz="1600" dirty="0">
              <a:solidFill>
                <a:schemeClr val="bg2"/>
              </a:solidFill>
              <a:latin typeface="UTM Alpine KT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7638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3" r:id="rId9"/>
    <p:sldLayoutId id="2147483682" r:id="rId10"/>
    <p:sldLayoutId id="2147483681" r:id="rId11"/>
    <p:sldLayoutId id="2147483680" r:id="rId12"/>
    <p:sldLayoutId id="2147483679" r:id="rId13"/>
    <p:sldLayoutId id="2147483678" r:id="rId14"/>
    <p:sldLayoutId id="2147483677" r:id="rId15"/>
    <p:sldLayoutId id="2147483676" r:id="rId16"/>
    <p:sldLayoutId id="2147483675" r:id="rId17"/>
    <p:sldLayoutId id="2147483674" r:id="rId18"/>
    <p:sldLayoutId id="2147483673" r:id="rId19"/>
    <p:sldLayoutId id="2147483672" r:id="rId20"/>
    <p:sldLayoutId id="2147483671" r:id="rId21"/>
    <p:sldLayoutId id="2147483664" r:id="rId22"/>
    <p:sldLayoutId id="2147483662" r:id="rId23"/>
    <p:sldLayoutId id="2147483661" r:id="rId24"/>
    <p:sldLayoutId id="2147483660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7" r:id="rId33"/>
    <p:sldLayoutId id="2147483658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 b="8554"/>
          <a:stretch/>
        </p:blipFill>
        <p:spPr>
          <a:xfrm rot="5400000">
            <a:off x="2656841" y="-2656840"/>
            <a:ext cx="6878318" cy="12192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77800" y="154547"/>
            <a:ext cx="11804650" cy="65365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8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7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 b="8554"/>
          <a:stretch/>
        </p:blipFill>
        <p:spPr>
          <a:xfrm rot="5400000">
            <a:off x="2656841" y="-2656840"/>
            <a:ext cx="6878318" cy="12192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77800" y="154547"/>
            <a:ext cx="11804650" cy="65365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56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A28F3A-AF59-4062-BC74-47F024DA8C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175" y="29337000"/>
            <a:ext cx="1858108" cy="3162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534F1-C284-4E25-AB57-2BE299D46DD0}"/>
              </a:ext>
            </a:extLst>
          </p:cNvPr>
          <p:cNvSpPr txBox="1"/>
          <p:nvPr userDrawn="1"/>
        </p:nvSpPr>
        <p:spPr>
          <a:xfrm>
            <a:off x="0" y="-828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30021B-FE8B-4278-90F8-99243282A3CA}"/>
              </a:ext>
            </a:extLst>
          </p:cNvPr>
          <p:cNvSpPr txBox="1"/>
          <p:nvPr userDrawn="1"/>
        </p:nvSpPr>
        <p:spPr>
          <a:xfrm>
            <a:off x="5138058" y="-400110"/>
            <a:ext cx="19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DIỆU HIỀN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FF059262-A519-4ED5-8F9D-8AA4EE0134F3}"/>
              </a:ext>
            </a:extLst>
          </p:cNvPr>
          <p:cNvSpPr txBox="1"/>
          <p:nvPr userDrawn="1"/>
        </p:nvSpPr>
        <p:spPr>
          <a:xfrm>
            <a:off x="2359992" y="703738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3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0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jpe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18" y="1014328"/>
            <a:ext cx="8370494" cy="48844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3273" y="3456574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LUYỆN TẬP </a:t>
            </a:r>
          </a:p>
          <a:p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QUAN SÁT CÂY CỐI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46" y="2214894"/>
            <a:ext cx="3022431" cy="5123966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2" y="1840456"/>
            <a:ext cx="2898184" cy="508370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53360" y="34896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rgbClr val="00B050"/>
                </a:solidFill>
                <a:latin typeface="UTM Showcard" panose="02040603050506020204" pitchFamily="18" charset="0"/>
              </a:rPr>
              <a:t>LUYỆN TẬP </a:t>
            </a:r>
          </a:p>
          <a:p>
            <a:r>
              <a:rPr lang="en-US" sz="6000" dirty="0">
                <a:solidFill>
                  <a:srgbClr val="00B050"/>
                </a:solidFill>
                <a:latin typeface="UTM Showcard" panose="02040603050506020204" pitchFamily="18" charset="0"/>
              </a:rPr>
              <a:t>QUAN SÁT CÂY CỐI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24072" y="27478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Tập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làm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văn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946" y="-313681"/>
            <a:ext cx="1292464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81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3885" y="6335486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2 – </a:t>
            </a:r>
            <a:r>
              <a:rPr lang="en-US" sz="9600" dirty="0" err="1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khám</a:t>
            </a:r>
            <a:r>
              <a: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9600" dirty="0" err="1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phá</a:t>
            </a:r>
            <a:endParaRPr lang="en-US" sz="9600" dirty="0">
              <a:ln>
                <a:solidFill>
                  <a:schemeClr val="tx1"/>
                </a:solidFill>
                <a:prstDash val="dash"/>
              </a:ln>
              <a:solidFill>
                <a:schemeClr val="accent1">
                  <a:lumMod val="60000"/>
                  <a:lumOff val="40000"/>
                </a:schemeClr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0000" y="4049486"/>
            <a:ext cx="1713301" cy="3005299"/>
          </a:xfrm>
          <a:prstGeom prst="rect">
            <a:avLst/>
          </a:prstGeom>
        </p:spPr>
      </p:pic>
      <p:pic>
        <p:nvPicPr>
          <p:cNvPr id="1026" name="Picture 2" descr="Balloon Clipart Png - Balloons Clipart PNG Image | Transparent PNG Free  Download on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0" b="93214" l="6220" r="95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30" y="1273629"/>
            <a:ext cx="2624292" cy="33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54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22 -0.221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10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3.33333E-6 L -0.04648 -0.6868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7971" y="185058"/>
            <a:ext cx="11996058" cy="1077218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1.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tả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cối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Sầu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riêng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Bãi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ngô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Cây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gạo</a:t>
            </a:r>
            <a:r>
              <a:rPr lang="en-US" altLang="en-US" sz="28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)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7453" y="1366468"/>
            <a:ext cx="11234057" cy="5096202"/>
          </a:xfrm>
          <a:prstGeom prst="roundRect">
            <a:avLst>
              <a:gd name="adj" fmla="val 9948"/>
            </a:avLst>
          </a:prstGeom>
          <a:solidFill>
            <a:schemeClr val="bg1"/>
          </a:solidFill>
          <a:ln w="76200">
            <a:solidFill>
              <a:srgbClr val="927057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ute girl gardener with durian fru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00" l="3834" r="9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826" y="4909457"/>
            <a:ext cx="2671264" cy="21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34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8" name="组合 2267"/>
          <p:cNvGrpSpPr/>
          <p:nvPr/>
        </p:nvGrpSpPr>
        <p:grpSpPr>
          <a:xfrm>
            <a:off x="-1641279" y="-592040"/>
            <a:ext cx="14268617" cy="7470359"/>
            <a:chOff x="-1641279" y="-592040"/>
            <a:chExt cx="14268617" cy="7470359"/>
          </a:xfrm>
        </p:grpSpPr>
        <p:grpSp>
          <p:nvGrpSpPr>
            <p:cNvPr id="2235" name="组合 2234"/>
            <p:cNvGrpSpPr/>
            <p:nvPr/>
          </p:nvGrpSpPr>
          <p:grpSpPr>
            <a:xfrm>
              <a:off x="-44205" y="-592040"/>
              <a:ext cx="12671543" cy="7470359"/>
              <a:chOff x="-44205" y="-592040"/>
              <a:chExt cx="12671543" cy="747035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1"/>
              <a:stretch/>
            </p:blipFill>
            <p:spPr>
              <a:xfrm rot="5400000">
                <a:off x="3215641" y="-2098040"/>
                <a:ext cx="6878318" cy="110744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-44205" y="-1"/>
                <a:ext cx="5473455" cy="6878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27723" y="-592040"/>
                <a:ext cx="12599615" cy="7381304"/>
                <a:chOff x="-4996666" y="-2873016"/>
                <a:chExt cx="12599615" cy="7381304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23957"/>
                <a:stretch/>
              </p:blipFill>
              <p:spPr>
                <a:xfrm>
                  <a:off x="-4996666" y="-2240569"/>
                  <a:ext cx="6601677" cy="6748857"/>
                </a:xfrm>
                <a:prstGeom prst="rect">
                  <a:avLst/>
                </a:prstGeom>
              </p:spPr>
            </p:pic>
            <p:grpSp>
              <p:nvGrpSpPr>
                <p:cNvPr id="15" name="组合 14"/>
                <p:cNvGrpSpPr/>
                <p:nvPr/>
              </p:nvGrpSpPr>
              <p:grpSpPr>
                <a:xfrm>
                  <a:off x="-4811700" y="-2873016"/>
                  <a:ext cx="12414649" cy="7352047"/>
                  <a:chOff x="-4811701" y="-2929654"/>
                  <a:chExt cx="12414649" cy="7352047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-4811701" y="-1812261"/>
                    <a:ext cx="1123950" cy="1123950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2225" name="椭圆 2224"/>
                  <p:cNvSpPr/>
                  <p:nvPr/>
                </p:nvSpPr>
                <p:spPr>
                  <a:xfrm>
                    <a:off x="-3829596" y="2814731"/>
                    <a:ext cx="1607662" cy="1607662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2226" name="椭圆 2225"/>
                  <p:cNvSpPr/>
                  <p:nvPr/>
                </p:nvSpPr>
                <p:spPr>
                  <a:xfrm>
                    <a:off x="-1853671" y="-1971871"/>
                    <a:ext cx="2547511" cy="2194770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46" name="椭圆 45"/>
                  <p:cNvSpPr/>
                  <p:nvPr/>
                </p:nvSpPr>
                <p:spPr>
                  <a:xfrm>
                    <a:off x="5987413" y="-2929654"/>
                    <a:ext cx="1615535" cy="1615535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232" name="组合 2231"/>
            <p:cNvGrpSpPr/>
            <p:nvPr/>
          </p:nvGrpSpPr>
          <p:grpSpPr>
            <a:xfrm>
              <a:off x="-1641279" y="40407"/>
              <a:ext cx="13853232" cy="2343564"/>
              <a:chOff x="-1641279" y="-55150"/>
              <a:chExt cx="13853232" cy="2343564"/>
            </a:xfrm>
          </p:grpSpPr>
          <p:pic>
            <p:nvPicPr>
              <p:cNvPr id="2233" name="图片 2232"/>
              <p:cNvPicPr>
                <a:picLocks noChangeAspect="1"/>
              </p:cNvPicPr>
              <p:nvPr/>
            </p:nvPicPr>
            <p:blipFill rotWithShape="1">
              <a:blip r:embed="rId5"/>
              <a:srcRect t="7514"/>
              <a:stretch/>
            </p:blipFill>
            <p:spPr>
              <a:xfrm>
                <a:off x="5479131" y="-55150"/>
                <a:ext cx="6732822" cy="2343564"/>
              </a:xfrm>
              <a:prstGeom prst="rect">
                <a:avLst/>
              </a:prstGeom>
            </p:spPr>
          </p:pic>
          <p:pic>
            <p:nvPicPr>
              <p:cNvPr id="2234" name="图片 2233"/>
              <p:cNvPicPr>
                <a:picLocks noChangeAspect="1"/>
              </p:cNvPicPr>
              <p:nvPr/>
            </p:nvPicPr>
            <p:blipFill rotWithShape="1">
              <a:blip r:embed="rId5"/>
              <a:srcRect t="-1755" b="94252"/>
              <a:stretch/>
            </p:blipFill>
            <p:spPr>
              <a:xfrm>
                <a:off x="-1641279" y="416819"/>
                <a:ext cx="8667602" cy="452375"/>
              </a:xfrm>
              <a:prstGeom prst="rect">
                <a:avLst/>
              </a:prstGeom>
            </p:spPr>
          </p:pic>
        </p:grpSp>
      </p:grpSp>
      <p:grpSp>
        <p:nvGrpSpPr>
          <p:cNvPr id="2275" name="组合 2274"/>
          <p:cNvGrpSpPr/>
          <p:nvPr/>
        </p:nvGrpSpPr>
        <p:grpSpPr>
          <a:xfrm>
            <a:off x="-46155" y="3318281"/>
            <a:ext cx="1416220" cy="678055"/>
            <a:chOff x="-770924" y="2936192"/>
            <a:chExt cx="2177143" cy="1042368"/>
          </a:xfrm>
        </p:grpSpPr>
        <p:sp>
          <p:nvSpPr>
            <p:cNvPr id="2271" name="任意多边形 2270"/>
            <p:cNvSpPr/>
            <p:nvPr/>
          </p:nvSpPr>
          <p:spPr>
            <a:xfrm>
              <a:off x="-770924" y="293619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2" name="任意多边形 2271"/>
            <p:cNvSpPr/>
            <p:nvPr/>
          </p:nvSpPr>
          <p:spPr>
            <a:xfrm>
              <a:off x="-770924" y="318683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3" name="任意多边形 2272"/>
            <p:cNvSpPr/>
            <p:nvPr/>
          </p:nvSpPr>
          <p:spPr>
            <a:xfrm>
              <a:off x="-770924" y="343747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4" name="任意多边形 2273"/>
            <p:cNvSpPr/>
            <p:nvPr/>
          </p:nvSpPr>
          <p:spPr>
            <a:xfrm>
              <a:off x="-770924" y="368811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170686" y="571856"/>
            <a:ext cx="54759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AutoNum type="alphaLcPeriod"/>
            </a:pP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5355" y="2576656"/>
            <a:ext cx="622070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nl-NL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Sầu riêng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: quan sát </a:t>
            </a:r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bộ phận của cây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2602" y="3798784"/>
            <a:ext cx="62234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nl-NL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Bãi ngô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quan sát </a:t>
            </a:r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 thời kì phát triển của cây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2602" y="5023157"/>
            <a:ext cx="62234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nl-NL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gạo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quan sát </a:t>
            </a:r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 thời kì phát triển của cây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(từng thời kì phát triển của bông gạo).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4955" y="184122"/>
            <a:ext cx="4264761" cy="5940025"/>
            <a:chOff x="769159" y="215727"/>
            <a:chExt cx="4264761" cy="5940025"/>
          </a:xfrm>
        </p:grpSpPr>
        <p:pic>
          <p:nvPicPr>
            <p:cNvPr id="28" name="Picture 4" descr="Ký ức cây gạo cổng làng - Báo Hải Quân Việt Na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159" y="1017695"/>
              <a:ext cx="4264761" cy="5138057"/>
            </a:xfrm>
            <a:prstGeom prst="round2DiagRect">
              <a:avLst>
                <a:gd name="adj1" fmla="val 16667"/>
                <a:gd name="adj2" fmla="val 0"/>
              </a:avLst>
            </a:prstGeom>
            <a:ln w="76200" cap="sq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1475529" y="215727"/>
              <a:ext cx="1942585" cy="5425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UTM Showcard" panose="020406030505060202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Showcard" panose="02040603050506020204" pitchFamily="18" charset="0"/>
                </a:rPr>
                <a:t>gạo</a:t>
              </a:r>
              <a:endParaRPr lang="en-US" sz="2800" dirty="0">
                <a:solidFill>
                  <a:schemeClr val="tx1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516" y="819085"/>
            <a:ext cx="5107388" cy="5839485"/>
            <a:chOff x="111040" y="808809"/>
            <a:chExt cx="5107388" cy="5839485"/>
          </a:xfrm>
        </p:grpSpPr>
        <p:pic>
          <p:nvPicPr>
            <p:cNvPr id="9220" name="Picture 4" descr="Tả cây sầu riêng Hay Chọn Lọc - văn mẫu tả cây sầu riêng đạt điểm 10, 9 -  VnDoc.co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86" y="808809"/>
              <a:ext cx="4610342" cy="548432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Rounded Rectangle 36"/>
            <p:cNvSpPr/>
            <p:nvPr/>
          </p:nvSpPr>
          <p:spPr>
            <a:xfrm>
              <a:off x="111040" y="6105695"/>
              <a:ext cx="2215896" cy="5425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UTM Showcard" panose="02040603050506020204" pitchFamily="18" charset="0"/>
                </a:rPr>
                <a:t>Sầu</a:t>
              </a:r>
              <a:r>
                <a:rPr lang="en-US" sz="2800" dirty="0">
                  <a:solidFill>
                    <a:schemeClr val="tx1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Showcard" panose="02040603050506020204" pitchFamily="18" charset="0"/>
                </a:rPr>
                <a:t>riêng</a:t>
              </a:r>
              <a:endParaRPr lang="en-US" sz="2800" dirty="0">
                <a:solidFill>
                  <a:schemeClr val="tx1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4360" y="842421"/>
            <a:ext cx="4675168" cy="5832501"/>
            <a:chOff x="434360" y="842421"/>
            <a:chExt cx="4675168" cy="5832501"/>
          </a:xfrm>
        </p:grpSpPr>
        <p:pic>
          <p:nvPicPr>
            <p:cNvPr id="9218" name="Picture 2" descr="Cây ngô (bắp, bẹ) | Cây cảnh - Hoa cảnh - Bonsai - Hòn non bộ - Sân vườn  tiểu cảnh - Blog Cây cảnh .V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60" y="842421"/>
              <a:ext cx="4675168" cy="50319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0" name="Rounded Rectangle 39"/>
            <p:cNvSpPr/>
            <p:nvPr/>
          </p:nvSpPr>
          <p:spPr>
            <a:xfrm>
              <a:off x="954823" y="6132323"/>
              <a:ext cx="2215896" cy="5425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UTM Showcard" panose="02040603050506020204" pitchFamily="18" charset="0"/>
                </a:rPr>
                <a:t>Bãi</a:t>
              </a:r>
              <a:r>
                <a:rPr lang="en-US" sz="2800" dirty="0">
                  <a:solidFill>
                    <a:schemeClr val="tx1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Showcard" panose="02040603050506020204" pitchFamily="18" charset="0"/>
                </a:rPr>
                <a:t>ngô</a:t>
              </a:r>
              <a:endParaRPr lang="en-US" sz="2800" dirty="0">
                <a:solidFill>
                  <a:schemeClr val="tx1"/>
                </a:solidFill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291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8" name="组合 2267"/>
          <p:cNvGrpSpPr/>
          <p:nvPr/>
        </p:nvGrpSpPr>
        <p:grpSpPr>
          <a:xfrm>
            <a:off x="-55091" y="-592040"/>
            <a:ext cx="12682429" cy="7470359"/>
            <a:chOff x="-55091" y="-592040"/>
            <a:chExt cx="12682429" cy="7470359"/>
          </a:xfrm>
        </p:grpSpPr>
        <p:grpSp>
          <p:nvGrpSpPr>
            <p:cNvPr id="2235" name="组合 2234"/>
            <p:cNvGrpSpPr/>
            <p:nvPr/>
          </p:nvGrpSpPr>
          <p:grpSpPr>
            <a:xfrm>
              <a:off x="-44205" y="-592040"/>
              <a:ext cx="12671543" cy="7470359"/>
              <a:chOff x="-44205" y="-592040"/>
              <a:chExt cx="12671543" cy="747035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1"/>
              <a:stretch/>
            </p:blipFill>
            <p:spPr>
              <a:xfrm rot="5400000">
                <a:off x="3215641" y="-2098040"/>
                <a:ext cx="6878318" cy="110744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-44205" y="-1"/>
                <a:ext cx="5473455" cy="6878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27723" y="-592040"/>
                <a:ext cx="12599615" cy="7381304"/>
                <a:chOff x="-4996666" y="-2873016"/>
                <a:chExt cx="12599615" cy="7381304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23957"/>
                <a:stretch/>
              </p:blipFill>
              <p:spPr>
                <a:xfrm>
                  <a:off x="-4996666" y="-2240569"/>
                  <a:ext cx="6601677" cy="6748857"/>
                </a:xfrm>
                <a:prstGeom prst="rect">
                  <a:avLst/>
                </a:prstGeom>
              </p:spPr>
            </p:pic>
            <p:grpSp>
              <p:nvGrpSpPr>
                <p:cNvPr id="15" name="组合 14"/>
                <p:cNvGrpSpPr/>
                <p:nvPr/>
              </p:nvGrpSpPr>
              <p:grpSpPr>
                <a:xfrm>
                  <a:off x="-4330341" y="-2873016"/>
                  <a:ext cx="11933290" cy="7112954"/>
                  <a:chOff x="-4330342" y="-2929654"/>
                  <a:chExt cx="11933290" cy="7112954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-4147077" y="-1329330"/>
                    <a:ext cx="1123950" cy="1123950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2225" name="椭圆 2224"/>
                  <p:cNvSpPr/>
                  <p:nvPr/>
                </p:nvSpPr>
                <p:spPr>
                  <a:xfrm>
                    <a:off x="-4330342" y="2575638"/>
                    <a:ext cx="1607662" cy="1607662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2226" name="椭圆 2225"/>
                  <p:cNvSpPr/>
                  <p:nvPr/>
                </p:nvSpPr>
                <p:spPr>
                  <a:xfrm>
                    <a:off x="-1910065" y="-1805475"/>
                    <a:ext cx="2547511" cy="2194770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46" name="椭圆 45"/>
                  <p:cNvSpPr/>
                  <p:nvPr/>
                </p:nvSpPr>
                <p:spPr>
                  <a:xfrm>
                    <a:off x="5987413" y="-2929654"/>
                    <a:ext cx="1615535" cy="1615535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232" name="组合 2231"/>
            <p:cNvGrpSpPr/>
            <p:nvPr/>
          </p:nvGrpSpPr>
          <p:grpSpPr>
            <a:xfrm>
              <a:off x="-55091" y="1259161"/>
              <a:ext cx="5528137" cy="3879565"/>
              <a:chOff x="-55091" y="1163604"/>
              <a:chExt cx="5528137" cy="3879565"/>
            </a:xfrm>
          </p:grpSpPr>
          <p:pic>
            <p:nvPicPr>
              <p:cNvPr id="2233" name="图片 2232"/>
              <p:cNvPicPr>
                <a:picLocks noChangeAspect="1"/>
              </p:cNvPicPr>
              <p:nvPr/>
            </p:nvPicPr>
            <p:blipFill rotWithShape="1">
              <a:blip r:embed="rId5"/>
              <a:srcRect t="7514"/>
              <a:stretch/>
            </p:blipFill>
            <p:spPr>
              <a:xfrm>
                <a:off x="-44205" y="1615979"/>
                <a:ext cx="5506365" cy="3427190"/>
              </a:xfrm>
              <a:prstGeom prst="rect">
                <a:avLst/>
              </a:prstGeom>
            </p:spPr>
          </p:pic>
          <p:pic>
            <p:nvPicPr>
              <p:cNvPr id="2234" name="图片 2233"/>
              <p:cNvPicPr>
                <a:picLocks noChangeAspect="1"/>
              </p:cNvPicPr>
              <p:nvPr/>
            </p:nvPicPr>
            <p:blipFill rotWithShape="1">
              <a:blip r:embed="rId5"/>
              <a:srcRect t="-1755" b="94252"/>
              <a:stretch/>
            </p:blipFill>
            <p:spPr>
              <a:xfrm>
                <a:off x="-55091" y="1163604"/>
                <a:ext cx="5528137" cy="452375"/>
              </a:xfrm>
              <a:prstGeom prst="rect">
                <a:avLst/>
              </a:prstGeom>
            </p:spPr>
          </p:pic>
        </p:grpSp>
      </p:grpSp>
      <p:grpSp>
        <p:nvGrpSpPr>
          <p:cNvPr id="2275" name="组合 2274"/>
          <p:cNvGrpSpPr/>
          <p:nvPr/>
        </p:nvGrpSpPr>
        <p:grpSpPr>
          <a:xfrm>
            <a:off x="-44205" y="5738517"/>
            <a:ext cx="1416220" cy="678055"/>
            <a:chOff x="-770924" y="2936192"/>
            <a:chExt cx="2177143" cy="1042368"/>
          </a:xfrm>
        </p:grpSpPr>
        <p:sp>
          <p:nvSpPr>
            <p:cNvPr id="2271" name="任意多边形 2270"/>
            <p:cNvSpPr/>
            <p:nvPr/>
          </p:nvSpPr>
          <p:spPr>
            <a:xfrm>
              <a:off x="-770924" y="293619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2" name="任意多边形 2271"/>
            <p:cNvSpPr/>
            <p:nvPr/>
          </p:nvSpPr>
          <p:spPr>
            <a:xfrm>
              <a:off x="-770924" y="318683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3" name="任意多边形 2272"/>
            <p:cNvSpPr/>
            <p:nvPr/>
          </p:nvSpPr>
          <p:spPr>
            <a:xfrm>
              <a:off x="-770924" y="343747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4" name="任意多边形 2273"/>
            <p:cNvSpPr/>
            <p:nvPr/>
          </p:nvSpPr>
          <p:spPr>
            <a:xfrm>
              <a:off x="-770924" y="368811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6A49110D-2B40-4DF3-9023-C08327AD5E5F}"/>
              </a:ext>
            </a:extLst>
          </p:cNvPr>
          <p:cNvSpPr txBox="1"/>
          <p:nvPr/>
        </p:nvSpPr>
        <p:spPr>
          <a:xfrm>
            <a:off x="442088" y="2600840"/>
            <a:ext cx="4705745" cy="20005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b/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Các tác giả quan sát cây bằng các giác quan nào?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9433" y="117753"/>
            <a:ext cx="6482384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nl-NL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bằng thị giác (mắt): </a:t>
            </a:r>
          </a:p>
          <a:p>
            <a:pPr algn="just">
              <a:spcAft>
                <a:spcPts val="0"/>
              </a:spcAf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 chi tiết được quan sát: cây, lá, búp, hoa, bắp ngô, bướm trắng, bướm vàng (bài Bãi ngô). Cây, cành, hoa, quả, gạo, chim chóc (bài Cây gạo). Hoa trái, dáng, thân, cành lá (bài Sầu riêng).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198" y="3053703"/>
            <a:ext cx="64823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Quan sát bằng khứu giác (mũi): </a:t>
            </a: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Hương thơm của trái sầu riêng.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198" y="4149616"/>
            <a:ext cx="64823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nl-NL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bằng vị giác (lưỡi): </a:t>
            </a:r>
          </a:p>
          <a:p>
            <a:pPr algn="just">
              <a:spcAft>
                <a:spcPts val="0"/>
              </a:spcAf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Vị ngọt của trái sầu riêng.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198" y="5261393"/>
            <a:ext cx="648238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Quan sát bằng thính giác (tai): </a:t>
            </a: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tiếng chim hót (bài Cây gạo), tiếng tu hú (bài Bãi ngô).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14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 animBg="1"/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8" name="组合 2267"/>
          <p:cNvGrpSpPr/>
          <p:nvPr/>
        </p:nvGrpSpPr>
        <p:grpSpPr>
          <a:xfrm>
            <a:off x="-55091" y="-592040"/>
            <a:ext cx="12682429" cy="7470359"/>
            <a:chOff x="-55091" y="-592040"/>
            <a:chExt cx="12682429" cy="7470359"/>
          </a:xfrm>
        </p:grpSpPr>
        <p:grpSp>
          <p:nvGrpSpPr>
            <p:cNvPr id="2235" name="组合 2234"/>
            <p:cNvGrpSpPr/>
            <p:nvPr/>
          </p:nvGrpSpPr>
          <p:grpSpPr>
            <a:xfrm>
              <a:off x="-44205" y="-592040"/>
              <a:ext cx="12671543" cy="7470359"/>
              <a:chOff x="-44205" y="-592040"/>
              <a:chExt cx="12671543" cy="747035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1"/>
              <a:stretch/>
            </p:blipFill>
            <p:spPr>
              <a:xfrm rot="5400000">
                <a:off x="3215641" y="-2098040"/>
                <a:ext cx="6878318" cy="110744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-44205" y="-1"/>
                <a:ext cx="5473455" cy="6878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27723" y="-592040"/>
                <a:ext cx="12599615" cy="7381304"/>
                <a:chOff x="-4996666" y="-2873016"/>
                <a:chExt cx="12599615" cy="7381304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23957"/>
                <a:stretch/>
              </p:blipFill>
              <p:spPr>
                <a:xfrm>
                  <a:off x="-4996666" y="-2240569"/>
                  <a:ext cx="6601677" cy="6748857"/>
                </a:xfrm>
                <a:prstGeom prst="rect">
                  <a:avLst/>
                </a:prstGeom>
              </p:spPr>
            </p:pic>
            <p:grpSp>
              <p:nvGrpSpPr>
                <p:cNvPr id="15" name="组合 14"/>
                <p:cNvGrpSpPr/>
                <p:nvPr/>
              </p:nvGrpSpPr>
              <p:grpSpPr>
                <a:xfrm>
                  <a:off x="-4330341" y="-2873016"/>
                  <a:ext cx="11933290" cy="7112954"/>
                  <a:chOff x="-4330342" y="-2929654"/>
                  <a:chExt cx="11933290" cy="7112954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-4147077" y="-1329330"/>
                    <a:ext cx="1123950" cy="1123950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2225" name="椭圆 2224"/>
                  <p:cNvSpPr/>
                  <p:nvPr/>
                </p:nvSpPr>
                <p:spPr>
                  <a:xfrm>
                    <a:off x="-4330342" y="2575638"/>
                    <a:ext cx="1607662" cy="1607662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2226" name="椭圆 2225"/>
                  <p:cNvSpPr/>
                  <p:nvPr/>
                </p:nvSpPr>
                <p:spPr>
                  <a:xfrm>
                    <a:off x="-1910065" y="-1805475"/>
                    <a:ext cx="2547511" cy="2194770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  <p:sp>
                <p:nvSpPr>
                  <p:cNvPr id="46" name="椭圆 45"/>
                  <p:cNvSpPr/>
                  <p:nvPr/>
                </p:nvSpPr>
                <p:spPr>
                  <a:xfrm>
                    <a:off x="5987413" y="-2929654"/>
                    <a:ext cx="1615535" cy="1615535"/>
                  </a:xfrm>
                  <a:prstGeom prst="ellipse">
                    <a:avLst/>
                  </a:prstGeom>
                  <a:solidFill>
                    <a:srgbClr val="FFCF53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思源黑体 CN Normal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232" name="组合 2231"/>
            <p:cNvGrpSpPr/>
            <p:nvPr/>
          </p:nvGrpSpPr>
          <p:grpSpPr>
            <a:xfrm>
              <a:off x="-55091" y="1259161"/>
              <a:ext cx="5528137" cy="3879565"/>
              <a:chOff x="-55091" y="1163604"/>
              <a:chExt cx="5528137" cy="3879565"/>
            </a:xfrm>
          </p:grpSpPr>
          <p:pic>
            <p:nvPicPr>
              <p:cNvPr id="2233" name="图片 2232"/>
              <p:cNvPicPr>
                <a:picLocks noChangeAspect="1"/>
              </p:cNvPicPr>
              <p:nvPr/>
            </p:nvPicPr>
            <p:blipFill rotWithShape="1">
              <a:blip r:embed="rId5"/>
              <a:srcRect t="7514"/>
              <a:stretch/>
            </p:blipFill>
            <p:spPr>
              <a:xfrm>
                <a:off x="-44205" y="1615979"/>
                <a:ext cx="5506365" cy="3427190"/>
              </a:xfrm>
              <a:prstGeom prst="rect">
                <a:avLst/>
              </a:prstGeom>
            </p:spPr>
          </p:pic>
          <p:pic>
            <p:nvPicPr>
              <p:cNvPr id="2234" name="图片 2233"/>
              <p:cNvPicPr>
                <a:picLocks noChangeAspect="1"/>
              </p:cNvPicPr>
              <p:nvPr/>
            </p:nvPicPr>
            <p:blipFill rotWithShape="1">
              <a:blip r:embed="rId5"/>
              <a:srcRect t="-1755" b="94252"/>
              <a:stretch/>
            </p:blipFill>
            <p:spPr>
              <a:xfrm>
                <a:off x="-55091" y="1163604"/>
                <a:ext cx="5528137" cy="452375"/>
              </a:xfrm>
              <a:prstGeom prst="rect">
                <a:avLst/>
              </a:prstGeom>
            </p:spPr>
          </p:pic>
        </p:grpSp>
      </p:grpSp>
      <p:grpSp>
        <p:nvGrpSpPr>
          <p:cNvPr id="2275" name="组合 2274"/>
          <p:cNvGrpSpPr/>
          <p:nvPr/>
        </p:nvGrpSpPr>
        <p:grpSpPr>
          <a:xfrm>
            <a:off x="-44205" y="5738517"/>
            <a:ext cx="1416220" cy="678055"/>
            <a:chOff x="-770924" y="2936192"/>
            <a:chExt cx="2177143" cy="1042368"/>
          </a:xfrm>
        </p:grpSpPr>
        <p:sp>
          <p:nvSpPr>
            <p:cNvPr id="2271" name="任意多边形 2270"/>
            <p:cNvSpPr/>
            <p:nvPr/>
          </p:nvSpPr>
          <p:spPr>
            <a:xfrm>
              <a:off x="-770924" y="293619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2" name="任意多边形 2271"/>
            <p:cNvSpPr/>
            <p:nvPr/>
          </p:nvSpPr>
          <p:spPr>
            <a:xfrm>
              <a:off x="-770924" y="318683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3" name="任意多边形 2272"/>
            <p:cNvSpPr/>
            <p:nvPr/>
          </p:nvSpPr>
          <p:spPr>
            <a:xfrm>
              <a:off x="-770924" y="343747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274" name="任意多边形 2273"/>
            <p:cNvSpPr/>
            <p:nvPr/>
          </p:nvSpPr>
          <p:spPr>
            <a:xfrm>
              <a:off x="-770924" y="3688112"/>
              <a:ext cx="2177143" cy="290448"/>
            </a:xfrm>
            <a:custGeom>
              <a:avLst/>
              <a:gdLst>
                <a:gd name="connsiteX0" fmla="*/ 0 w 2177143"/>
                <a:gd name="connsiteY0" fmla="*/ 0 h 290448"/>
                <a:gd name="connsiteX1" fmla="*/ 856343 w 2177143"/>
                <a:gd name="connsiteY1" fmla="*/ 290285 h 290448"/>
                <a:gd name="connsiteX2" fmla="*/ 1451428 w 2177143"/>
                <a:gd name="connsiteY2" fmla="*/ 43543 h 290448"/>
                <a:gd name="connsiteX3" fmla="*/ 2177143 w 2177143"/>
                <a:gd name="connsiteY3" fmla="*/ 188685 h 29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143" h="290448">
                  <a:moveTo>
                    <a:pt x="0" y="0"/>
                  </a:moveTo>
                  <a:cubicBezTo>
                    <a:pt x="307219" y="141514"/>
                    <a:pt x="614438" y="283028"/>
                    <a:pt x="856343" y="290285"/>
                  </a:cubicBezTo>
                  <a:cubicBezTo>
                    <a:pt x="1098248" y="297542"/>
                    <a:pt x="1231295" y="60476"/>
                    <a:pt x="1451428" y="43543"/>
                  </a:cubicBezTo>
                  <a:cubicBezTo>
                    <a:pt x="1671561" y="26610"/>
                    <a:pt x="1924352" y="107647"/>
                    <a:pt x="2177143" y="188685"/>
                  </a:cubicBezTo>
                </a:path>
              </a:pathLst>
            </a:custGeom>
            <a:noFill/>
            <a:ln w="76200">
              <a:solidFill>
                <a:srgbClr val="3550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6A49110D-2B40-4DF3-9023-C08327AD5E5F}"/>
              </a:ext>
            </a:extLst>
          </p:cNvPr>
          <p:cNvSpPr txBox="1"/>
          <p:nvPr/>
        </p:nvSpPr>
        <p:spPr>
          <a:xfrm>
            <a:off x="715465" y="2276947"/>
            <a:ext cx="4087736" cy="261610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c/ </a:t>
            </a:r>
            <a:r>
              <a:rPr lang="nl-NL" altLang="zh-CN" sz="4000" noProof="0" dirty="0"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Chỉ ra các hình ảnh so sánh và nhân hoá mà em thích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29" name="Picture 4" descr="CÁCH THỤ PHẤN CHO CÂY SẦU RIÊNG ĐẦY ĐỦ NHẤT – AGRI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370">
            <a:off x="6087956" y="380097"/>
            <a:ext cx="4322995" cy="2672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007">
            <a:off x="5574194" y="3697069"/>
            <a:ext cx="3724770" cy="2824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9742">
            <a:off x="8253860" y="2863346"/>
            <a:ext cx="3632196" cy="2477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54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6A49110D-2B40-4DF3-9023-C08327AD5E5F}"/>
              </a:ext>
            </a:extLst>
          </p:cNvPr>
          <p:cNvSpPr txBox="1"/>
          <p:nvPr/>
        </p:nvSpPr>
        <p:spPr>
          <a:xfrm>
            <a:off x="-928279" y="248660"/>
            <a:ext cx="8319677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avour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c/ </a:t>
            </a:r>
            <a:r>
              <a:rPr lang="nl-NL" altLang="zh-CN" sz="4000" dirty="0">
                <a:solidFill>
                  <a:srgbClr val="00B050"/>
                </a:solidFill>
                <a:latin typeface="UTM Flavour" panose="02040603050506020204" pitchFamily="18" charset="0"/>
                <a:cs typeface="Arial" panose="020B0604020202020204" pitchFamily="34" charset="0"/>
                <a:sym typeface="思源黑体 CN Normal" panose="020B0400000000000000" pitchFamily="34" charset="-122"/>
              </a:rPr>
              <a:t>Những hình ảnh so sánh: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avour" panose="02040603050506020204" pitchFamily="18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399" y="1018101"/>
            <a:ext cx="62919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nl-NL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 riêng: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Hoa sầu riêng ngan ngát hương cau, hương bưởi.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Cánh hoa nhỏ như vảy cá, hao hao giống cánh sen con.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Trái lủng lẳng dưới cành trông như tổ kiến.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Thực hư cần giải cứu 40.000 tấn sầu riêng Tiền Giang | Kinh tế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9742">
            <a:off x="3553247" y="3819739"/>
            <a:ext cx="4134173" cy="266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ÁCH THỤ PHẤN CHO CÂY SẦU RIÊNG ĐẦY ĐỦ NHẤT – AGRI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370">
            <a:off x="7495469" y="416364"/>
            <a:ext cx="4152103" cy="2566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girl gardener with durian fru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00" l="3834" r="9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443" y="3800539"/>
            <a:ext cx="3896907" cy="31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ƯỠNG XANH GAI – XANH TRÁI SẦU RIÊNG - Agriplu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84" y="3337938"/>
            <a:ext cx="3949290" cy="3060700"/>
          </a:xfrm>
          <a:prstGeom prst="snip2DiagRect">
            <a:avLst>
              <a:gd name="adj1" fmla="val 1410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7671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9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6A49110D-2B40-4DF3-9023-C08327AD5E5F}"/>
              </a:ext>
            </a:extLst>
          </p:cNvPr>
          <p:cNvSpPr txBox="1"/>
          <p:nvPr/>
        </p:nvSpPr>
        <p:spPr>
          <a:xfrm>
            <a:off x="-928279" y="248660"/>
            <a:ext cx="8319677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avour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c/ </a:t>
            </a:r>
            <a:r>
              <a:rPr lang="nl-NL" altLang="zh-CN" sz="4000" dirty="0">
                <a:solidFill>
                  <a:srgbClr val="00B050"/>
                </a:solidFill>
                <a:latin typeface="UTM Flavour" panose="02040603050506020204" pitchFamily="18" charset="0"/>
                <a:cs typeface="Arial" panose="020B0604020202020204" pitchFamily="34" charset="0"/>
                <a:sym typeface="思源黑体 CN Normal" panose="020B0400000000000000" pitchFamily="34" charset="-122"/>
              </a:rPr>
              <a:t>Những hình ảnh so sánh: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avour" panose="02040603050506020204" pitchFamily="18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399" y="1018101"/>
            <a:ext cx="6291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nl-NL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gạo: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Cánh hoa gạo đỏ rực quay tít như chong chóng.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Quả hai đầu thon vút như con thoi.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Cây như treo rung rinh hàng ngàn nồi cơm gạo mới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4571" y="73899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Bài </a:t>
            </a:r>
            <a:r>
              <a:rPr lang="nl-NL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Bãi ngô: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Cây ngô lúc nhỏ lấm tấm như cây mạ non.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Búp như kết bằng nhung và phấn.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Hoa ngô xơ xác như cỏ may.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5770" y="73899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9742">
            <a:off x="2836024" y="3602794"/>
            <a:ext cx="3960210" cy="266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370">
            <a:off x="7495469" y="464849"/>
            <a:ext cx="4152103" cy="2469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ƯỠNG XANH GAI – XANH TRÁI SẦU RIÊNG - Agriplu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3177921"/>
            <a:ext cx="4203702" cy="3187807"/>
          </a:xfrm>
          <a:prstGeom prst="snip2DiagRect">
            <a:avLst>
              <a:gd name="adj1" fmla="val 1410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533399" y="3804934"/>
            <a:ext cx="1548832" cy="27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5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1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6A49110D-2B40-4DF3-9023-C08327AD5E5F}"/>
              </a:ext>
            </a:extLst>
          </p:cNvPr>
          <p:cNvSpPr txBox="1"/>
          <p:nvPr/>
        </p:nvSpPr>
        <p:spPr>
          <a:xfrm>
            <a:off x="-928279" y="248660"/>
            <a:ext cx="8319677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avour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c/ </a:t>
            </a:r>
            <a:r>
              <a:rPr lang="nl-NL" altLang="zh-CN" sz="4000" dirty="0">
                <a:solidFill>
                  <a:srgbClr val="00B050"/>
                </a:solidFill>
                <a:latin typeface="UTM Flavour" panose="02040603050506020204" pitchFamily="18" charset="0"/>
                <a:cs typeface="Arial" panose="020B0604020202020204" pitchFamily="34" charset="0"/>
                <a:sym typeface="思源黑体 CN Normal" panose="020B0400000000000000" pitchFamily="34" charset="-122"/>
              </a:rPr>
              <a:t>Những hình ảnh so sánh: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avour" panose="02040603050506020204" pitchFamily="18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399" y="1018101"/>
            <a:ext cx="62919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</a:t>
            </a:r>
            <a:r>
              <a:rPr lang="nl-NL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Bãi ngô: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Cây ngô lúc nhỏ lấm tấm như cây mạ non.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Búp như kết bằng nhung và phấn.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Hoa ngô xơ xác như cỏ may.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4571" y="73899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5770" y="73899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9742">
            <a:off x="2861186" y="3602794"/>
            <a:ext cx="3909885" cy="266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9644" y="378980"/>
            <a:ext cx="4152103" cy="2317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ƯỠNG XANH GAI – XANH TRÁI SẦU RIÊNG - Agriplu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8" y="3003604"/>
            <a:ext cx="3559111" cy="3579069"/>
          </a:xfrm>
          <a:prstGeom prst="snip2DiagRect">
            <a:avLst>
              <a:gd name="adj1" fmla="val 14108"/>
              <a:gd name="adj2" fmla="val 846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533399" y="3804934"/>
            <a:ext cx="1548832" cy="27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3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6A49110D-2B40-4DF3-9023-C08327AD5E5F}"/>
              </a:ext>
            </a:extLst>
          </p:cNvPr>
          <p:cNvSpPr txBox="1"/>
          <p:nvPr/>
        </p:nvSpPr>
        <p:spPr>
          <a:xfrm>
            <a:off x="-928279" y="248660"/>
            <a:ext cx="8319677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Flavour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c/ </a:t>
            </a:r>
            <a:r>
              <a:rPr lang="nl-NL" altLang="zh-CN" sz="4000" dirty="0">
                <a:solidFill>
                  <a:srgbClr val="FFC000"/>
                </a:solidFill>
                <a:latin typeface="UTM Flavour" panose="02040603050506020204" pitchFamily="18" charset="0"/>
                <a:cs typeface="Arial" panose="020B0604020202020204" pitchFamily="34" charset="0"/>
                <a:sym typeface="思源黑体 CN Normal" panose="020B0400000000000000" pitchFamily="34" charset="-122"/>
              </a:rPr>
              <a:t>Những hình ảnh nhân hoá: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Flavour" panose="02040603050506020204" pitchFamily="18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398" y="1129458"/>
            <a:ext cx="654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</a:t>
            </a:r>
            <a:r>
              <a:rPr lang="nl-NL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Bãi ngô: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Búp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núp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cuống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Bắp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bẻ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4571" y="73899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5770" y="73899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9742">
            <a:off x="7126163" y="353977"/>
            <a:ext cx="4246309" cy="278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ƯỠNG XANH GAI – XANH TRÁI SẦU RIÊNG - Agriplu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743">
            <a:off x="472455" y="3424271"/>
            <a:ext cx="4594594" cy="2732991"/>
          </a:xfrm>
          <a:prstGeom prst="rect">
            <a:avLst/>
          </a:prstGeom>
          <a:ln w="38100">
            <a:solidFill>
              <a:srgbClr val="927057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330370" y="3397930"/>
            <a:ext cx="65314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nl-NL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gạo: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Các múi bông gạo nở đều, chín như nồi cơm chín </a:t>
            </a:r>
            <a:r>
              <a:rPr lang="nl-NL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 vung mà cười</a:t>
            </a: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xuân</a:t>
            </a:r>
            <a:endParaRPr lang="en-US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Cây gạo trở nên với </a:t>
            </a:r>
            <a:r>
              <a:rPr lang="nl-NL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dáng vẻ trầm tư</a:t>
            </a: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Cây </a:t>
            </a:r>
            <a:r>
              <a:rPr lang="nl-NL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 im, cao lớn, hiền lành</a:t>
            </a: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20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283028"/>
            <a:ext cx="10972799" cy="578031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4508" y="131734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9416143" y="3353542"/>
            <a:ext cx="1954041" cy="35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23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-903515"/>
            <a:ext cx="8109857" cy="38644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38199" y="1861456"/>
            <a:ext cx="11070771" cy="4615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0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/>
              <a:t>1. Kiến thức</a:t>
            </a:r>
            <a:endParaRPr lang="en-US"/>
          </a:p>
          <a:p>
            <a:r>
              <a:rPr lang="nl-NL"/>
              <a:t>- Biết quan sát cây cối theo trình tự hợp lí, kết hợp các giác quan khi quan sát; bước đầu nhận ra được sự giống nhau giữa miêu tả một loài cây với miêu tả một cái cây (BT1).</a:t>
            </a:r>
            <a:endParaRPr lang="en-US"/>
          </a:p>
          <a:p>
            <a:r>
              <a:rPr lang="nl-NL" b="1"/>
              <a:t>2. Kĩ năng</a:t>
            </a:r>
            <a:endParaRPr lang="en-US"/>
          </a:p>
          <a:p>
            <a:r>
              <a:rPr lang="nl-NL"/>
              <a:t>- Ghi lại được các ý quan sát về một cây em thích theo một trình tự nhất định (BT2).</a:t>
            </a:r>
            <a:endParaRPr lang="en-US"/>
          </a:p>
          <a:p>
            <a:r>
              <a:rPr lang="nl-NL" b="1"/>
              <a:t>3. Phẩm chất</a:t>
            </a:r>
            <a:endParaRPr lang="en-US"/>
          </a:p>
          <a:p>
            <a:r>
              <a:rPr lang="nl-NL"/>
              <a:t>- Biết bảo vệ, chăm sóc cây cối</a:t>
            </a:r>
            <a:endParaRPr lang="en-US"/>
          </a:p>
          <a:p>
            <a:r>
              <a:rPr lang="nl-NL" b="1"/>
              <a:t>4. Góp phần phát triển NL:</a:t>
            </a:r>
            <a:endParaRPr lang="en-US"/>
          </a:p>
          <a:p>
            <a:r>
              <a:rPr lang="nl-NL" b="1"/>
              <a:t>- </a:t>
            </a:r>
            <a:r>
              <a:rPr lang="nl-NL"/>
              <a:t>NL giải quyết vấn đề và sáng tạo, NL ngôn ngữ, NL tự học, NL giao tiếp.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81098" y="2091735"/>
            <a:ext cx="103849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Kiến thức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quan sát cây cối theo trình tự hợp lí, kết hợp các giác quan khi quan sát; bước đầu nhận ra được sự giống nhau giữa miêu tả một loài cây với miêu tả một cái cây (BT1).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Kĩ năng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Ghi lại được các ý quan sát về một cây em thích theo một trình tự nhất định (BT2).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Phẩm chất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Biết bảo vệ, chăm sóc cây cối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Góp phần phát triển NL: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NL giải quyết vấn đề và sáng tạo, NL ngôn ngữ, NL tự học, NL giao tiếp.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8229" y="776820"/>
            <a:ext cx="4125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Showcard" panose="0204060305050602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11782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975" y="339564"/>
            <a:ext cx="1124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UTM Flavour" panose="02040603050506020204" pitchFamily="18" charset="0"/>
              </a:rPr>
              <a:t>d/. Trong ba bài văn trên, bài nào miêu tả một loài cây, bài nào miêu tả một cây cụ thể?</a:t>
            </a:r>
            <a:endParaRPr lang="en-US" sz="3600" dirty="0">
              <a:latin typeface="UTM Flavour" panose="020406030505060202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0" y="3300085"/>
            <a:ext cx="1954041" cy="3504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85410" y="2238256"/>
            <a:ext cx="8400089" cy="2800767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bài </a:t>
            </a:r>
            <a:r>
              <a:rPr lang="nl-NL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Sầu riêng</a:t>
            </a:r>
            <a:r>
              <a:rPr lang="nl-NL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bài </a:t>
            </a:r>
            <a:r>
              <a:rPr lang="nl-NL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 ngô</a:t>
            </a:r>
            <a:r>
              <a:rPr lang="nl-NL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 tả một loài cây; </a:t>
            </a:r>
          </a:p>
          <a:p>
            <a:r>
              <a:rPr lang="nl-NL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nl-NL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gạo</a:t>
            </a:r>
            <a:r>
              <a:rPr lang="nl-NL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 tả một loài cây cụ thể.</a:t>
            </a:r>
            <a:endParaRPr lang="en-US" sz="1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ute girl gardener with durian fru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00" l="3834" r="9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47" y="4045018"/>
            <a:ext cx="3521853" cy="28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77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+ Điểm khác nhau: Tả loài cây cần chú ý đến các đặc điểm phân biệt loài cây này với loài cây khác. Còn tả một cái cây cụ thể phải chú ý đến đặc điểm riêng của cây đó. Đặc điểm đó làm nó khác biệt với các cây cùng loài.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975" y="339564"/>
            <a:ext cx="11245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1">
                    <a:lumMod val="75000"/>
                  </a:schemeClr>
                </a:solidFill>
                <a:latin typeface="UTM Flavour" panose="02040603050506020204" pitchFamily="18" charset="0"/>
              </a:rPr>
              <a:t>e/. Miêu tả một loài cây có điểm gì giống và có gì khác với miêu tả một cây cụ thể?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4486" y="1730424"/>
            <a:ext cx="10507114" cy="187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Điểm giống nhau: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Đều 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quan sát kĩ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mọi giác quan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; tả các bộ phận của cây; tả xung quanh cây; dùng các biện pháp so sánh, nhân hoá khi tả; bộc lộ tình cảm của người miêu tả.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ute girl gardener with durian fru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00" l="3834" r="9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662" y="3754983"/>
            <a:ext cx="3521853" cy="28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0771"/>
            <a:ext cx="2048973" cy="3594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8973" y="3964468"/>
            <a:ext cx="7945927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Điểm khác nhau: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Tả loài cây cần chú ý đến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đặc điểm phân biệt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loài cây này với loài cây khác. Còn tả một cái cây cụ thể phải chú ý đến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riêng của cây đó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. Đặc điểm đó làm nó khác biệt với các cây cùng loài.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54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-903515"/>
            <a:ext cx="8109857" cy="38644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2901" y="1861456"/>
            <a:ext cx="11566070" cy="4615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0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/>
              <a:t>1. Kiến thức</a:t>
            </a:r>
            <a:endParaRPr lang="en-US"/>
          </a:p>
          <a:p>
            <a:r>
              <a:rPr lang="nl-NL"/>
              <a:t>- Biết quan sát cây cối theo trình tự hợp lí, kết hợp các giác quan khi quan sát; bước đầu nhận ra được sự giống nhau giữa miêu tả một loài cây với miêu tả một cái cây (BT1).</a:t>
            </a:r>
            <a:endParaRPr lang="en-US"/>
          </a:p>
          <a:p>
            <a:r>
              <a:rPr lang="nl-NL" b="1"/>
              <a:t>2. Kĩ năng</a:t>
            </a:r>
            <a:endParaRPr lang="en-US"/>
          </a:p>
          <a:p>
            <a:r>
              <a:rPr lang="nl-NL"/>
              <a:t>- Ghi lại được các ý quan sát về một cây em thích theo một trình tự nhất định (BT2).</a:t>
            </a:r>
            <a:endParaRPr lang="en-US"/>
          </a:p>
          <a:p>
            <a:r>
              <a:rPr lang="nl-NL" b="1"/>
              <a:t>3. Phẩm chất</a:t>
            </a:r>
            <a:endParaRPr lang="en-US"/>
          </a:p>
          <a:p>
            <a:r>
              <a:rPr lang="nl-NL"/>
              <a:t>- Biết bảo vệ, chăm sóc cây cối</a:t>
            </a:r>
            <a:endParaRPr lang="en-US"/>
          </a:p>
          <a:p>
            <a:r>
              <a:rPr lang="nl-NL" b="1"/>
              <a:t>4. Góp phần phát triển NL:</a:t>
            </a:r>
            <a:endParaRPr lang="en-US"/>
          </a:p>
          <a:p>
            <a:r>
              <a:rPr lang="nl-NL" b="1"/>
              <a:t>- </a:t>
            </a:r>
            <a:r>
              <a:rPr lang="nl-NL"/>
              <a:t>NL giải quyết vấn đề và sáng tạo, NL ngôn ngữ, NL tự học, NL giao tiếp.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0698" y="2028884"/>
            <a:ext cx="11125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8606" y="643979"/>
            <a:ext cx="4125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Showcard" panose="02040603050506020204" pitchFamily="18" charset="0"/>
              </a:rPr>
              <a:t>Ghi</a:t>
            </a:r>
            <a:r>
              <a:rPr lang="en-US" sz="4400" dirty="0">
                <a:solidFill>
                  <a:schemeClr val="bg1"/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Showcard" panose="02040603050506020204" pitchFamily="18" charset="0"/>
              </a:rPr>
              <a:t>nhớ</a:t>
            </a:r>
            <a:endParaRPr lang="en-US" sz="44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67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283027"/>
            <a:ext cx="10972799" cy="5148942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3816" y="2025514"/>
            <a:ext cx="2898184" cy="5083701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103608" y="1197633"/>
            <a:ext cx="8609308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6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3885" y="6335486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3 – </a:t>
            </a:r>
            <a:r>
              <a:rPr lang="en-US" sz="9600" dirty="0" err="1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thực</a:t>
            </a:r>
            <a:r>
              <a: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9600" dirty="0" err="1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Showcard" panose="02040603050506020204" pitchFamily="18" charset="0"/>
              </a:rPr>
              <a:t>hành</a:t>
            </a:r>
            <a:endParaRPr lang="en-US" sz="9600" dirty="0">
              <a:ln>
                <a:solidFill>
                  <a:schemeClr val="tx1"/>
                </a:solidFill>
                <a:prstDash val="dash"/>
              </a:ln>
              <a:solidFill>
                <a:schemeClr val="accent1">
                  <a:lumMod val="60000"/>
                  <a:lumOff val="40000"/>
                </a:schemeClr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0000" y="4049486"/>
            <a:ext cx="1713301" cy="3005299"/>
          </a:xfrm>
          <a:prstGeom prst="rect">
            <a:avLst/>
          </a:prstGeom>
        </p:spPr>
      </p:pic>
      <p:pic>
        <p:nvPicPr>
          <p:cNvPr id="1026" name="Picture 2" descr="Balloon Clipart Png - Balloons Clipart PNG Image | Transparent PNG Free  Download on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0" b="93214" l="6220" r="95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30" y="1273629"/>
            <a:ext cx="2624292" cy="33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78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22 -0.221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10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3.33333E-6 L -0.04648 -0.6868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+ Điểm khác nhau: Tả loài cây cần chú ý đến các đặc điểm phân biệt loài cây này với loài cây khác. Còn tả một cái cây cụ thể phải chú ý đến đặc điểm riêng của cây đó. Đặc điểm đó làm nó khác biệt với các cây cùng loài.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44" y="312466"/>
            <a:ext cx="111400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Quan sát một cây mà em thích trong khu vực trường em (hoặc nơi em ở) và ghi lại những gì em quan sát được. Chú ý kiểm tra xem:</a:t>
            </a:r>
          </a:p>
          <a:p>
            <a:pPr marL="742950" indent="-742950">
              <a:buFont typeface="+mj-lt"/>
              <a:buAutoNum type="alphaLcParenR"/>
            </a:pPr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tự quan sát của em có hợp lí không?</a:t>
            </a:r>
          </a:p>
          <a:p>
            <a:pPr marL="742950" indent="-742950">
              <a:buFont typeface="+mj-lt"/>
              <a:buAutoNum type="alphaLcParenR"/>
            </a:pPr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quan sát bằng những giác quan nào?</a:t>
            </a:r>
          </a:p>
          <a:p>
            <a:pPr marL="742950" indent="-742950">
              <a:buFont typeface="+mj-lt"/>
              <a:buAutoNum type="alphaLcParenR"/>
            </a:pPr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cây em quan sát có gì khác với những cây khác cùng loài.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24486" y="749300"/>
            <a:ext cx="514227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996286" y="1168400"/>
            <a:ext cx="585891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ây xoài có đặc điểm gì? cách trồng, chăm sóc và tác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6" y="3316208"/>
            <a:ext cx="3799270" cy="2816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ữa bệnh tiểu đường bằng cây chuối hột bao nhiêu cây là đủ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48" y="3450771"/>
            <a:ext cx="3972106" cy="2979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CÂY B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3217368"/>
            <a:ext cx="3543300" cy="301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88713" y="6203996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xoài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4613" y="2963454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Flavour" panose="02040603050506020204" pitchFamily="18" charset="0"/>
              </a:rPr>
              <a:t>chuối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6552" y="6231081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bàng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15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+ Điểm khác nhau: Tả loài cây cần chú ý đến các đặc điểm phân biệt loài cây này với loài cây khác. Còn tả một cái cây cụ thể phải chú ý đến đặc điểm riêng của cây đó. Đặc điểm đó làm nó khác biệt với các cây cùng loài.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44" y="312466"/>
            <a:ext cx="1114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LcParenR"/>
            </a:pPr>
            <a:r>
              <a:rPr lang="nl-NL" sz="3600" dirty="0">
                <a:solidFill>
                  <a:srgbClr val="C00000"/>
                </a:solidFill>
                <a:latin typeface="UTM Flavour" panose="02040603050506020204" pitchFamily="18" charset="0"/>
                <a:cs typeface="Arial" panose="020B0604020202020204" pitchFamily="34" charset="0"/>
              </a:rPr>
              <a:t>Trình tự quan sát của em có hợp lí không?</a:t>
            </a:r>
          </a:p>
        </p:txBody>
      </p:sp>
      <p:pic>
        <p:nvPicPr>
          <p:cNvPr id="11270" name="Picture 6" descr="CÂY B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29" y="2353768"/>
            <a:ext cx="3543300" cy="301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57352" y="5536775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bàng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744" y="2125134"/>
            <a:ext cx="7366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nl-NL" sz="28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bộ phận của cây 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(thân cây, cành cây, quả bàng,...)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6744" y="3980421"/>
            <a:ext cx="7366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nl-NL" sz="28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kì phát triển của cây 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(tả cây vào các mùa thu, đông, xuân và hè). Mỗi thời kì cây thay đổi như thế nào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109" y="3270878"/>
            <a:ext cx="7366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6744" y="1071507"/>
            <a:ext cx="7366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sát cây bàng</a:t>
            </a:r>
          </a:p>
        </p:txBody>
      </p:sp>
    </p:spTree>
    <p:extLst>
      <p:ext uri="{BB962C8B-B14F-4D97-AF65-F5344CB8AC3E}">
        <p14:creationId xmlns:p14="http://schemas.microsoft.com/office/powerpoint/2010/main" val="2935588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+ Điểm khác nhau: Tả loài cây cần chú ý đến các đặc điểm phân biệt loài cây này với loài cây khác. Còn tả một cái cây cụ thể phải chú ý đến đặc điểm riêng của cây đó. Đặc điểm đó làm nó khác biệt với các cây cùng loài.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44" y="312466"/>
            <a:ext cx="1114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  <a:latin typeface="UTM Flavour" panose="02040603050506020204" pitchFamily="18" charset="0"/>
                <a:cs typeface="Arial" panose="020B0604020202020204" pitchFamily="34" charset="0"/>
              </a:rPr>
              <a:t>b) Quan sát bằng những giác quan nào?</a:t>
            </a:r>
          </a:p>
        </p:txBody>
      </p:sp>
      <p:pic>
        <p:nvPicPr>
          <p:cNvPr id="11270" name="Picture 6" descr="CÂY B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29" y="2353768"/>
            <a:ext cx="3543300" cy="301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57352" y="5536775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bàng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744" y="1208775"/>
            <a:ext cx="73661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giác: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um tùm lá, đủ màu: lá xanh thẫm, lá ngả vàng, có cái lá đỏ như màu đồng.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lỉu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lóc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l-NL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744" y="4690389"/>
            <a:ext cx="73661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Thính giác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đu đưa, những cành bàng cọ xát vào nhau tạo ra những âm thanh xì xào như đang trò chuyện cùng nhau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744" y="3393543"/>
            <a:ext cx="73661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 giác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cây lộ rõ vẻ sần sùi; những cái u trên thân trơ ra.</a:t>
            </a:r>
          </a:p>
          <a:p>
            <a:br>
              <a:rPr lang="vi-VN" sz="2800" dirty="0"/>
            </a:br>
            <a:endParaRPr lang="nl-NL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37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+ Điểm khác nhau: Tả loài cây cần chú ý đến các đặc điểm phân biệt loài cây này với loài cây khác. Còn tả một cái cây cụ thể phải chú ý đến đặc điểm riêng của cây đó. Đặc điểm đó làm nó khác biệt với các cây cùng loài.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44" y="312466"/>
            <a:ext cx="1114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  <a:latin typeface="UTM Flavour" panose="02040603050506020204" pitchFamily="18" charset="0"/>
                <a:cs typeface="Arial" panose="020B0604020202020204" pitchFamily="34" charset="0"/>
              </a:rPr>
              <a:t>c) Cây em đang quan sát có gì khác với những cây cùng loài?</a:t>
            </a:r>
          </a:p>
        </p:txBody>
      </p:sp>
      <p:pic>
        <p:nvPicPr>
          <p:cNvPr id="11270" name="Picture 6" descr="CÂY B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28" y="1265718"/>
            <a:ext cx="3751943" cy="31911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603252" y="4507819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bàng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UTM Flavour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044" y="5045573"/>
            <a:ext cx="7366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Cách trồng cây phượng vỹ xanh tốt ra hoa đẹp trang trí cho sân vườ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1714">
            <a:off x="1802060" y="1388709"/>
            <a:ext cx="3124164" cy="31241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564884" y="4507819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Cây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UTM Flavour" panose="02040603050506020204" pitchFamily="18" charset="0"/>
              </a:rPr>
              <a:t>phượng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25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2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283028"/>
            <a:ext cx="10972799" cy="578031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87708" y="1241146"/>
            <a:ext cx="8332492" cy="3432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sz="2800" baseline="0" dirty="0">
                <a:solidFill>
                  <a:srgbClr val="E7E6E6">
                    <a:lumMod val="25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aseline="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như cái ô khổng lồ, xanh um.</a:t>
            </a:r>
          </a:p>
          <a:p>
            <a:pPr lvl="0" algn="l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9416143" y="3353542"/>
            <a:ext cx="1954041" cy="35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17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43" y="-185057"/>
            <a:ext cx="10972799" cy="6847113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99"/>
            <a:ext cx="2898184" cy="5083701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399729" y="158273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194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18" y="1014328"/>
            <a:ext cx="8370494" cy="48844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474" y="3260477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46" y="1355332"/>
            <a:ext cx="3529454" cy="5983528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2" y="1840456"/>
            <a:ext cx="2898184" cy="508370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53360" y="34896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dirty="0">
              <a:solidFill>
                <a:srgbClr val="00B050"/>
              </a:solidFill>
              <a:latin typeface="UTM Showcard" panose="020406030505060202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24072" y="27478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Dặn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dò</a:t>
            </a:r>
            <a:endParaRPr lang="en-US" sz="6000" dirty="0"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25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86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1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283027"/>
            <a:ext cx="10972799" cy="5148942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3816" y="2025514"/>
            <a:ext cx="2898184" cy="5083701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4508" y="12997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KHỞI ĐỘNG.</a:t>
            </a:r>
          </a:p>
        </p:txBody>
      </p:sp>
    </p:spTree>
    <p:extLst>
      <p:ext uri="{BB962C8B-B14F-4D97-AF65-F5344CB8AC3E}">
        <p14:creationId xmlns:p14="http://schemas.microsoft.com/office/powerpoint/2010/main" val="3786109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3885" y="6335486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1 – KHỞI ĐỘNG</a:t>
            </a: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0000" y="4049486"/>
            <a:ext cx="1713301" cy="3005299"/>
          </a:xfrm>
          <a:prstGeom prst="rect">
            <a:avLst/>
          </a:prstGeom>
        </p:spPr>
      </p:pic>
      <p:pic>
        <p:nvPicPr>
          <p:cNvPr id="1026" name="Picture 2" descr="Balloon Clipart Png - Balloons Clipart PNG Image | Transparent PNG Free  Download on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0" b="93214" l="6220" r="95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30" y="1273629"/>
            <a:ext cx="2624292" cy="33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143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22 -0.221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10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3.33333E-6 L -0.04648 -0.6868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46" y="1355332"/>
            <a:ext cx="3529454" cy="598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9102" y="544285"/>
            <a:ext cx="68362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hãy</a:t>
            </a:r>
            <a:r>
              <a:rPr lang="en-US" sz="4400" dirty="0"/>
              <a:t> </a:t>
            </a:r>
            <a:r>
              <a:rPr lang="en-US" sz="4400" dirty="0" err="1"/>
              <a:t>trả</a:t>
            </a:r>
            <a:r>
              <a:rPr lang="en-US" sz="4400" dirty="0"/>
              <a:t> </a:t>
            </a:r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câu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r>
              <a:rPr lang="en-US" sz="4400" dirty="0"/>
              <a:t> </a:t>
            </a:r>
            <a:r>
              <a:rPr lang="en-US" sz="4400" dirty="0" err="1"/>
              <a:t>sau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mình</a:t>
            </a:r>
            <a:r>
              <a:rPr lang="en-US" sz="4400" dirty="0"/>
              <a:t> </a:t>
            </a:r>
            <a:r>
              <a:rPr lang="en-US" sz="4400" dirty="0" err="1"/>
              <a:t>ôn</a:t>
            </a:r>
            <a:r>
              <a:rPr lang="en-US" sz="4400" dirty="0"/>
              <a:t> </a:t>
            </a:r>
            <a:r>
              <a:rPr lang="en-US" sz="4400" dirty="0" err="1"/>
              <a:t>lại</a:t>
            </a:r>
            <a:r>
              <a:rPr lang="en-US" sz="4400" dirty="0"/>
              <a:t> </a:t>
            </a:r>
            <a:r>
              <a:rPr lang="en-US" sz="4400" dirty="0" err="1"/>
              <a:t>kiến</a:t>
            </a:r>
            <a:r>
              <a:rPr lang="en-US" sz="4400" dirty="0"/>
              <a:t> </a:t>
            </a:r>
            <a:r>
              <a:rPr lang="en-US" sz="4400" dirty="0" err="1"/>
              <a:t>thức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cũ</a:t>
            </a:r>
            <a:r>
              <a:rPr lang="en-US" sz="4400" dirty="0"/>
              <a:t> </a:t>
            </a:r>
            <a:r>
              <a:rPr lang="en-US" sz="4400" dirty="0" err="1"/>
              <a:t>nhé</a:t>
            </a:r>
            <a:r>
              <a:rPr lang="en-US" sz="4400" dirty="0"/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243" y="391886"/>
            <a:ext cx="9645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UTM Flavour" panose="02040603050506020204" pitchFamily="18" charset="0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UTM Flavour" panose="02040603050506020204" pitchFamily="18" charset="0"/>
              </a:rPr>
              <a:t> 1: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.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Bố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cục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bài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văn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miêu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tả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bao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gồm</a:t>
            </a:r>
            <a:r>
              <a:rPr lang="en-US" sz="4400" dirty="0">
                <a:solidFill>
                  <a:srgbClr val="00B0F0"/>
                </a:solidFill>
                <a:latin typeface="UTM Flavour" panose="02040603050506020204" pitchFamily="18" charset="0"/>
              </a:rPr>
              <a:t> …… </a:t>
            </a:r>
            <a:r>
              <a:rPr lang="en-US" sz="4400" dirty="0" err="1">
                <a:solidFill>
                  <a:srgbClr val="00B0F0"/>
                </a:solidFill>
                <a:latin typeface="UTM Flavour" panose="02040603050506020204" pitchFamily="18" charset="0"/>
              </a:rPr>
              <a:t>phần</a:t>
            </a:r>
            <a:endParaRPr lang="en-US" sz="4400" dirty="0">
              <a:solidFill>
                <a:srgbClr val="00B0F0"/>
              </a:solidFill>
              <a:latin typeface="UTM Flavour" panose="020406030505060202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5"/>
          <a:stretch/>
        </p:blipFill>
        <p:spPr>
          <a:xfrm>
            <a:off x="-108856" y="3666536"/>
            <a:ext cx="3211286" cy="31914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93197" y="2026229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42282" y="1867724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3993197" y="3060843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42282" y="2902338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3993197" y="4095457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42282" y="3936952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3993197" y="5086530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42282" y="4928025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latin typeface="UTM Flavour" panose="020406030505060202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2819" y="6781799"/>
            <a:ext cx="7068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UTM Flavour" panose="02040603050506020204" pitchFamily="18" charset="0"/>
              </a:rPr>
              <a:t>Đó</a:t>
            </a:r>
            <a:r>
              <a:rPr lang="en-US" sz="4400" b="1" dirty="0">
                <a:solidFill>
                  <a:srgbClr val="C00000"/>
                </a:solidFill>
                <a:latin typeface="UTM Flavou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vour" panose="020406030505060202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UTM Flavou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vour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C00000"/>
                </a:solidFill>
                <a:latin typeface="UTM Flavou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vour" panose="02040603050506020204" pitchFamily="18" charset="0"/>
              </a:rPr>
              <a:t>phần</a:t>
            </a:r>
            <a:r>
              <a:rPr lang="en-US" sz="4400" b="1" dirty="0">
                <a:solidFill>
                  <a:srgbClr val="C00000"/>
                </a:solidFill>
                <a:latin typeface="UTM Flavou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vour" panose="02040603050506020204" pitchFamily="18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UTM Flavour" panose="02040603050506020204" pitchFamily="18" charset="0"/>
              </a:rPr>
              <a:t>?</a:t>
            </a:r>
            <a:endParaRPr lang="en-US" sz="5400" b="1" dirty="0">
              <a:solidFill>
                <a:srgbClr val="C00000"/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9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1315 -0.3861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  <p:bldP spid="9" grpId="0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6" y="272143"/>
            <a:ext cx="11549743" cy="6357257"/>
          </a:xfrm>
          <a:prstGeom prst="rect">
            <a:avLst/>
          </a:prstGeom>
          <a:solidFill>
            <a:schemeClr val="bg1"/>
          </a:solidFill>
          <a:ln>
            <a:solidFill>
              <a:srgbClr val="92705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975" y="339564"/>
            <a:ext cx="112455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UTM Flavour" panose="02040603050506020204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UTM Flavour" panose="02040603050506020204" pitchFamily="18" charset="0"/>
              </a:rPr>
              <a:t> 2: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Trong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thân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miêu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tả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đồ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vật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chúng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ta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miêu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tả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UTM Flavour" panose="02040603050506020204" pitchFamily="18" charset="0"/>
              </a:rPr>
              <a:t>theo</a:t>
            </a:r>
            <a:r>
              <a:rPr lang="en-US" sz="44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UTM Flavour" panose="02040603050506020204" pitchFamily="18" charset="0"/>
              </a:rPr>
              <a:t>trình</a:t>
            </a:r>
            <a:r>
              <a:rPr lang="en-US" sz="44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UTM Flavour" panose="02040603050506020204" pitchFamily="18" charset="0"/>
              </a:rPr>
              <a:t>tự</a:t>
            </a:r>
            <a:r>
              <a:rPr lang="en-US" sz="44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như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thế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nào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các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bạn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nhỉ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UTM Flavour" panose="02040603050506020204" pitchFamily="18" charset="0"/>
              </a:rPr>
              <a:t>?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0" y="3300085"/>
            <a:ext cx="1954041" cy="350445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33011" y="2622152"/>
            <a:ext cx="9508618" cy="2585323"/>
            <a:chOff x="2755876" y="6858000"/>
            <a:chExt cx="9741755" cy="2585323"/>
          </a:xfrm>
        </p:grpSpPr>
        <p:sp>
          <p:nvSpPr>
            <p:cNvPr id="19" name="TextBox 18"/>
            <p:cNvSpPr txBox="1"/>
            <p:nvPr/>
          </p:nvSpPr>
          <p:spPr>
            <a:xfrm>
              <a:off x="2755876" y="6858000"/>
              <a:ext cx="8086295" cy="2585323"/>
            </a:xfrm>
            <a:prstGeom prst="rect">
              <a:avLst/>
            </a:prstGeom>
            <a:solidFill>
              <a:srgbClr val="92D050">
                <a:alpha val="0"/>
              </a:srgbClr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Trước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hết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,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nên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tả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bao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quát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toàn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bộ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đồ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vật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,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rồi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tả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những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bộ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phận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có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đặc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điểm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nổi</a:t>
              </a:r>
              <a:r>
                <a:rPr lang="en-US" sz="5400" b="1" dirty="0">
                  <a:solidFill>
                    <a:srgbClr val="C00000"/>
                  </a:solidFill>
                  <a:latin typeface="UTM Flavour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vour" panose="02040603050506020204" pitchFamily="18" charset="0"/>
                </a:rPr>
                <a:t>bật</a:t>
              </a:r>
              <a:endParaRPr lang="en-US" sz="6600" b="1" dirty="0">
                <a:solidFill>
                  <a:srgbClr val="C00000"/>
                </a:solidFill>
                <a:latin typeface="UTM Flavour" panose="02040603050506020204" pitchFamily="18" charset="0"/>
              </a:endParaRPr>
            </a:p>
          </p:txBody>
        </p:sp>
        <p:pic>
          <p:nvPicPr>
            <p:cNvPr id="2052" name="Picture 4" descr="Doll Vector Art &amp;amp; Graphics | freevector.co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696" y="7065428"/>
              <a:ext cx="2206935" cy="2377895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4391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283028"/>
            <a:ext cx="10972799" cy="578031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4508" y="14013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500" l="3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>
          <a:xfrm>
            <a:off x="9416143" y="3353542"/>
            <a:ext cx="1954041" cy="35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17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18" y="1014328"/>
            <a:ext cx="8370494" cy="48844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3273" y="3456574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LUYỆN TẬP </a:t>
            </a:r>
          </a:p>
          <a:p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QUAN SÁT CÂY CỐI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46" y="1355332"/>
            <a:ext cx="3529454" cy="5983528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2" y="1840456"/>
            <a:ext cx="2898184" cy="508370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53360" y="34896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rgbClr val="00B050"/>
                </a:solidFill>
                <a:latin typeface="UTM Showcard" panose="02040603050506020204" pitchFamily="18" charset="0"/>
              </a:rPr>
              <a:t>LUYỆN TẬP </a:t>
            </a:r>
          </a:p>
          <a:p>
            <a:r>
              <a:rPr lang="en-US" sz="6000" dirty="0">
                <a:solidFill>
                  <a:srgbClr val="00B050"/>
                </a:solidFill>
                <a:latin typeface="UTM Showcard" panose="02040603050506020204" pitchFamily="18" charset="0"/>
              </a:rPr>
              <a:t>QUAN SÁT CÂY CỐI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24072" y="27478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Tập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làm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văn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152743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50C5"/>
      </a:accent1>
      <a:accent2>
        <a:srgbClr val="3550C5"/>
      </a:accent2>
      <a:accent3>
        <a:srgbClr val="3550C5"/>
      </a:accent3>
      <a:accent4>
        <a:srgbClr val="3550C5"/>
      </a:accent4>
      <a:accent5>
        <a:srgbClr val="3550C5"/>
      </a:accent5>
      <a:accent6>
        <a:srgbClr val="3550C5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50C5"/>
      </a:accent1>
      <a:accent2>
        <a:srgbClr val="3550C5"/>
      </a:accent2>
      <a:accent3>
        <a:srgbClr val="3550C5"/>
      </a:accent3>
      <a:accent4>
        <a:srgbClr val="3550C5"/>
      </a:accent4>
      <a:accent5>
        <a:srgbClr val="3550C5"/>
      </a:accent5>
      <a:accent6>
        <a:srgbClr val="3550C5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2318</Words>
  <Application>Microsoft Macintosh PowerPoint</Application>
  <PresentationFormat>Widescreen</PresentationFormat>
  <Paragraphs>173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Times New Roman</vt:lpstr>
      <vt:lpstr>Arial</vt:lpstr>
      <vt:lpstr>UTM Alpine KT</vt:lpstr>
      <vt:lpstr>#9Slide03 AmpleSoft Bold</vt:lpstr>
      <vt:lpstr>等线</vt:lpstr>
      <vt:lpstr>UTM Flavour</vt:lpstr>
      <vt:lpstr>Calibri Light</vt:lpstr>
      <vt:lpstr>思源黑体 CN Normal</vt:lpstr>
      <vt:lpstr>UTM Showcard</vt:lpstr>
      <vt:lpstr>Wingdings</vt:lpstr>
      <vt:lpstr>Calibri</vt:lpstr>
      <vt:lpstr>思源黑体 CN Bold</vt:lpstr>
      <vt:lpstr>SVN-Newton</vt:lpstr>
      <vt:lpstr>Office Theme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1 – KHỞI ĐỘNG</vt:lpstr>
      <vt:lpstr>PowerPoint Presentation</vt:lpstr>
      <vt:lpstr>PowerPoint Presentation</vt:lpstr>
      <vt:lpstr>PowerPoint Presentation</vt:lpstr>
      <vt:lpstr>PowerPoint Presentation</vt:lpstr>
      <vt:lpstr>2 –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–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28</cp:revision>
  <dcterms:created xsi:type="dcterms:W3CDTF">2022-01-18T04:23:46Z</dcterms:created>
  <dcterms:modified xsi:type="dcterms:W3CDTF">2022-01-21T15:38:50Z</dcterms:modified>
</cp:coreProperties>
</file>