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2.wav" ContentType="audio/x-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707" r:id="rId2"/>
    <p:sldMasterId id="2147483720" r:id="rId3"/>
  </p:sldMasterIdLst>
  <p:notesMasterIdLst>
    <p:notesMasterId r:id="rId20"/>
  </p:notesMasterIdLst>
  <p:sldIdLst>
    <p:sldId id="277" r:id="rId4"/>
    <p:sldId id="279" r:id="rId5"/>
    <p:sldId id="256" r:id="rId6"/>
    <p:sldId id="257" r:id="rId7"/>
    <p:sldId id="281" r:id="rId8"/>
    <p:sldId id="282" r:id="rId9"/>
    <p:sldId id="259" r:id="rId10"/>
    <p:sldId id="283" r:id="rId11"/>
    <p:sldId id="280" r:id="rId12"/>
    <p:sldId id="261" r:id="rId13"/>
    <p:sldId id="284" r:id="rId14"/>
    <p:sldId id="263" r:id="rId15"/>
    <p:sldId id="285" r:id="rId16"/>
    <p:sldId id="265" r:id="rId17"/>
    <p:sldId id="286" r:id="rId18"/>
    <p:sldId id="288" r:id="rId19"/>
  </p:sldIdLst>
  <p:sldSz cx="12192000" cy="6858000"/>
  <p:notesSz cx="6858000" cy="9144000"/>
  <p:embeddedFontLst>
    <p:embeddedFont>
      <p:font typeface="等线" panose="02010600030101010101" pitchFamily="2" charset="-122"/>
      <p:regular r:id="rId21"/>
    </p:embeddedFont>
    <p:embeddedFont>
      <p:font typeface="#9Slide03 Arima Madurai Black" panose="00000A00000000000000" pitchFamily="2" charset="0"/>
      <p:bold r:id="rId22"/>
    </p:embeddedFont>
    <p:embeddedFont>
      <p:font typeface="#9Slide07 HoneyCream" pitchFamily="2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SVN-Newton" panose="02040603050506020204" pitchFamily="18" charset="0"/>
      <p:regular r:id="rId34"/>
    </p:embeddedFont>
    <p:embeddedFont>
      <p:font typeface="UTM A&amp;S Heartbeat" panose="02040603050506020204" pitchFamily="18" charset="0"/>
      <p:regular r:id="rId35"/>
    </p:embeddedFont>
    <p:embeddedFont>
      <p:font typeface="UTM Alba Matter" panose="02040603050506020204" pitchFamily="18" charset="0"/>
      <p:regular r:id="rId36"/>
    </p:embeddedFont>
    <p:embeddedFont>
      <p:font typeface="UTM American Sans" panose="02040603050506020204" pitchFamily="18" charset="0"/>
      <p:regular r:id="rId37"/>
    </p:embeddedFont>
    <p:embeddedFont>
      <p:font typeface="UTM Amerika Sans" panose="02040603050506020204" pitchFamily="18" charset="0"/>
      <p:regular r:id="rId38"/>
    </p:embeddedFont>
    <p:embeddedFont>
      <p:font typeface="UTM Azuki" panose="02040603050506020204" pitchFamily="18" charset="0"/>
      <p:regular r:id="rId39"/>
    </p:embeddedFont>
    <p:embeddedFont>
      <p:font typeface="UTM Showcard" panose="02040603050506020204" pitchFamily="18" charset="0"/>
      <p:regular r:id="rId40"/>
    </p:embeddedFont>
  </p:embeddedFontLst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C31E"/>
    <a:srgbClr val="DA4E96"/>
    <a:srgbClr val="D95F17"/>
    <a:srgbClr val="6DDB3A"/>
    <a:srgbClr val="55B8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4995" autoAdjust="0"/>
    <p:restoredTop sz="95297" autoAdjust="0"/>
  </p:normalViewPr>
  <p:slideViewPr>
    <p:cSldViewPr snapToGrid="0">
      <p:cViewPr>
        <p:scale>
          <a:sx n="42" d="100"/>
          <a:sy n="42" d="100"/>
        </p:scale>
        <p:origin x="2256" y="10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20" Type="http://schemas.openxmlformats.org/officeDocument/2006/relationships/notesMaster" Target="notesMasters/notesMaster1.xml"/><Relationship Id="rId41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AC95B-C392-4092-842B-EA33BEF205C7}" type="datetimeFigureOut">
              <a:rPr lang="en-US" smtClean="0"/>
              <a:t>3/12/2022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74B4C9-4DE4-4648-A555-581683FE1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692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5342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32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9906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GV gọi HS lên bảng bốc thăm bài đọc: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Gọi 1 HS đọc và trả lời 1,2 câu hỏi về nội dung bài đọc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Nhận xét trực tiếp từng HS.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l-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Chú ý: Những HS chuẩn bị bài chưa tốt GV có thể đưa ra những lời động viên để lần sau tham gia tốt hơn.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4B4C9-4DE4-4648-A555-581683FE192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615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031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552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 NON – TÀI LIỆU TIỂU HỌC CHUYÊN GIÁO ÁN ĐIỆN TỬ THEO TUẦN KHỐI 4 BÀI THAO GIẢNG – ELEARNING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tặng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Non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Tiểu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Page: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Non –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Tiểu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1A3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SĐT ZALO : 0382348780 - 0984848929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74B4C9-4DE4-4648-A555-581683FE19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534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09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01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06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53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709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335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5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2447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0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982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80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384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71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22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260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56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85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887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223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86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689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0" y="0"/>
            <a:ext cx="1946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MăngNon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976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6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53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259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076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8122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4072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3466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672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8272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645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232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91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1785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FD791B83-7F85-412B-B55F-311BFBFEAF9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2022/3/12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685800">
              <a:defRPr/>
            </a:pPr>
            <a:fld id="{6EA1E9D5-643F-4B16-9C77-5AFD21C28BA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48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4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36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553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57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102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52A2C-CFB5-4DCE-BED3-D866A8C94B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502376" y="6356351"/>
            <a:ext cx="200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srgbClr val="836E74"/>
                </a:solidFill>
                <a:latin typeface="UTM A&amp;S Heartbeat" panose="02040603050506020204" pitchFamily="18" charset="0"/>
              </a:rPr>
              <a:t>MĂNG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0" y="0"/>
            <a:ext cx="1946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Măng Non</a:t>
            </a:r>
            <a:endParaRPr 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30" y="7675209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2865660" y="871045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9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429952" y="931073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448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33" r:id="rId8"/>
    <p:sldLayoutId id="2147483706" r:id="rId9"/>
    <p:sldLayoutId id="2147483703" r:id="rId10"/>
    <p:sldLayoutId id="2147483702" r:id="rId11"/>
    <p:sldLayoutId id="2147483668" r:id="rId12"/>
    <p:sldLayoutId id="2147483669" r:id="rId13"/>
    <p:sldLayoutId id="2147483670" r:id="rId14"/>
    <p:sldLayoutId id="2147483671" r:id="rId15"/>
    <p:sldLayoutId id="2147483685" r:id="rId16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CFA5B-0BDC-4BFF-A578-4CDA9BB04A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9502376" y="6356351"/>
            <a:ext cx="20038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srgbClr val="836E74"/>
                </a:solidFill>
                <a:latin typeface="UTM A&amp;S Heartbeat" panose="02040603050506020204" pitchFamily="18" charset="0"/>
              </a:rPr>
              <a:t>MĂNG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289" y="8040969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274192" y="915796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794230" y="968823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983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0"/>
            <a:ext cx="1946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MăngNon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5A8055-BC66-4C8B-9DC8-3D7F76B55A5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089" y="9389709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7D811439-80C4-420E-B443-7F7770EBCE27}"/>
              </a:ext>
            </a:extLst>
          </p:cNvPr>
          <p:cNvSpPr txBox="1"/>
          <p:nvPr userDrawn="1"/>
        </p:nvSpPr>
        <p:spPr>
          <a:xfrm>
            <a:off x="3425992" y="1050670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>
                    <a:lumMod val="50000"/>
                  </a:srgbClr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BF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/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>
                  <a:lumMod val="50000"/>
                </a:srgbClr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E5D14E8-63FF-4267-9275-1E04D423A1AF}"/>
              </a:ext>
            </a:extLst>
          </p:cNvPr>
          <p:cNvSpPr txBox="1">
            <a:spLocks/>
          </p:cNvSpPr>
          <p:nvPr userDrawn="1"/>
        </p:nvSpPr>
        <p:spPr>
          <a:xfrm>
            <a:off x="1946030" y="1103697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6CC8EC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6CC8EC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89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0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emf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9.emf"/><Relationship Id="rId4" Type="http://schemas.openxmlformats.org/officeDocument/2006/relationships/image" Target="../media/image4.emf"/><Relationship Id="rId9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4.jpg"/><Relationship Id="rId7" Type="http://schemas.microsoft.com/office/2007/relationships/hdphoto" Target="../media/hdphoto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7.png"/><Relationship Id="rId5" Type="http://schemas.microsoft.com/office/2007/relationships/hdphoto" Target="../media/hdphoto6.wdp"/><Relationship Id="rId10" Type="http://schemas.openxmlformats.org/officeDocument/2006/relationships/image" Target="../media/image26.gif"/><Relationship Id="rId4" Type="http://schemas.openxmlformats.org/officeDocument/2006/relationships/image" Target="../media/image18.png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8.jpeg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3.wdp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2.png"/><Relationship Id="rId4" Type="http://schemas.openxmlformats.org/officeDocument/2006/relationships/image" Target="../media/image13.jpe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emf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9.emf"/><Relationship Id="rId4" Type="http://schemas.openxmlformats.org/officeDocument/2006/relationships/image" Target="../media/image4.emf"/><Relationship Id="rId9" Type="http://schemas.openxmlformats.org/officeDocument/2006/relationships/image" Target="../media/image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.emf"/><Relationship Id="rId4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openxmlformats.org/officeDocument/2006/relationships/slide" Target="slide4.xml"/><Relationship Id="rId4" Type="http://schemas.microsoft.com/office/2007/relationships/hdphoto" Target="../media/hdphoto3.wdp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emf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9.emf"/><Relationship Id="rId4" Type="http://schemas.openxmlformats.org/officeDocument/2006/relationships/image" Target="../media/image4.emf"/><Relationship Id="rId9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microsoft.com/office/2007/relationships/hdphoto" Target="../media/hdphoto9.wdp"/><Relationship Id="rId2" Type="http://schemas.openxmlformats.org/officeDocument/2006/relationships/notesSlide" Target="../notesSlides/notesSlide4.xml"/><Relationship Id="rId16" Type="http://schemas.microsoft.com/office/2007/relationships/hdphoto" Target="../media/hdphoto11.wdp"/><Relationship Id="rId1" Type="http://schemas.openxmlformats.org/officeDocument/2006/relationships/slideLayout" Target="../slideLayouts/slideLayout41.xml"/><Relationship Id="rId6" Type="http://schemas.microsoft.com/office/2007/relationships/hdphoto" Target="../media/hdphoto6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20.png"/><Relationship Id="rId14" Type="http://schemas.microsoft.com/office/2007/relationships/hdphoto" Target="../media/hdphoto10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jpeg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4.xml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emf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9.emf"/><Relationship Id="rId4" Type="http://schemas.openxmlformats.org/officeDocument/2006/relationships/image" Target="../media/image4.emf"/><Relationship Id="rId9" Type="http://schemas.openxmlformats.org/officeDocument/2006/relationships/image" Target="../media/image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F78AA99-FE66-4F57-AAF3-B1340139B011}"/>
              </a:ext>
            </a:extLst>
          </p:cNvPr>
          <p:cNvSpPr/>
          <p:nvPr/>
        </p:nvSpPr>
        <p:spPr>
          <a:xfrm>
            <a:off x="581891" y="83128"/>
            <a:ext cx="11180618" cy="6774873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6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34BE83A-1D2D-4B27-843E-E51D34CC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89215">
            <a:off x="3785297" y="3282390"/>
            <a:ext cx="4802816" cy="3103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63ED0B-7CB7-4BCF-9325-279D4C3AC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740" y="2236077"/>
            <a:ext cx="3199034" cy="40740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ADFA8B-CFB9-4102-831F-84562214E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724" y="5077419"/>
            <a:ext cx="8850277" cy="15745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3B4127-84EB-467B-B910-FA5BA8403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649" y="4289639"/>
            <a:ext cx="1257304" cy="61425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92620" y="722834"/>
            <a:ext cx="1461919" cy="785468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935B7E4-1580-4912-8F03-F687088AE727}"/>
              </a:ext>
            </a:extLst>
          </p:cNvPr>
          <p:cNvSpPr txBox="1"/>
          <p:nvPr/>
        </p:nvSpPr>
        <p:spPr>
          <a:xfrm>
            <a:off x="3222935" y="739110"/>
            <a:ext cx="5287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800" b="1" dirty="0">
                <a:ln>
                  <a:solidFill>
                    <a:srgbClr val="EAABCC"/>
                  </a:solidFill>
                </a:ln>
                <a:solidFill>
                  <a:srgbClr val="DA4E96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印品黑体" panose="00000500000000000000" pitchFamily="2" charset="-122"/>
              </a:rPr>
              <a:t>ÔN TẬP GIỮA KÌ II</a:t>
            </a:r>
          </a:p>
          <a:p>
            <a:pPr algn="ctr" defTabSz="685800">
              <a:defRPr/>
            </a:pPr>
            <a:r>
              <a:rPr lang="en-US" altLang="zh-CN" sz="4800" b="1" dirty="0">
                <a:ln>
                  <a:solidFill>
                    <a:srgbClr val="EAABCC"/>
                  </a:solidFill>
                </a:ln>
                <a:solidFill>
                  <a:srgbClr val="DA4E96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印品黑体" panose="00000500000000000000" pitchFamily="2" charset="-122"/>
              </a:rPr>
              <a:t>(</a:t>
            </a:r>
            <a:r>
              <a:rPr lang="en-US" altLang="zh-CN" sz="4800" b="1" dirty="0" err="1">
                <a:ln>
                  <a:solidFill>
                    <a:srgbClr val="EAABCC"/>
                  </a:solidFill>
                </a:ln>
                <a:solidFill>
                  <a:srgbClr val="DA4E96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印品黑体" panose="00000500000000000000" pitchFamily="2" charset="-122"/>
              </a:rPr>
              <a:t>tiết</a:t>
            </a:r>
            <a:r>
              <a:rPr lang="en-US" altLang="zh-CN" sz="4800" b="1" dirty="0">
                <a:ln>
                  <a:solidFill>
                    <a:srgbClr val="EAABCC"/>
                  </a:solidFill>
                </a:ln>
                <a:solidFill>
                  <a:srgbClr val="DA4E96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印品黑体" panose="00000500000000000000" pitchFamily="2" charset="-122"/>
              </a:rPr>
              <a:t> 1)</a:t>
            </a:r>
            <a:endParaRPr lang="zh-CN" altLang="en-US" sz="4800" b="1" dirty="0">
              <a:ln>
                <a:solidFill>
                  <a:srgbClr val="EAABCC"/>
                </a:solidFill>
              </a:ln>
              <a:solidFill>
                <a:srgbClr val="DA4E96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5823" y="-62571"/>
            <a:ext cx="2607544" cy="158332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622F56-3FC9-4314-A53F-1B789ADD9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2787" y="3830247"/>
            <a:ext cx="1902302" cy="254172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BF22412-9A93-4046-91C8-E80472B062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66696" y="4157487"/>
            <a:ext cx="2159276" cy="219500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0EA561B-3DE8-46E1-B926-988508C0F9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7929" y="2434443"/>
            <a:ext cx="1339002" cy="3461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304" y="430446"/>
            <a:ext cx="2165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b="1" u="sng" dirty="0" err="1">
                <a:solidFill>
                  <a:srgbClr val="00206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merican Sans" panose="02040603050506020204" pitchFamily="18" charset="0"/>
              </a:rPr>
              <a:t>Tập</a:t>
            </a:r>
            <a:r>
              <a:rPr lang="en-US" sz="3200" b="1" u="sng" dirty="0">
                <a:solidFill>
                  <a:srgbClr val="00206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merican Sans" panose="020406030505060202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merican Sans" panose="02040603050506020204" pitchFamily="18" charset="0"/>
              </a:rPr>
              <a:t>đọc</a:t>
            </a:r>
            <a:r>
              <a:rPr lang="en-US" sz="3200" b="1" u="sng" dirty="0">
                <a:solidFill>
                  <a:srgbClr val="002060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merican Sans" panose="02040603050506020204" pitchFamily="18" charset="0"/>
              </a:rPr>
              <a:t> 4</a:t>
            </a:r>
          </a:p>
        </p:txBody>
      </p:sp>
      <p:sp>
        <p:nvSpPr>
          <p:cNvPr id="23" name="文本框 9">
            <a:extLst>
              <a:ext uri="{FF2B5EF4-FFF2-40B4-BE49-F238E27FC236}">
                <a16:creationId xmlns:a16="http://schemas.microsoft.com/office/drawing/2014/main" id="{5935B7E4-1580-4912-8F03-F687088AE727}"/>
              </a:ext>
            </a:extLst>
          </p:cNvPr>
          <p:cNvSpPr txBox="1"/>
          <p:nvPr/>
        </p:nvSpPr>
        <p:spPr>
          <a:xfrm>
            <a:off x="3281741" y="739110"/>
            <a:ext cx="52870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800" b="1" dirty="0">
                <a:ln>
                  <a:solidFill>
                    <a:srgbClr val="EAABCC"/>
                  </a:solidFill>
                </a:ln>
                <a:solidFill>
                  <a:srgbClr val="F4C31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印品黑体" panose="00000500000000000000" pitchFamily="2" charset="-122"/>
              </a:rPr>
              <a:t>ÔN TẬP GIỮA KÌ II</a:t>
            </a:r>
          </a:p>
          <a:p>
            <a:pPr algn="ctr" defTabSz="685800">
              <a:defRPr/>
            </a:pPr>
            <a:r>
              <a:rPr lang="en-US" altLang="zh-CN" sz="4800" b="1" dirty="0">
                <a:ln>
                  <a:solidFill>
                    <a:srgbClr val="EAABCC"/>
                  </a:solidFill>
                </a:ln>
                <a:solidFill>
                  <a:srgbClr val="F4C31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印品黑体" panose="00000500000000000000" pitchFamily="2" charset="-122"/>
              </a:rPr>
              <a:t>(</a:t>
            </a:r>
            <a:r>
              <a:rPr lang="en-US" altLang="zh-CN" sz="4800" b="1" dirty="0" err="1">
                <a:ln>
                  <a:solidFill>
                    <a:srgbClr val="EAABCC"/>
                  </a:solidFill>
                </a:ln>
                <a:solidFill>
                  <a:srgbClr val="F4C31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印品黑体" panose="00000500000000000000" pitchFamily="2" charset="-122"/>
              </a:rPr>
              <a:t>tiết</a:t>
            </a:r>
            <a:r>
              <a:rPr lang="en-US" altLang="zh-CN" sz="4800" b="1" dirty="0">
                <a:ln>
                  <a:solidFill>
                    <a:srgbClr val="EAABCC"/>
                  </a:solidFill>
                </a:ln>
                <a:solidFill>
                  <a:srgbClr val="F4C31E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anose="02040603050506020204" pitchFamily="18" charset="0"/>
                <a:ea typeface="印品黑体" panose="00000500000000000000" pitchFamily="2" charset="-122"/>
              </a:rPr>
              <a:t> 1)</a:t>
            </a:r>
            <a:endParaRPr lang="zh-CN" altLang="en-US" sz="4800" b="1" dirty="0">
              <a:ln>
                <a:solidFill>
                  <a:srgbClr val="EAABCC"/>
                </a:solidFill>
              </a:ln>
              <a:solidFill>
                <a:srgbClr val="F4C31E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anose="02040603050506020204" pitchFamily="18" charset="0"/>
              <a:ea typeface="印品黑体" panose="000005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85348" y="142154"/>
            <a:ext cx="1849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1600" dirty="0">
                <a:solidFill>
                  <a:srgbClr val="836E74"/>
                </a:solidFill>
                <a:latin typeface="UTM A&amp;S Heartbeat" panose="02040603050506020204" pitchFamily="18" charset="0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6800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7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8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4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8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0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32" presetID="2" presetClass="entr" presetSubtype="4" fill="hold" nodeType="after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3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3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 p14:presetBounceEnd="73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6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6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6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0" grpId="0"/>
          <p:bldP spid="3" grpId="0"/>
          <p:bldP spid="2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17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18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19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0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1" presetID="56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3" dur="5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4" dur="5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25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26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400"/>
                                </p:stCondLst>
                                <p:childTnLst>
                                  <p:par>
                                    <p:cTn id="28" presetID="2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30" dur="2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4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4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49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6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0" grpId="0"/>
          <p:bldP spid="3" grpId="0"/>
          <p:bldP spid="2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-276" b="245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图片 8" descr="f7d30ea4b628d33971365e72821aa1c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8" b="68328" l="23317" r="74773">
                        <a14:foregroundMark x1="43125" y1="19844" x2="43125" y2="19844"/>
                        <a14:foregroundMark x1="42188" y1="25781" x2="42188" y2="25781"/>
                        <a14:foregroundMark x1="39688" y1="35469" x2="39688" y2="35469"/>
                        <a14:foregroundMark x1="30156" y1="37500" x2="30156" y2="37500"/>
                        <a14:foregroundMark x1="33594" y1="37500" x2="33594" y2="37500"/>
                        <a14:backgroundMark x1="57656" y1="59062" x2="57656" y2="59062"/>
                      </a14:backgroundRemoval>
                    </a14:imgEffect>
                  </a14:imgLayer>
                </a14:imgProps>
              </a:ext>
            </a:extLst>
          </a:blip>
          <a:srcRect l="16885" t="7870" r="18795" b="24954"/>
          <a:stretch>
            <a:fillRect/>
          </a:stretch>
        </p:blipFill>
        <p:spPr>
          <a:xfrm>
            <a:off x="9067799" y="5972493"/>
            <a:ext cx="1105376" cy="1009015"/>
          </a:xfrm>
          <a:prstGeom prst="rect">
            <a:avLst/>
          </a:prstGeom>
        </p:spPr>
      </p:pic>
      <p:pic>
        <p:nvPicPr>
          <p:cNvPr id="4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6095999" y="5359305"/>
            <a:ext cx="1105376" cy="1009015"/>
          </a:xfrm>
          <a:prstGeom prst="rect">
            <a:avLst/>
          </a:prstGeom>
        </p:spPr>
      </p:pic>
      <p:pic>
        <p:nvPicPr>
          <p:cNvPr id="5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1811752" y="5910477"/>
            <a:ext cx="1105376" cy="1009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72" y="2409897"/>
            <a:ext cx="723662" cy="723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69" y="1733073"/>
            <a:ext cx="723662" cy="723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968" y="2990157"/>
            <a:ext cx="723662" cy="723662"/>
          </a:xfrm>
          <a:prstGeom prst="rect">
            <a:avLst/>
          </a:prstGeom>
        </p:spPr>
      </p:pic>
      <p:pic>
        <p:nvPicPr>
          <p:cNvPr id="12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1389936" y="4573568"/>
            <a:ext cx="1105376" cy="1009015"/>
          </a:xfrm>
          <a:prstGeom prst="rect">
            <a:avLst/>
          </a:prstGeom>
        </p:spPr>
      </p:pic>
      <p:pic>
        <p:nvPicPr>
          <p:cNvPr id="14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4253819" y="3713819"/>
            <a:ext cx="1105376" cy="1009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0610" y1="30877" x2="50610" y2="30877"/>
                        <a14:foregroundMark x1="53049" y1="30877" x2="53049" y2="30877"/>
                        <a14:foregroundMark x1="53415" y1="26316" x2="46585" y2="36316"/>
                        <a14:foregroundMark x1="68902" y1="46667" x2="68902" y2="46667"/>
                        <a14:foregroundMark x1="69634" y1="44912" x2="69634" y2="44912"/>
                        <a14:foregroundMark x1="66463" y1="48421" x2="66463" y2="48421"/>
                        <a14:foregroundMark x1="64146" y1="50175" x2="64146" y2="50175"/>
                        <a14:foregroundMark x1="72683" y1="46140" x2="72683" y2="46140"/>
                        <a14:foregroundMark x1="61707" y1="23509" x2="61707" y2="23509"/>
                        <a14:foregroundMark x1="53780" y1="21579" x2="53780" y2="2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894" y="2266852"/>
            <a:ext cx="4622390" cy="321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7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375 L -1.11111E-6 0.04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5E-6 5.18519E-6 C -0.00678 -0.003 -0.01199 -0.00486 -0.01928 -0.00648 C -0.02536 -0.01458 -0.03386 -0.02106 -0.04185 -0.02592 C -0.04601 -0.02847 -0.05487 -0.0324 -0.05487 -0.0324 C -0.05643 -0.03449 -0.05765 -0.03703 -0.05956 -0.03865 C -0.06095 -0.04004 -0.06303 -0.03958 -0.06442 -0.04097 C -0.06702 -0.04398 -0.06806 -0.04884 -0.07084 -0.05162 C -0.07258 -0.05347 -0.08074 -0.05671 -0.08386 -0.0581 C -0.09306 -0.06643 -0.10539 -0.06874 -0.11615 -0.07314 C -0.13074 -0.07893 -0.1448 -0.08726 -0.15956 -0.09259 C -0.16824 -0.09999 -0.16268 -0.09583 -0.17744 -0.10324 C -0.18577 -0.1074 -0.19376 -0.11643 -0.20001 -0.12476 C -0.20348 -0.14398 -0.20313 -0.14629 -0.20313 -0.17199 L -0.20313 -0.18495 " pathEditMode="relative" ptsTypes="ffffffffffffA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0313 -0.18496 L -0.20313 -0.123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áº£ lá»i cÃ¢u há»i bÃ i Táº­p Äá»c Bá»n anh tÃ i (tiáº¿p theo) | HÆ°á»ng dáº«n soáº¡n bÃ i  Táº­p Äá»c Bá»n anh tÃ i (tiáº¿p theo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81" y="3430931"/>
            <a:ext cx="5304747" cy="3384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2" descr="Tráº£ lá»i cÃ¢u há»i bÃ i Táº­p Äá»c Bá»n anh tÃ i | HÆ°á»ng dáº«n soáº¡n bÃ i Táº­p Äá»c Bá»n  anh tÃ 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25" y="95898"/>
            <a:ext cx="5326104" cy="32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ráº£ lá»i cÃ¢u há»i bÃ i Táº­p Äá»c Bá»n anh tÃ i (tiáº¿p theo) | HÆ°á»ng dáº«n soáº¡n bÃ i  Táº­p Äá»c Bá»n anh tÃ i (tiáº¿p theo)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404" y="114748"/>
            <a:ext cx="5067390" cy="33844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Tráº£ lá»i cÃ¢u há»i bÃ i Táº­p Äá»c Bá»n anh tÃ i | HÆ°á»ng dáº«n soáº¡n bÃ i Táº­p Äá»c Bá»n  anh tÃ i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70" y="3647207"/>
            <a:ext cx="5081718" cy="321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1857692" y="231568"/>
            <a:ext cx="8383979" cy="6305796"/>
          </a:xfrm>
          <a:prstGeom prst="roundRect">
            <a:avLst/>
          </a:prstGeom>
          <a:solidFill>
            <a:schemeClr val="bg1">
              <a:alpha val="82000"/>
            </a:schemeClr>
          </a:solidFill>
          <a:ln w="38100">
            <a:solidFill>
              <a:schemeClr val="tx2"/>
            </a:solidFill>
            <a:prstDash val="dash"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5385" y1="48255" x2="15385" y2="48255"/>
                        <a14:foregroundMark x1="20923" y1="46817" x2="20923" y2="46817"/>
                        <a14:foregroundMark x1="77846" y1="38193" x2="77846" y2="38193"/>
                        <a14:foregroundMark x1="93385" y1="51129" x2="93385" y2="51129"/>
                        <a14:foregroundMark x1="90923" y1="45791" x2="90923" y2="45791"/>
                        <a14:foregroundMark x1="89692" y1="42916" x2="89692" y2="42916"/>
                        <a14:foregroundMark x1="97538" y1="57290" x2="97538" y2="57290"/>
                        <a14:foregroundMark x1="47846" y1="72690" x2="47846" y2="72690"/>
                        <a14:foregroundMark x1="42000" y1="88501" x2="42000" y2="88501"/>
                        <a14:foregroundMark x1="18000" y1="35729" x2="18000" y2="35729"/>
                        <a14:foregroundMark x1="18000" y1="26078" x2="18000" y2="26078"/>
                        <a14:foregroundMark x1="17846" y1="21355" x2="17846" y2="21355"/>
                        <a14:foregroundMark x1="17846" y1="31622" x2="17846" y2="31622"/>
                        <a14:foregroundMark x1="17846" y1="15811" x2="17846" y2="15811"/>
                        <a14:foregroundMark x1="18000" y1="19507" x2="18000" y2="19507"/>
                        <a14:foregroundMark x1="18000" y1="28747" x2="18000" y2="28747"/>
                        <a14:foregroundMark x1="18308" y1="41478" x2="18308" y2="41478"/>
                        <a14:foregroundMark x1="74154" y1="8214" x2="74154" y2="8214"/>
                        <a14:foregroundMark x1="74154" y1="14579" x2="74154" y2="14579"/>
                        <a14:foregroundMark x1="73692" y1="9035" x2="74154" y2="38193"/>
                        <a14:foregroundMark x1="74462" y1="18480" x2="74462" y2="18480"/>
                        <a14:foregroundMark x1="74154" y1="14168" x2="74154" y2="14168"/>
                        <a14:foregroundMark x1="74462" y1="15811" x2="74462" y2="15811"/>
                        <a14:foregroundMark x1="17538" y1="16838" x2="18000" y2="43737"/>
                        <a14:backgroundMark x1="18000" y1="20534" x2="18000" y2="20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27" y="-1311413"/>
            <a:ext cx="7489074" cy="588341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310263" y="1341912"/>
            <a:ext cx="4570403" cy="1995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chính</a:t>
            </a:r>
            <a:r>
              <a:rPr lang="en-US" sz="3600" b="1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“</a:t>
            </a:r>
            <a:r>
              <a:rPr lang="en-US" sz="3600" b="1" dirty="0" err="1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anh</a:t>
            </a:r>
            <a:r>
              <a:rPr lang="en-US" sz="36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00206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7403" y="3593181"/>
            <a:ext cx="3773962" cy="3059969"/>
          </a:xfrm>
          <a:prstGeom prst="rect">
            <a:avLst/>
          </a:prstGeom>
        </p:spPr>
      </p:pic>
      <p:pic>
        <p:nvPicPr>
          <p:cNvPr id="9" name="Picture 8" descr="Tráº£ lá»i cÃ¢u há»i bÃ i Táº­p Äá»c Bá»n anh tÃ i | HÆ°á»ng dáº«n soáº¡n bÃ i Táº­p Äá»c Bá»n  anh tÃ i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83" b="95109" l="4932" r="92329">
                        <a14:foregroundMark x1="14795" y1="81522" x2="14795" y2="81522"/>
                        <a14:foregroundMark x1="18356" y1="85870" x2="18356" y2="85870"/>
                        <a14:foregroundMark x1="20000" y1="87500" x2="20000" y2="87500"/>
                        <a14:foregroundMark x1="31781" y1="80978" x2="31781" y2="79348"/>
                        <a14:foregroundMark x1="27123" y1="74457" x2="27123" y2="74457"/>
                        <a14:foregroundMark x1="40000" y1="78261" x2="40000" y2="78261"/>
                        <a14:foregroundMark x1="64110" y1="76087" x2="64384" y2="85870"/>
                        <a14:backgroundMark x1="47945" y1="41304" x2="47945" y2="59783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81" y="2641657"/>
            <a:ext cx="5972107" cy="4479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4166424" y="1410195"/>
            <a:ext cx="5287975" cy="1995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Ca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ngợi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sức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khỏe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nhiệt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thành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nghĩa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trừ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ác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cứu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dân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lành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bốn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anh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Cẩu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Khây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UTM Azuki" panose="02040603050506020204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UTM Azuki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140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12" grpId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-276" b="245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8" descr="f7d30ea4b628d33971365e72821aa1c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8" b="68328" l="23317" r="74773">
                        <a14:foregroundMark x1="43125" y1="19844" x2="43125" y2="19844"/>
                        <a14:foregroundMark x1="42188" y1="25781" x2="42188" y2="25781"/>
                        <a14:foregroundMark x1="39688" y1="35469" x2="39688" y2="35469"/>
                        <a14:foregroundMark x1="30156" y1="37500" x2="30156" y2="37500"/>
                        <a14:foregroundMark x1="33594" y1="37500" x2="33594" y2="37500"/>
                        <a14:backgroundMark x1="57656" y1="59062" x2="57656" y2="59062"/>
                      </a14:backgroundRemoval>
                    </a14:imgEffect>
                  </a14:imgLayer>
                </a14:imgProps>
              </a:ext>
            </a:extLst>
          </a:blip>
          <a:srcRect l="16885" t="7870" r="18795" b="24954"/>
          <a:stretch>
            <a:fillRect/>
          </a:stretch>
        </p:blipFill>
        <p:spPr>
          <a:xfrm>
            <a:off x="9140265" y="5846527"/>
            <a:ext cx="1105376" cy="1009015"/>
          </a:xfrm>
          <a:prstGeom prst="rect">
            <a:avLst/>
          </a:prstGeom>
        </p:spPr>
      </p:pic>
      <p:pic>
        <p:nvPicPr>
          <p:cNvPr id="4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5943600" y="5389327"/>
            <a:ext cx="1105376" cy="1009015"/>
          </a:xfrm>
          <a:prstGeom prst="rect">
            <a:avLst/>
          </a:prstGeom>
        </p:spPr>
      </p:pic>
      <p:pic>
        <p:nvPicPr>
          <p:cNvPr id="5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1898052" y="5893835"/>
            <a:ext cx="1105376" cy="10090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69" y="1733073"/>
            <a:ext cx="723662" cy="723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861" y="3000572"/>
            <a:ext cx="723662" cy="723662"/>
          </a:xfrm>
          <a:prstGeom prst="rect">
            <a:avLst/>
          </a:prstGeom>
        </p:spPr>
      </p:pic>
      <p:pic>
        <p:nvPicPr>
          <p:cNvPr id="12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1519292" y="4388934"/>
            <a:ext cx="1105376" cy="1009015"/>
          </a:xfrm>
          <a:prstGeom prst="rect">
            <a:avLst/>
          </a:prstGeom>
        </p:spPr>
      </p:pic>
      <p:pic>
        <p:nvPicPr>
          <p:cNvPr id="14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1602916" y="2393437"/>
            <a:ext cx="1105376" cy="1009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50610" y1="30877" x2="50610" y2="30877"/>
                        <a14:foregroundMark x1="53049" y1="30877" x2="53049" y2="30877"/>
                        <a14:foregroundMark x1="53415" y1="26316" x2="46585" y2="36316"/>
                        <a14:foregroundMark x1="68902" y1="46667" x2="68902" y2="46667"/>
                        <a14:foregroundMark x1="69634" y1="44912" x2="69634" y2="44912"/>
                        <a14:foregroundMark x1="66463" y1="48421" x2="66463" y2="48421"/>
                        <a14:foregroundMark x1="64146" y1="50175" x2="64146" y2="50175"/>
                        <a14:foregroundMark x1="72683" y1="46140" x2="72683" y2="46140"/>
                        <a14:foregroundMark x1="61707" y1="23509" x2="61707" y2="23509"/>
                        <a14:foregroundMark x1="53780" y1="21579" x2="53780" y2="2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64" y="927866"/>
            <a:ext cx="4622390" cy="3213125"/>
          </a:xfrm>
          <a:prstGeom prst="rect">
            <a:avLst/>
          </a:prstGeom>
        </p:spPr>
      </p:pic>
      <p:pic>
        <p:nvPicPr>
          <p:cNvPr id="13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4335262" y="3482914"/>
            <a:ext cx="1105376" cy="100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7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375 L -1.11111E-6 0.04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.55556E-6 -7.40741E-7 C 0.00695 0.00439 0.01025 0.00902 0.01615 0.01504 C 0.01928 0.01828 0.02588 0.02361 0.02588 0.02361 C 0.03351 0.03935 0.04011 0.03449 0.05001 0.04305 C 0.05574 0.04791 0.06112 0.04907 0.06772 0.05162 C 0.07709 0.05532 0.08751 0.06157 0.09688 0.06435 C 0.11199 0.06875 0.12831 0.06828 0.14358 0.07083 C 0.19046 0.06967 0.21529 0.09236 0.23872 0.0537 C 0.24133 0.04375 0.24775 0.03518 0.25331 0.02777 C 0.25661 0.01435 0.25192 0.02754 0.25973 0.01921 C 0.26129 0.01759 0.26199 0.01481 0.26303 0.01273 C 0.26581 0.00162 0.26372 0.0081 0.27101 -0.00648 C 0.27206 -0.00857 0.27327 -0.01088 0.27431 -0.01297 C 0.27536 -0.01505 0.27744 -0.01945 0.27744 -0.01945 C 0.27883 -0.02917 0.27987 -0.03473 0.28386 -0.04306 C 0.28542 -0.05093 0.28768 -0.05741 0.29046 -0.06459 " pathEditMode="relative" ptsTypes="fffffffffffffff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31459 -0.09676 L 0.31459 -0.0356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385" y1="48255" x2="15385" y2="48255"/>
                        <a14:foregroundMark x1="20923" y1="46817" x2="20923" y2="46817"/>
                        <a14:foregroundMark x1="77846" y1="38193" x2="77846" y2="38193"/>
                        <a14:foregroundMark x1="93385" y1="51129" x2="93385" y2="51129"/>
                        <a14:foregroundMark x1="90923" y1="45791" x2="90923" y2="45791"/>
                        <a14:foregroundMark x1="89692" y1="42916" x2="89692" y2="42916"/>
                        <a14:foregroundMark x1="97538" y1="57290" x2="97538" y2="57290"/>
                        <a14:foregroundMark x1="47846" y1="72690" x2="47846" y2="72690"/>
                        <a14:foregroundMark x1="42000" y1="88501" x2="42000" y2="88501"/>
                        <a14:foregroundMark x1="18000" y1="35729" x2="18000" y2="35729"/>
                        <a14:foregroundMark x1="18000" y1="26078" x2="18000" y2="26078"/>
                        <a14:foregroundMark x1="17846" y1="21355" x2="17846" y2="21355"/>
                        <a14:foregroundMark x1="17846" y1="31622" x2="17846" y2="31622"/>
                        <a14:foregroundMark x1="17846" y1="15811" x2="17846" y2="15811"/>
                        <a14:foregroundMark x1="18000" y1="19507" x2="18000" y2="19507"/>
                        <a14:foregroundMark x1="18000" y1="28747" x2="18000" y2="28747"/>
                        <a14:foregroundMark x1="18308" y1="41478" x2="18308" y2="41478"/>
                        <a14:foregroundMark x1="74154" y1="8214" x2="74154" y2="8214"/>
                        <a14:foregroundMark x1="74154" y1="14579" x2="74154" y2="14579"/>
                        <a14:foregroundMark x1="73692" y1="9035" x2="74154" y2="38193"/>
                        <a14:foregroundMark x1="74462" y1="18480" x2="74462" y2="18480"/>
                        <a14:foregroundMark x1="74154" y1="14168" x2="74154" y2="14168"/>
                        <a14:foregroundMark x1="74462" y1="15811" x2="74462" y2="15811"/>
                        <a14:foregroundMark x1="17538" y1="16838" x2="18000" y2="43737"/>
                        <a14:backgroundMark x1="18000" y1="20534" x2="18000" y2="205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05259"/>
            <a:ext cx="9462018" cy="569214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403" y="1221104"/>
            <a:ext cx="1636413" cy="9299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49955" y="4069746"/>
            <a:ext cx="5897881" cy="199505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en-US" sz="3600" b="1" kern="0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Em</a:t>
            </a:r>
            <a:r>
              <a:rPr lang="en-US" sz="3600" b="1" kern="0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hãy</a:t>
            </a:r>
            <a:r>
              <a:rPr lang="en-US" sz="3600" b="1" kern="0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nêu</a:t>
            </a:r>
            <a:r>
              <a:rPr lang="en-US" sz="3600" b="1" kern="0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nội</a:t>
            </a:r>
            <a:r>
              <a:rPr lang="en-US" sz="3600" b="1" kern="0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dung </a:t>
            </a:r>
            <a:r>
              <a:rPr lang="en-US" sz="3600" b="1" kern="0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chính</a:t>
            </a:r>
            <a:r>
              <a:rPr lang="en-US" sz="3600" b="1" kern="0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các</a:t>
            </a:r>
            <a:r>
              <a:rPr lang="en-US" sz="3600" b="1" kern="0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nhân</a:t>
            </a:r>
            <a:r>
              <a:rPr lang="en-US" sz="3600" b="1" kern="0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vật</a:t>
            </a:r>
            <a:r>
              <a:rPr lang="en-US" sz="3600" b="1" kern="0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trong</a:t>
            </a:r>
            <a:r>
              <a:rPr lang="en-US" sz="3600" b="1" kern="0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bài</a:t>
            </a:r>
            <a:r>
              <a:rPr lang="en-US" sz="3600" b="1" kern="0" dirty="0">
                <a:solidFill>
                  <a:srgbClr val="002060"/>
                </a:solidFill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“</a:t>
            </a:r>
            <a:r>
              <a:rPr lang="en-US" sz="3600" b="1" kern="0" dirty="0" err="1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Anh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hùng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lao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động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 T</a:t>
            </a:r>
            <a:r>
              <a:rPr lang="en-US" sz="3600" b="1" kern="0" dirty="0" err="1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rần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Đại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Nghĩa</a:t>
            </a:r>
            <a:r>
              <a:rPr lang="en-US" sz="3600" b="1" kern="0" dirty="0">
                <a:solidFill>
                  <a:srgbClr val="002060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latin typeface="UTM Azuki" panose="02040603050506020204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2847858" y="4190351"/>
            <a:ext cx="7271502" cy="199505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lvl="0" algn="ctr"/>
            <a:r>
              <a:rPr lang="vi-VN" sz="3600" b="1" kern="0" dirty="0">
                <a:solidFill>
                  <a:srgbClr val="F79646">
                    <a:lumMod val="75000"/>
                  </a:srgbClr>
                </a:solidFill>
                <a:latin typeface="UTM Azuki" panose="02040603050506020204" pitchFamily="18" charset="0"/>
                <a:cs typeface="Times New Roman" pitchFamily="18" charset="0"/>
              </a:rPr>
              <a:t>Ca ngợi anh hùng lao động Trần </a:t>
            </a:r>
            <a:r>
              <a:rPr lang="en-US" sz="3600" b="1" kern="0" dirty="0">
                <a:solidFill>
                  <a:srgbClr val="F79646">
                    <a:lumMod val="75000"/>
                  </a:srgbClr>
                </a:solidFill>
                <a:latin typeface="UTM Azuki" panose="02040603050506020204" pitchFamily="18" charset="0"/>
                <a:cs typeface="Times New Roman" pitchFamily="18" charset="0"/>
              </a:rPr>
              <a:t>Đ</a:t>
            </a:r>
            <a:r>
              <a:rPr lang="vi-VN" sz="3600" b="1" kern="0" dirty="0">
                <a:solidFill>
                  <a:srgbClr val="F79646">
                    <a:lumMod val="75000"/>
                  </a:srgbClr>
                </a:solidFill>
                <a:latin typeface="UTM Azuki" panose="02040603050506020204" pitchFamily="18" charset="0"/>
                <a:cs typeface="Times New Roman" pitchFamily="18" charset="0"/>
              </a:rPr>
              <a:t>ại Nghĩa đã có những cống hiến xuất sắc cho sự nghiệp quốc phòng và xây dựng nền khao học trẻ của đất nước.</a:t>
            </a:r>
            <a:endParaRPr lang="en-US" sz="3600" b="1" kern="0" dirty="0">
              <a:solidFill>
                <a:srgbClr val="F79646">
                  <a:lumMod val="75000"/>
                </a:srgbClr>
              </a:solidFill>
              <a:effectLst>
                <a:glow rad="228600">
                  <a:srgbClr val="9BBB59">
                    <a:satMod val="175000"/>
                    <a:alpha val="40000"/>
                  </a:srgbClr>
                </a:glow>
              </a:effectLst>
              <a:latin typeface="UTM Azuki" panose="02040603050506020204" pitchFamily="18" charset="0"/>
              <a:cs typeface="Times New Roman" pitchFamily="18" charset="0"/>
            </a:endParaRPr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3093" y="1570673"/>
            <a:ext cx="1636413" cy="929955"/>
          </a:xfrm>
          <a:prstGeom prst="rect">
            <a:avLst/>
          </a:prstGeom>
        </p:spPr>
      </p:pic>
      <p:pic>
        <p:nvPicPr>
          <p:cNvPr id="3074" name="Picture 2" descr="Tráº§n Äáº¡i NghÄ©a â NHÃN -Humanit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694" y="131108"/>
            <a:ext cx="5029200" cy="3214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4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-276" b="245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图片 8" descr="f7d30ea4b628d33971365e72821aa1c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88" b="68328" l="23317" r="74773">
                        <a14:foregroundMark x1="43125" y1="19844" x2="43125" y2="19844"/>
                        <a14:foregroundMark x1="42188" y1="25781" x2="42188" y2="25781"/>
                        <a14:foregroundMark x1="39688" y1="35469" x2="39688" y2="35469"/>
                        <a14:foregroundMark x1="30156" y1="37500" x2="30156" y2="37500"/>
                        <a14:foregroundMark x1="33594" y1="37500" x2="33594" y2="37500"/>
                        <a14:backgroundMark x1="57656" y1="59062" x2="57656" y2="59062"/>
                      </a14:backgroundRemoval>
                    </a14:imgEffect>
                  </a14:imgLayer>
                </a14:imgProps>
              </a:ext>
            </a:extLst>
          </a:blip>
          <a:srcRect l="16885" t="7870" r="18795" b="24954"/>
          <a:stretch>
            <a:fillRect/>
          </a:stretch>
        </p:blipFill>
        <p:spPr>
          <a:xfrm>
            <a:off x="9054862" y="5945927"/>
            <a:ext cx="1105376" cy="1009015"/>
          </a:xfrm>
          <a:prstGeom prst="rect">
            <a:avLst/>
          </a:prstGeom>
        </p:spPr>
      </p:pic>
      <p:pic>
        <p:nvPicPr>
          <p:cNvPr id="4" name="图片 8" descr="f7d30ea4b628d33971365e72821aa1c5"/>
          <p:cNvPicPr>
            <a:picLocks noChangeAspect="1"/>
          </p:cNvPicPr>
          <p:nvPr/>
        </p:nvPicPr>
        <p:blipFill>
          <a:blip r:embed="rId7"/>
          <a:srcRect l="16885" t="7870" r="18795" b="24954"/>
          <a:stretch>
            <a:fillRect/>
          </a:stretch>
        </p:blipFill>
        <p:spPr>
          <a:xfrm>
            <a:off x="5845832" y="5388799"/>
            <a:ext cx="1105376" cy="1009015"/>
          </a:xfrm>
          <a:prstGeom prst="rect">
            <a:avLst/>
          </a:prstGeom>
        </p:spPr>
      </p:pic>
      <p:pic>
        <p:nvPicPr>
          <p:cNvPr id="5" name="图片 8" descr="f7d30ea4b628d33971365e72821aa1c5"/>
          <p:cNvPicPr>
            <a:picLocks noChangeAspect="1"/>
          </p:cNvPicPr>
          <p:nvPr/>
        </p:nvPicPr>
        <p:blipFill>
          <a:blip r:embed="rId7"/>
          <a:srcRect l="16885" t="7870" r="18795" b="24954"/>
          <a:stretch>
            <a:fillRect/>
          </a:stretch>
        </p:blipFill>
        <p:spPr>
          <a:xfrm>
            <a:off x="1808394" y="5866114"/>
            <a:ext cx="1105376" cy="1009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938" y="2857895"/>
            <a:ext cx="723662" cy="723662"/>
          </a:xfrm>
          <a:prstGeom prst="rect">
            <a:avLst/>
          </a:prstGeom>
        </p:spPr>
      </p:pic>
      <p:pic>
        <p:nvPicPr>
          <p:cNvPr id="12" name="图片 8" descr="f7d30ea4b628d33971365e72821aa1c5"/>
          <p:cNvPicPr>
            <a:picLocks noChangeAspect="1"/>
          </p:cNvPicPr>
          <p:nvPr/>
        </p:nvPicPr>
        <p:blipFill>
          <a:blip r:embed="rId7"/>
          <a:srcRect l="16885" t="7870" r="18795" b="24954"/>
          <a:stretch>
            <a:fillRect/>
          </a:stretch>
        </p:blipFill>
        <p:spPr>
          <a:xfrm>
            <a:off x="1429634" y="4361213"/>
            <a:ext cx="1105376" cy="1009015"/>
          </a:xfrm>
          <a:prstGeom prst="rect">
            <a:avLst/>
          </a:prstGeom>
        </p:spPr>
      </p:pic>
      <p:pic>
        <p:nvPicPr>
          <p:cNvPr id="14" name="图片 8" descr="f7d30ea4b628d33971365e72821aa1c5"/>
          <p:cNvPicPr>
            <a:picLocks noChangeAspect="1"/>
          </p:cNvPicPr>
          <p:nvPr/>
        </p:nvPicPr>
        <p:blipFill>
          <a:blip r:embed="rId7"/>
          <a:srcRect l="16885" t="7870" r="18795" b="24954"/>
          <a:stretch>
            <a:fillRect/>
          </a:stretch>
        </p:blipFill>
        <p:spPr>
          <a:xfrm>
            <a:off x="5378245" y="1676401"/>
            <a:ext cx="1105376" cy="1009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50610" y1="30877" x2="50610" y2="30877"/>
                        <a14:foregroundMark x1="53049" y1="30877" x2="53049" y2="30877"/>
                        <a14:foregroundMark x1="53415" y1="26316" x2="46585" y2="36316"/>
                        <a14:foregroundMark x1="68902" y1="46667" x2="68902" y2="46667"/>
                        <a14:foregroundMark x1="69634" y1="44912" x2="69634" y2="44912"/>
                        <a14:foregroundMark x1="66463" y1="48421" x2="66463" y2="48421"/>
                        <a14:foregroundMark x1="64146" y1="50175" x2="64146" y2="50175"/>
                        <a14:foregroundMark x1="72683" y1="46140" x2="72683" y2="46140"/>
                        <a14:foregroundMark x1="61707" y1="23509" x2="61707" y2="23509"/>
                        <a14:foregroundMark x1="53780" y1="21579" x2="53780" y2="2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335" y="338936"/>
            <a:ext cx="4622390" cy="3213125"/>
          </a:xfrm>
          <a:prstGeom prst="rect">
            <a:avLst/>
          </a:prstGeom>
        </p:spPr>
      </p:pic>
      <p:pic>
        <p:nvPicPr>
          <p:cNvPr id="13" name="图片 8" descr="f7d30ea4b628d33971365e72821aa1c5"/>
          <p:cNvPicPr>
            <a:picLocks noChangeAspect="1"/>
          </p:cNvPicPr>
          <p:nvPr/>
        </p:nvPicPr>
        <p:blipFill>
          <a:blip r:embed="rId7"/>
          <a:srcRect l="16885" t="7870" r="18795" b="24954"/>
          <a:stretch>
            <a:fillRect/>
          </a:stretch>
        </p:blipFill>
        <p:spPr>
          <a:xfrm>
            <a:off x="4424952" y="3581557"/>
            <a:ext cx="1105376" cy="1009015"/>
          </a:xfrm>
          <a:prstGeom prst="rect">
            <a:avLst/>
          </a:prstGeom>
        </p:spPr>
      </p:pic>
      <p:pic>
        <p:nvPicPr>
          <p:cNvPr id="15" name="图片 8" descr="f7d30ea4b628d33971365e72821aa1c5"/>
          <p:cNvPicPr>
            <a:picLocks noChangeAspect="1"/>
          </p:cNvPicPr>
          <p:nvPr/>
        </p:nvPicPr>
        <p:blipFill>
          <a:blip r:embed="rId7"/>
          <a:srcRect l="16885" t="7870" r="18795" b="24954"/>
          <a:stretch>
            <a:fillRect/>
          </a:stretch>
        </p:blipFill>
        <p:spPr>
          <a:xfrm>
            <a:off x="1579794" y="2190099"/>
            <a:ext cx="1105376" cy="10090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43" b="100000" l="400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577" y="2440403"/>
            <a:ext cx="2529822" cy="360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0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375 L -1.11111E-6 0.04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 0.04792 C 0.00538 0.05741 0.00747 0.06227 0.01615 0.06505 C 0.0283 0.08125 0.02934 0.08172 0.04514 0.08866 C 0.05139 0.09699 0.0592 0.10209 0.06615 0.11019 C 0.07813 0.12408 0.08958 0.1419 0.10486 0.14908 C 0.11128 0.15764 0.11701 0.16181 0.12431 0.16829 C 0.13038 0.17361 0.13802 0.18334 0.14514 0.18773 C 0.14826 0.18959 0.15191 0.18982 0.15486 0.1919 C 0.16094 0.19607 0.16649 0.20093 0.17257 0.20486 C 0.17552 0.2088 0.17847 0.21343 0.18229 0.21574 C 0.18542 0.21759 0.19201 0.21991 0.19201 0.22014 C 0.20712 0.24005 0.19774 0.22986 0.21128 0.24144 C 0.21458 0.24422 0.22101 0.25 0.22101 0.25023 C 0.22049 0.24792 0.21944 0.24352 0.21944 0.24375 " pathEditMode="relative" rAng="0" ptsTypes="fffffffffffff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100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250"/>
                            </p:stCondLst>
                            <p:childTnLst>
                              <p:par>
                                <p:cTn id="27" presetID="42" presetClass="path" presetSubtype="0" repeatCount="indefinite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3698 0.14953 L 0.23698 0.21064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F78AA99-FE66-4F57-AAF3-B1340139B011}"/>
              </a:ext>
            </a:extLst>
          </p:cNvPr>
          <p:cNvSpPr/>
          <p:nvPr/>
        </p:nvSpPr>
        <p:spPr>
          <a:xfrm>
            <a:off x="1215788" y="368136"/>
            <a:ext cx="9645290" cy="648986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34BE83A-1D2D-4B27-843E-E51D34CC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492" y="2980707"/>
            <a:ext cx="4477823" cy="30024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63ED0B-7CB7-4BCF-9325-279D4C3AC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022" y="2621721"/>
            <a:ext cx="2871743" cy="34954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ADFA8B-CFB9-4102-831F-84562214E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169" y="5142837"/>
            <a:ext cx="6634279" cy="16298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3B4127-84EB-467B-B910-FA5BA8403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378" y="4503444"/>
            <a:ext cx="1407374" cy="6357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1" y="1767525"/>
            <a:ext cx="1636413" cy="81302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935B7E4-1580-4912-8F03-F687088AE727}"/>
              </a:ext>
            </a:extLst>
          </p:cNvPr>
          <p:cNvSpPr txBox="1"/>
          <p:nvPr/>
        </p:nvSpPr>
        <p:spPr>
          <a:xfrm>
            <a:off x="2916711" y="1725742"/>
            <a:ext cx="5968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altLang="zh-CN" sz="4800" dirty="0" err="1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UTM Amerika Sans" panose="02040603050506020204" pitchFamily="18" charset="0"/>
                <a:ea typeface="印品黑体" panose="00000500000000000000" pitchFamily="2" charset="-122"/>
              </a:rPr>
              <a:t>Chúc</a:t>
            </a:r>
            <a:r>
              <a:rPr lang="en-US" altLang="zh-CN" sz="480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UTM Amerika Sans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UTM Amerika Sans" panose="02040603050506020204" pitchFamily="18" charset="0"/>
                <a:ea typeface="印品黑体" panose="00000500000000000000" pitchFamily="2" charset="-122"/>
              </a:rPr>
              <a:t>mừng</a:t>
            </a:r>
            <a:r>
              <a:rPr lang="en-US" altLang="zh-CN" sz="480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UTM Amerika Sans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UTM Amerika Sans" panose="02040603050506020204" pitchFamily="18" charset="0"/>
                <a:ea typeface="印品黑体" panose="00000500000000000000" pitchFamily="2" charset="-122"/>
              </a:rPr>
              <a:t>các</a:t>
            </a:r>
            <a:r>
              <a:rPr lang="en-US" altLang="zh-CN" sz="480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UTM Amerika Sans" panose="02040603050506020204" pitchFamily="18" charset="0"/>
                <a:ea typeface="印品黑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UTM Amerika Sans" panose="02040603050506020204" pitchFamily="18" charset="0"/>
                <a:ea typeface="印品黑体" panose="00000500000000000000" pitchFamily="2" charset="-122"/>
              </a:rPr>
              <a:t>em</a:t>
            </a:r>
            <a:r>
              <a:rPr lang="en-US" altLang="zh-CN" sz="480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UTM Amerika Sans" panose="02040603050506020204" pitchFamily="18" charset="0"/>
                <a:ea typeface="印品黑体" panose="00000500000000000000" pitchFamily="2" charset="-122"/>
              </a:rPr>
              <a:t>! </a:t>
            </a:r>
            <a:endParaRPr lang="zh-CN" altLang="en-US" sz="4800" dirty="0">
              <a:solidFill>
                <a:srgbClr val="DA4E96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UTM Amerika Sans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204" y="106101"/>
            <a:ext cx="2956797" cy="16602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622F56-3FC9-4314-A53F-1B789ADD9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9331" y="4664912"/>
            <a:ext cx="1687266" cy="20846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BF22412-9A93-4046-91C8-E80472B062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4083" y="4855921"/>
            <a:ext cx="1902644" cy="17884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0EA561B-3DE8-46E1-B926-988508C0F9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7170" y="3441681"/>
            <a:ext cx="1371174" cy="283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1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5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6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23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40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41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4049" y="1458146"/>
            <a:ext cx="8297334" cy="3970318"/>
          </a:xfrm>
          <a:prstGeom prst="rect">
            <a:avLst/>
          </a:prstGeom>
          <a:solidFill>
            <a:srgbClr val="FCDDB2"/>
          </a:solidFill>
          <a:effectLst>
            <a:innerShdw blurRad="63500" dist="50800" dir="16200000">
              <a:prstClr val="black">
                <a:alpha val="50000"/>
              </a:prstClr>
            </a:innerShdw>
            <a:softEdge rad="12700"/>
          </a:effectLst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 NON – TÀI LIỆU TIỂU HỌC CHUYÊN GIÁO ÁN ĐIỆN TỬ THEO TUẦN KHỐI 4 BÀI THAO GIẢNG – ELEARNING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chia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sẻ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</a:p>
          <a:p>
            <a:pPr algn="ctr">
              <a:defRPr/>
            </a:pP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Quà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tặng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Non –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Tiểu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Page: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Măng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Non –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Tài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liệu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Tiểu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học</a:t>
            </a:r>
            <a:r>
              <a:rPr lang="en-US" sz="3600" dirty="0">
                <a:solidFill>
                  <a:srgbClr val="001A33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SĐT ZALO : 0382348780 - 0984848929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22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F78AA99-FE66-4F57-AAF3-B1340139B011}"/>
              </a:ext>
            </a:extLst>
          </p:cNvPr>
          <p:cNvSpPr/>
          <p:nvPr/>
        </p:nvSpPr>
        <p:spPr>
          <a:xfrm>
            <a:off x="0" y="83128"/>
            <a:ext cx="12500264" cy="6774873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6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9ADFA8B-CFB9-4102-831F-84562214E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5965534"/>
            <a:ext cx="8850277" cy="89246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829" y="323907"/>
            <a:ext cx="1461919" cy="78546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823" y="-62571"/>
            <a:ext cx="2607544" cy="1583321"/>
          </a:xfrm>
          <a:prstGeom prst="rect">
            <a:avLst/>
          </a:prstGeom>
        </p:spPr>
      </p:pic>
      <p:pic>
        <p:nvPicPr>
          <p:cNvPr id="27" name="图片 15">
            <a:extLst>
              <a:ext uri="{FF2B5EF4-FFF2-40B4-BE49-F238E27FC236}">
                <a16:creationId xmlns:a16="http://schemas.microsoft.com/office/drawing/2014/main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5823" y="-75019"/>
            <a:ext cx="2607544" cy="1583321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1576829" y="1444671"/>
            <a:ext cx="946543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1. Kiến thức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Hiểu nội dung chính của từng đoạn, nội dung của cả bài; nhận biết được một số hình ảnh, chi tiết có ý nghĩa trong bài; bước đầu biết nhận xét về nhân vật trong văn bản tự sự</a:t>
            </a: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 thuộc chủ điểm Người ta là hoa đất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2. Kĩ năng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Đọc rành mạch, tương đối lưu loát bài tập đọc đã học (tốc độ đọc khoảng 85 tiếng/phút); bước đầu biết đọc diễn cảm đoạn văn, đoạn thơ phù hợp với nội dung đoạn đọc.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* HS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khiếu</a:t>
            </a:r>
            <a:r>
              <a:rPr lang="vi-VN" sz="2000" dirty="0">
                <a:latin typeface="Cambria" panose="02040503050406030204" pitchFamily="18" charset="0"/>
                <a:ea typeface="Cambria" panose="02040503050406030204" pitchFamily="18" charset="0"/>
              </a:rPr>
              <a:t> đọc tương đối lưu loát, diễn cảm được đoạn văn, đoạn thơ (tốc độ đọc trên 85 tiếng/phút).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3. Thái độ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- HS ý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HĐ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4. Góp phần phát triển năng lực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nl-NL" sz="20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nl-NL" sz="2000" dirty="0">
                <a:latin typeface="Cambria" panose="02040503050406030204" pitchFamily="18" charset="0"/>
                <a:ea typeface="Cambria" panose="02040503050406030204" pitchFamily="18" charset="0"/>
              </a:rPr>
              <a:t>Năng lực tự học, NL giao tiếp và hợp tác, NL giải quyết vấn đề và sáng tạo, NL ngôn ngữ, NL thẩm mĩ.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文本框 2">
            <a:extLst>
              <a:ext uri="{FF2B5EF4-FFF2-40B4-BE49-F238E27FC236}">
                <a16:creationId xmlns:a16="http://schemas.microsoft.com/office/drawing/2014/main" id="{37BF8F64-C00C-4C4B-AB1C-865F1DDC9CA2}"/>
              </a:ext>
            </a:extLst>
          </p:cNvPr>
          <p:cNvSpPr txBox="1"/>
          <p:nvPr/>
        </p:nvSpPr>
        <p:spPr bwMode="auto">
          <a:xfrm>
            <a:off x="3856576" y="729090"/>
            <a:ext cx="4282762" cy="71558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</a:sp3d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 defTabSz="342900">
              <a:defRPr/>
            </a:pPr>
            <a:r>
              <a:rPr lang="en-US" altLang="zh-CN" sz="4050" dirty="0">
                <a:ln>
                  <a:solidFill>
                    <a:prstClr val="white"/>
                  </a:solidFill>
                </a:ln>
                <a:solidFill>
                  <a:srgbClr val="F4C31E"/>
                </a:solidFill>
                <a:latin typeface="UTM Alba Matter" panose="02040603050506020204" pitchFamily="18" charset="0"/>
                <a:ea typeface="百变马丁" panose="02010601030101010101" pitchFamily="2" charset="-122"/>
              </a:rPr>
              <a:t>YÊU CẦU CẦN ĐẠT</a:t>
            </a:r>
            <a:endParaRPr lang="zh-CN" altLang="en-US" sz="4050" dirty="0">
              <a:ln>
                <a:solidFill>
                  <a:prstClr val="white"/>
                </a:solidFill>
              </a:ln>
              <a:solidFill>
                <a:srgbClr val="F4C31E"/>
              </a:solidFill>
              <a:latin typeface="UTM Alba Matter" panose="02040603050506020204" pitchFamily="18" charset="0"/>
              <a:ea typeface="百变马丁" panose="02010601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588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9934" r="91170">
                        <a14:foregroundMark x1="40618" y1="37647" x2="40618" y2="37647"/>
                        <a14:foregroundMark x1="41280" y1="35000" x2="25386" y2="64118"/>
                        <a14:foregroundMark x1="29139" y1="36765" x2="50993" y2="61765"/>
                        <a14:foregroundMark x1="50993" y1="38529" x2="50993" y2="38529"/>
                        <a14:foregroundMark x1="55629" y1="52941" x2="55629" y2="52941"/>
                        <a14:foregroundMark x1="54305" y1="66765" x2="54305" y2="66765"/>
                        <a14:foregroundMark x1="35099" y1="73529" x2="35099" y2="73529"/>
                        <a14:foregroundMark x1="21192" y1="68824" x2="21192" y2="68824"/>
                        <a14:foregroundMark x1="13687" y1="43235" x2="13687" y2="43235"/>
                        <a14:foregroundMark x1="16115" y1="31765" x2="16998" y2="31765"/>
                        <a14:foregroundMark x1="63797" y1="28529" x2="63797" y2="28529"/>
                        <a14:foregroundMark x1="91170" y1="40882" x2="91170" y2="40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09" y="-378946"/>
            <a:ext cx="7696200" cy="4927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41550" y="1219200"/>
            <a:ext cx="338805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howcard" panose="02040603050506020204" pitchFamily="18" charset="0"/>
                <a:cs typeface="Times New Roman" pitchFamily="18" charset="0"/>
              </a:rPr>
              <a:t>DŨNG</a:t>
            </a:r>
            <a:r>
              <a:rPr lang="en-US" sz="6000" b="1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11430">
                  <a:noFill/>
                </a:ln>
                <a:solidFill>
                  <a:srgbClr val="F4C31E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howcard" panose="02040603050506020204" pitchFamily="18" charset="0"/>
                <a:cs typeface="Times New Roman" pitchFamily="18" charset="0"/>
              </a:rPr>
              <a:t>SĨ</a:t>
            </a:r>
            <a:r>
              <a:rPr lang="en-US" sz="6000" b="1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 err="1">
                <a:ln w="11430">
                  <a:noFill/>
                </a:ln>
                <a:solidFill>
                  <a:srgbClr val="6DDB3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howcard" panose="02040603050506020204" pitchFamily="18" charset="0"/>
                <a:cs typeface="Times New Roman" pitchFamily="18" charset="0"/>
              </a:rPr>
              <a:t>TÍ</a:t>
            </a:r>
            <a:r>
              <a:rPr lang="en-US" sz="6000" b="1" dirty="0">
                <a:ln w="11430">
                  <a:noFill/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howcard" panose="02040603050506020204" pitchFamily="18" charset="0"/>
                <a:cs typeface="Times New Roman" pitchFamily="18" charset="0"/>
              </a:rPr>
              <a:t> </a:t>
            </a:r>
            <a:r>
              <a:rPr lang="en-US" sz="6000" b="1" dirty="0">
                <a:ln w="11430">
                  <a:noFill/>
                </a:ln>
                <a:solidFill>
                  <a:srgbClr val="D95F17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Showcard" panose="02040603050506020204" pitchFamily="18" charset="0"/>
                <a:cs typeface="Times New Roman" pitchFamily="18" charset="0"/>
              </a:rPr>
              <a:t>HON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610" y1="30877" x2="50610" y2="30877"/>
                        <a14:foregroundMark x1="53049" y1="30877" x2="53049" y2="30877"/>
                        <a14:foregroundMark x1="53415" y1="26316" x2="46585" y2="36316"/>
                        <a14:foregroundMark x1="68902" y1="46667" x2="68902" y2="46667"/>
                        <a14:foregroundMark x1="69634" y1="44912" x2="69634" y2="44912"/>
                        <a14:foregroundMark x1="66463" y1="48421" x2="66463" y2="48421"/>
                        <a14:foregroundMark x1="64146" y1="50175" x2="64146" y2="50175"/>
                        <a14:foregroundMark x1="72683" y1="46140" x2="72683" y2="46140"/>
                        <a14:foregroundMark x1="61707" y1="23509" x2="61707" y2="23509"/>
                        <a14:foregroundMark x1="53780" y1="21579" x2="53780" y2="2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50" y="1928322"/>
            <a:ext cx="8629501" cy="599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56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00625 0.1180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" y="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-276" b="24516"/>
          <a:stretch/>
        </p:blipFill>
        <p:spPr>
          <a:xfrm>
            <a:off x="0" y="-76200"/>
            <a:ext cx="12282055" cy="6934200"/>
          </a:xfrm>
          <a:prstGeom prst="rect">
            <a:avLst/>
          </a:prstGeom>
        </p:spPr>
      </p:pic>
      <p:pic>
        <p:nvPicPr>
          <p:cNvPr id="3" name="图片 8" descr="f7d30ea4b628d33971365e72821aa1c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88" b="68328" l="23317" r="74773">
                        <a14:foregroundMark x1="43125" y1="19844" x2="43125" y2="19844"/>
                        <a14:foregroundMark x1="42188" y1="25781" x2="42188" y2="25781"/>
                        <a14:foregroundMark x1="39688" y1="35469" x2="39688" y2="35469"/>
                        <a14:foregroundMark x1="30156" y1="37500" x2="30156" y2="37500"/>
                        <a14:foregroundMark x1="33594" y1="37500" x2="33594" y2="37500"/>
                        <a14:backgroundMark x1="57656" y1="59062" x2="57656" y2="59062"/>
                      </a14:backgroundRemoval>
                    </a14:imgEffect>
                  </a14:imgLayer>
                </a14:imgProps>
              </a:ext>
            </a:extLst>
          </a:blip>
          <a:srcRect l="16885" t="7870" r="18795" b="24954"/>
          <a:stretch>
            <a:fillRect/>
          </a:stretch>
        </p:blipFill>
        <p:spPr>
          <a:xfrm>
            <a:off x="9273943" y="5726951"/>
            <a:ext cx="1105376" cy="1009015"/>
          </a:xfrm>
          <a:prstGeom prst="rect">
            <a:avLst/>
          </a:prstGeom>
        </p:spPr>
      </p:pic>
      <p:pic>
        <p:nvPicPr>
          <p:cNvPr id="4" name="图片 8" descr="f7d30ea4b628d33971365e72821aa1c5"/>
          <p:cNvPicPr>
            <a:picLocks noChangeAspect="1"/>
          </p:cNvPicPr>
          <p:nvPr/>
        </p:nvPicPr>
        <p:blipFill>
          <a:blip r:embed="rId5"/>
          <a:srcRect l="16885" t="7870" r="18795" b="24954"/>
          <a:stretch>
            <a:fillRect/>
          </a:stretch>
        </p:blipFill>
        <p:spPr>
          <a:xfrm>
            <a:off x="6254404" y="5245731"/>
            <a:ext cx="1105376" cy="1009015"/>
          </a:xfrm>
          <a:prstGeom prst="rect">
            <a:avLst/>
          </a:prstGeom>
        </p:spPr>
      </p:pic>
      <p:pic>
        <p:nvPicPr>
          <p:cNvPr id="5" name="图片 8" descr="f7d30ea4b628d33971365e72821aa1c5"/>
          <p:cNvPicPr>
            <a:picLocks noChangeAspect="1"/>
          </p:cNvPicPr>
          <p:nvPr/>
        </p:nvPicPr>
        <p:blipFill>
          <a:blip r:embed="rId5"/>
          <a:srcRect l="16885" t="7870" r="18795" b="24954"/>
          <a:stretch>
            <a:fillRect/>
          </a:stretch>
        </p:blipFill>
        <p:spPr>
          <a:xfrm>
            <a:off x="1943584" y="5850238"/>
            <a:ext cx="1105376" cy="1009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0610" y1="30877" x2="50610" y2="30877"/>
                        <a14:foregroundMark x1="53049" y1="30877" x2="53049" y2="30877"/>
                        <a14:foregroundMark x1="53415" y1="26316" x2="46585" y2="36316"/>
                        <a14:foregroundMark x1="68902" y1="46667" x2="68902" y2="46667"/>
                        <a14:foregroundMark x1="69634" y1="44912" x2="69634" y2="44912"/>
                        <a14:foregroundMark x1="66463" y1="48421" x2="66463" y2="48421"/>
                        <a14:foregroundMark x1="64146" y1="50175" x2="64146" y2="50175"/>
                        <a14:foregroundMark x1="72683" y1="46140" x2="72683" y2="46140"/>
                        <a14:foregroundMark x1="61707" y1="23509" x2="61707" y2="23509"/>
                        <a14:foregroundMark x1="53780" y1="21579" x2="53780" y2="2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4950" y="3018334"/>
            <a:ext cx="4622390" cy="321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610" y="2471318"/>
            <a:ext cx="723662" cy="723662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260" y="3657600"/>
            <a:ext cx="723662" cy="723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101" y="1747656"/>
            <a:ext cx="723662" cy="7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375 L -1.11111E-6 0.04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F78AA99-FE66-4F57-AAF3-B1340139B011}"/>
              </a:ext>
            </a:extLst>
          </p:cNvPr>
          <p:cNvSpPr/>
          <p:nvPr/>
        </p:nvSpPr>
        <p:spPr>
          <a:xfrm>
            <a:off x="509155" y="831274"/>
            <a:ext cx="11682845" cy="6026727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34BE83A-1D2D-4B27-843E-E51D34CC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492" y="2980707"/>
            <a:ext cx="4477823" cy="30024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63ED0B-7CB7-4BCF-9325-279D4C3AC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5583" y="1911068"/>
            <a:ext cx="3196761" cy="41649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ADFA8B-CFB9-4102-831F-84562214E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169" y="5142837"/>
            <a:ext cx="6634279" cy="16298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3B4127-84EB-467B-B910-FA5BA8403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378" y="4503444"/>
            <a:ext cx="1407374" cy="6357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1" y="1767525"/>
            <a:ext cx="1636413" cy="81302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935B7E4-1580-4912-8F03-F687088AE727}"/>
              </a:ext>
            </a:extLst>
          </p:cNvPr>
          <p:cNvSpPr txBox="1"/>
          <p:nvPr/>
        </p:nvSpPr>
        <p:spPr>
          <a:xfrm>
            <a:off x="3655184" y="1208012"/>
            <a:ext cx="59686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altLang="zh-CN" sz="4050" dirty="0">
                <a:solidFill>
                  <a:srgbClr val="DA4E9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6350" stA="60000" endA="900" endPos="58000" dir="5400000" sy="-100000" algn="bl" rotWithShape="0"/>
                </a:effectLst>
                <a:latin typeface="UTM Showcard" panose="02040603050506020204" pitchFamily="18" charset="0"/>
                <a:ea typeface="印品黑体" panose="00000500000000000000" pitchFamily="2" charset="-122"/>
              </a:rPr>
              <a:t>ÔN LUYỆN TẬP ĐỌC</a:t>
            </a:r>
            <a:endParaRPr lang="zh-CN" altLang="en-US" sz="4050" dirty="0">
              <a:solidFill>
                <a:srgbClr val="DA4E96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reflection blurRad="6350" stA="60000" endA="900" endPos="58000" dir="5400000" sy="-100000" algn="bl" rotWithShape="0"/>
              </a:effectLst>
              <a:latin typeface="UTM Showcard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1304" y="189541"/>
            <a:ext cx="2956797" cy="16602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622F56-3FC9-4314-A53F-1B789ADD9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9331" y="4664912"/>
            <a:ext cx="1687266" cy="20846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BF22412-9A93-4046-91C8-E80472B062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4083" y="4855921"/>
            <a:ext cx="1902644" cy="17884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0EA561B-3DE8-46E1-B926-988508C0F9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58967" y="3135824"/>
            <a:ext cx="1479467" cy="30581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35575" y="154336"/>
            <a:ext cx="2165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sz="3200" b="1" u="sng" dirty="0" err="1">
                <a:solidFill>
                  <a:srgbClr val="ED7D3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merican Sans" panose="02040603050506020204" pitchFamily="18" charset="0"/>
              </a:rPr>
              <a:t>Tập</a:t>
            </a:r>
            <a:r>
              <a:rPr lang="en-US" sz="3200" b="1" u="sng" dirty="0">
                <a:solidFill>
                  <a:srgbClr val="ED7D3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merican Sans" panose="02040603050506020204" pitchFamily="18" charset="0"/>
              </a:rPr>
              <a:t> </a:t>
            </a:r>
            <a:r>
              <a:rPr lang="en-US" sz="3200" b="1" u="sng" dirty="0" err="1">
                <a:solidFill>
                  <a:srgbClr val="ED7D3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merican Sans" panose="02040603050506020204" pitchFamily="18" charset="0"/>
              </a:rPr>
              <a:t>đọc</a:t>
            </a:r>
            <a:r>
              <a:rPr lang="en-US" sz="3200" b="1" u="sng" dirty="0">
                <a:solidFill>
                  <a:srgbClr val="ED7D31"/>
                </a:solidFill>
                <a:effectLst>
                  <a:glow rad="101600">
                    <a:srgbClr val="FFC000">
                      <a:satMod val="175000"/>
                      <a:alpha val="40000"/>
                    </a:srgbClr>
                  </a:glow>
                </a:effectLst>
                <a:latin typeface="UTM American Sans" panose="02040603050506020204" pitchFamily="18" charset="0"/>
              </a:rPr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65218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5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6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23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40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41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0" grpId="0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0" grpId="0"/>
          <p:bldP spid="13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áº£ lá»i cÃ¢u há»i bÃ i Táº­p Äá»c Bá»n anh tÃ i | HÆ°á»ng dáº«n soáº¡n bÃ i Táº­p Äá»c Bá»n  anh tÃ i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41" y="155016"/>
            <a:ext cx="3131901" cy="2102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8" name="Picture 4" descr="Tráº£ lá»i cÃ¢u há»i bÃ i Táº­p Äá»c Bá»n anh tÃ i (tiáº¿p theo) | HÆ°á»ng dáº«n soáº¡n bÃ i  Táº­p Äá»c Bá»n anh tÃ i (tiáº¿p theo)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366" y="155015"/>
            <a:ext cx="2873829" cy="21027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0" name="Picture 6" descr="Sáº§u riÃªng (trang 34) - Tiáº¿ng Viá»t 4 táº­p 2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341" y="2457698"/>
            <a:ext cx="2944902" cy="20089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2" name="Picture 8" descr="Soáº¡n bÃ i - Táº­p Äá»c: ÄoÃ n thuyá»n ÄÃ¡nh cÃ¡ - Giáº£i tiáº¿ng viá»t lá»p 4 - Táº­p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13" r="14182"/>
          <a:stretch/>
        </p:blipFill>
        <p:spPr bwMode="auto">
          <a:xfrm>
            <a:off x="4847608" y="2457698"/>
            <a:ext cx="2731323" cy="20089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4" name="Picture 10" descr="Khuáº¥t phá»¥c tÃªn cÆ°á»p biá»n - Táº­p Äá»c lá»p 4 tuáº§n 25, bÃ i 45 - Dáº¡y há»c online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437" y="2457698"/>
            <a:ext cx="2746200" cy="200890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6" name="Picture 12" descr="Tráº£ lá»i cÃ¢u há»i bÃ i Táº­p Äá»c Tháº¯ng biá»n | HÆ°á»ng dáº«n soáº¡n bÃ i Táº­p Äá»c Tháº¯ng  biá»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740" y="4595378"/>
            <a:ext cx="3524250" cy="20859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38" name="Picture 14" descr="Táº­p Äá»c lá»p 4 tuáº§n 27, bÃ i 49: DÃ¹ sao trÃ¡i Äáº¥t váº«n quay - YouTube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7" r="2636"/>
          <a:stretch/>
        </p:blipFill>
        <p:spPr bwMode="auto">
          <a:xfrm>
            <a:off x="6388398" y="4666507"/>
            <a:ext cx="3054959" cy="20148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4655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r="-276" b="2451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图片 8" descr="f7d30ea4b628d33971365e72821aa1c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588" b="68328" l="23317" r="74773">
                        <a14:foregroundMark x1="43125" y1="19844" x2="43125" y2="19844"/>
                        <a14:foregroundMark x1="42188" y1="25781" x2="42188" y2="25781"/>
                        <a14:foregroundMark x1="39688" y1="35469" x2="39688" y2="35469"/>
                        <a14:foregroundMark x1="30156" y1="37500" x2="30156" y2="37500"/>
                        <a14:foregroundMark x1="33594" y1="37500" x2="33594" y2="37500"/>
                        <a14:backgroundMark x1="57656" y1="59062" x2="57656" y2="59062"/>
                      </a14:backgroundRemoval>
                    </a14:imgEffect>
                  </a14:imgLayer>
                </a14:imgProps>
              </a:ext>
            </a:extLst>
          </a:blip>
          <a:srcRect l="16885" t="7870" r="18795" b="24954"/>
          <a:stretch>
            <a:fillRect/>
          </a:stretch>
        </p:blipFill>
        <p:spPr>
          <a:xfrm>
            <a:off x="9149251" y="5946105"/>
            <a:ext cx="1105376" cy="1009015"/>
          </a:xfrm>
          <a:prstGeom prst="rect">
            <a:avLst/>
          </a:prstGeom>
        </p:spPr>
      </p:pic>
      <p:pic>
        <p:nvPicPr>
          <p:cNvPr id="4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1377304" y="4562710"/>
            <a:ext cx="1105376" cy="1009015"/>
          </a:xfrm>
          <a:prstGeom prst="rect">
            <a:avLst/>
          </a:prstGeom>
        </p:spPr>
      </p:pic>
      <p:pic>
        <p:nvPicPr>
          <p:cNvPr id="5" name="图片 8" descr="f7d30ea4b628d33971365e72821aa1c5"/>
          <p:cNvPicPr>
            <a:picLocks noChangeAspect="1"/>
          </p:cNvPicPr>
          <p:nvPr/>
        </p:nvPicPr>
        <p:blipFill>
          <a:blip r:embed="rId6"/>
          <a:srcRect l="16885" t="7870" r="18795" b="24954"/>
          <a:stretch>
            <a:fillRect/>
          </a:stretch>
        </p:blipFill>
        <p:spPr>
          <a:xfrm>
            <a:off x="1821395" y="5946106"/>
            <a:ext cx="1105376" cy="1009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50610" y1="30877" x2="50610" y2="30877"/>
                        <a14:foregroundMark x1="53049" y1="30877" x2="53049" y2="30877"/>
                        <a14:foregroundMark x1="53415" y1="26316" x2="46585" y2="36316"/>
                        <a14:foregroundMark x1="68902" y1="46667" x2="68902" y2="46667"/>
                        <a14:foregroundMark x1="69634" y1="44912" x2="69634" y2="44912"/>
                        <a14:foregroundMark x1="66463" y1="48421" x2="66463" y2="48421"/>
                        <a14:foregroundMark x1="64146" y1="50175" x2="64146" y2="50175"/>
                        <a14:foregroundMark x1="72683" y1="46140" x2="72683" y2="46140"/>
                        <a14:foregroundMark x1="61707" y1="23509" x2="61707" y2="23509"/>
                        <a14:foregroundMark x1="53780" y1="21579" x2="53780" y2="21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8595" y="2956147"/>
            <a:ext cx="4622390" cy="32131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600" y="2360975"/>
            <a:ext cx="723662" cy="723662"/>
          </a:xfrm>
          <a:prstGeom prst="rect">
            <a:avLst/>
          </a:prstGeom>
        </p:spPr>
      </p:pic>
      <p:pic>
        <p:nvPicPr>
          <p:cNvPr id="9" name="Picture 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5409" y="3619110"/>
            <a:ext cx="723662" cy="7236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69" y="1733073"/>
            <a:ext cx="723662" cy="7236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52000" y1="64667" x2="52000" y2="64667"/>
                        <a14:foregroundMark x1="51667" y1="69333" x2="51667" y2="69333"/>
                        <a14:foregroundMark x1="49333" y1="64667" x2="49000" y2="77000"/>
                        <a14:foregroundMark x1="73667" y1="15000" x2="73667" y2="1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832" y="2956147"/>
            <a:ext cx="723662" cy="723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1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56 -0.0375 L -1.11111E-6 0.0479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5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05556E-6 -7.77778E-6 C 0.00625 0.00277 0.00833 0.00973 0.01441 0.01272 C 0.01701 0.01411 0.01979 0.01435 0.02257 0.01504 C 0.04184 0.01342 0.04653 0.01342 0.06128 0.00856 C 0.07031 0.00046 0.08125 0.00138 0.09184 -7.77778E-6 C 0.10382 -0.00579 0.11632 -0.00718 0.12899 -0.00857 C 0.14531 -0.02339 0.1618 -0.03241 0.18055 -0.04098 C 0.18802 -0.04445 0.19444 -0.05116 0.20156 -0.05603 L 0.20156 -0.05603 C 0.2092 -0.05857 0.20607 -0.05695 0.21128 -0.06019 " pathEditMode="relative" ptsTypes="fffffffFfA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50"/>
                            </p:stCondLst>
                            <p:childTnLst>
                              <p:par>
                                <p:cTn id="21" presetID="42" presetClass="path" presetSubtype="0" repeatCount="indefinite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3056 -0.15209 L 0.23056 -0.0687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2F78AA99-FE66-4F57-AAF3-B1340139B011}"/>
              </a:ext>
            </a:extLst>
          </p:cNvPr>
          <p:cNvSpPr/>
          <p:nvPr/>
        </p:nvSpPr>
        <p:spPr>
          <a:xfrm>
            <a:off x="519545" y="368136"/>
            <a:ext cx="11139055" cy="648986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35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34BE83A-1D2D-4B27-843E-E51D34CC47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5492" y="2980707"/>
            <a:ext cx="4477823" cy="30024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F63ED0B-7CB7-4BCF-9325-279D4C3AC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8022" y="2621721"/>
            <a:ext cx="2871743" cy="349547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9ADFA8B-CFB9-4102-831F-84562214E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169" y="5142837"/>
            <a:ext cx="6634279" cy="16298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E3B4127-84EB-467B-B910-FA5BA84034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9378" y="4503444"/>
            <a:ext cx="1407374" cy="6357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5F503D1-6009-41D2-A9FA-38BDE4107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1" y="1767525"/>
            <a:ext cx="1636413" cy="81302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935B7E4-1580-4912-8F03-F687088AE727}"/>
              </a:ext>
            </a:extLst>
          </p:cNvPr>
          <p:cNvSpPr txBox="1"/>
          <p:nvPr/>
        </p:nvSpPr>
        <p:spPr>
          <a:xfrm>
            <a:off x="2914397" y="599795"/>
            <a:ext cx="59686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vi-VN" altLang="zh-CN" sz="405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UTM Amerika Sans" panose="02040603050506020204" pitchFamily="18" charset="0"/>
                <a:ea typeface="印品黑体" panose="00000500000000000000" pitchFamily="2" charset="-122"/>
              </a:rPr>
              <a:t>Ô</a:t>
            </a:r>
            <a:r>
              <a:rPr lang="en-US" altLang="zh-CN" sz="405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UTM Amerika Sans" panose="02040603050506020204" pitchFamily="18" charset="0"/>
                <a:ea typeface="印品黑体" panose="00000500000000000000" pitchFamily="2" charset="-122"/>
              </a:rPr>
              <a:t>n</a:t>
            </a:r>
            <a:r>
              <a:rPr lang="vi-VN" altLang="zh-CN" sz="405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UTM Amerika Sans" panose="02040603050506020204" pitchFamily="18" charset="0"/>
                <a:ea typeface="印品黑体" panose="00000500000000000000" pitchFamily="2" charset="-122"/>
              </a:rPr>
              <a:t> truyện kể đã học trong chủ điểm </a:t>
            </a:r>
            <a:endParaRPr lang="en-US" altLang="zh-CN" sz="4050" dirty="0">
              <a:solidFill>
                <a:srgbClr val="DA4E96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UTM Amerika Sans" panose="02040603050506020204" pitchFamily="18" charset="0"/>
              <a:ea typeface="印品黑体" panose="00000500000000000000" pitchFamily="2" charset="-122"/>
            </a:endParaRPr>
          </a:p>
          <a:p>
            <a:pPr algn="ctr" defTabSz="685800">
              <a:defRPr/>
            </a:pPr>
            <a:r>
              <a:rPr lang="vi-VN" altLang="zh-CN" sz="4050" dirty="0">
                <a:solidFill>
                  <a:srgbClr val="DA4E96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latin typeface="UTM Amerika Sans" panose="02040603050506020204" pitchFamily="18" charset="0"/>
                <a:ea typeface="印品黑体" panose="00000500000000000000" pitchFamily="2" charset="-122"/>
              </a:rPr>
              <a:t>“Người ta là hoa đất”</a:t>
            </a:r>
          </a:p>
          <a:p>
            <a:pPr algn="ctr" defTabSz="685800">
              <a:defRPr/>
            </a:pPr>
            <a:endParaRPr lang="zh-CN" altLang="en-US" sz="4050" dirty="0">
              <a:solidFill>
                <a:srgbClr val="DA4E96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latin typeface="UTM Amerika Sans" panose="02040603050506020204" pitchFamily="18" charset="0"/>
              <a:ea typeface="印品黑体" panose="00000500000000000000" pitchFamily="2" charset="-122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BA0DE1C-1F6C-4D81-AFB8-F34342A305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1204" y="220712"/>
            <a:ext cx="2956797" cy="16602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622F56-3FC9-4314-A53F-1B789ADD97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9331" y="4664912"/>
            <a:ext cx="1687266" cy="20846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BF22412-9A93-4046-91C8-E80472B062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4083" y="4855921"/>
            <a:ext cx="1902644" cy="178849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0EA561B-3DE8-46E1-B926-988508C0F9E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67170" y="3441681"/>
            <a:ext cx="1371174" cy="283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85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5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6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23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2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7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40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41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7" dur="20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edge">
                                          <p:cBhvr>
                                            <p:cTn id="12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1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2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1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5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0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68F85452-4E40-40DC-9526-CC39C4FD4A99}"/>
              </a:ext>
            </a:extLst>
          </p:cNvPr>
          <p:cNvGrpSpPr/>
          <p:nvPr/>
        </p:nvGrpSpPr>
        <p:grpSpPr>
          <a:xfrm rot="662035">
            <a:off x="1819730" y="228264"/>
            <a:ext cx="8400500" cy="6901318"/>
            <a:chOff x="2908301" y="1417638"/>
            <a:chExt cx="6216649" cy="5019675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81683AAA-366D-49F2-A8CB-69BD44099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301" y="1417638"/>
              <a:ext cx="6051550" cy="4633913"/>
            </a:xfrm>
            <a:custGeom>
              <a:avLst/>
              <a:gdLst>
                <a:gd name="T0" fmla="*/ 127 w 769"/>
                <a:gd name="T1" fmla="*/ 588 h 588"/>
                <a:gd name="T2" fmla="*/ 9 w 769"/>
                <a:gd name="T3" fmla="*/ 156 h 588"/>
                <a:gd name="T4" fmla="*/ 337 w 769"/>
                <a:gd name="T5" fmla="*/ 43 h 588"/>
                <a:gd name="T6" fmla="*/ 722 w 769"/>
                <a:gd name="T7" fmla="*/ 29 h 588"/>
                <a:gd name="T8" fmla="*/ 765 w 769"/>
                <a:gd name="T9" fmla="*/ 485 h 588"/>
                <a:gd name="T10" fmla="*/ 127 w 769"/>
                <a:gd name="T11" fmla="*/ 58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9" h="588">
                  <a:moveTo>
                    <a:pt x="127" y="588"/>
                  </a:moveTo>
                  <a:cubicBezTo>
                    <a:pt x="67" y="461"/>
                    <a:pt x="0" y="179"/>
                    <a:pt x="9" y="156"/>
                  </a:cubicBezTo>
                  <a:cubicBezTo>
                    <a:pt x="21" y="119"/>
                    <a:pt x="168" y="78"/>
                    <a:pt x="337" y="43"/>
                  </a:cubicBezTo>
                  <a:cubicBezTo>
                    <a:pt x="525" y="5"/>
                    <a:pt x="702" y="0"/>
                    <a:pt x="722" y="29"/>
                  </a:cubicBezTo>
                  <a:cubicBezTo>
                    <a:pt x="739" y="53"/>
                    <a:pt x="769" y="323"/>
                    <a:pt x="765" y="485"/>
                  </a:cubicBezTo>
                  <a:lnTo>
                    <a:pt x="127" y="588"/>
                  </a:lnTo>
                  <a:close/>
                </a:path>
              </a:pathLst>
            </a:custGeom>
            <a:solidFill>
              <a:srgbClr val="A665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BD9FB5D5-DDCE-4836-ADE3-E8EC6FB05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0" y="1779588"/>
              <a:ext cx="5232400" cy="3862388"/>
            </a:xfrm>
            <a:custGeom>
              <a:avLst/>
              <a:gdLst>
                <a:gd name="T0" fmla="*/ 105 w 665"/>
                <a:gd name="T1" fmla="*/ 490 h 490"/>
                <a:gd name="T2" fmla="*/ 8 w 665"/>
                <a:gd name="T3" fmla="*/ 137 h 490"/>
                <a:gd name="T4" fmla="*/ 297 w 665"/>
                <a:gd name="T5" fmla="*/ 39 h 490"/>
                <a:gd name="T6" fmla="*/ 637 w 665"/>
                <a:gd name="T7" fmla="*/ 25 h 490"/>
                <a:gd name="T8" fmla="*/ 660 w 665"/>
                <a:gd name="T9" fmla="*/ 399 h 490"/>
                <a:gd name="T10" fmla="*/ 389 w 665"/>
                <a:gd name="T11" fmla="*/ 430 h 490"/>
                <a:gd name="T12" fmla="*/ 105 w 665"/>
                <a:gd name="T13" fmla="*/ 49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5" h="490">
                  <a:moveTo>
                    <a:pt x="105" y="490"/>
                  </a:moveTo>
                  <a:cubicBezTo>
                    <a:pt x="53" y="382"/>
                    <a:pt x="0" y="158"/>
                    <a:pt x="8" y="137"/>
                  </a:cubicBezTo>
                  <a:cubicBezTo>
                    <a:pt x="19" y="106"/>
                    <a:pt x="149" y="70"/>
                    <a:pt x="297" y="39"/>
                  </a:cubicBezTo>
                  <a:cubicBezTo>
                    <a:pt x="463" y="5"/>
                    <a:pt x="619" y="0"/>
                    <a:pt x="637" y="25"/>
                  </a:cubicBezTo>
                  <a:cubicBezTo>
                    <a:pt x="652" y="46"/>
                    <a:pt x="665" y="260"/>
                    <a:pt x="660" y="399"/>
                  </a:cubicBezTo>
                  <a:cubicBezTo>
                    <a:pt x="660" y="399"/>
                    <a:pt x="537" y="404"/>
                    <a:pt x="389" y="430"/>
                  </a:cubicBezTo>
                  <a:cubicBezTo>
                    <a:pt x="209" y="462"/>
                    <a:pt x="105" y="490"/>
                    <a:pt x="105" y="490"/>
                  </a:cubicBezTo>
                  <a:close/>
                </a:path>
              </a:pathLst>
            </a:custGeom>
            <a:solidFill>
              <a:srgbClr val="9BC8E7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B2A435FF-DEE9-4C8E-81C1-3E251775D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3513" y="4829175"/>
              <a:ext cx="1187450" cy="614363"/>
            </a:xfrm>
            <a:custGeom>
              <a:avLst/>
              <a:gdLst>
                <a:gd name="T0" fmla="*/ 3 w 151"/>
                <a:gd name="T1" fmla="*/ 45 h 78"/>
                <a:gd name="T2" fmla="*/ 29 w 151"/>
                <a:gd name="T3" fmla="*/ 10 h 78"/>
                <a:gd name="T4" fmla="*/ 120 w 151"/>
                <a:gd name="T5" fmla="*/ 1 h 78"/>
                <a:gd name="T6" fmla="*/ 149 w 151"/>
                <a:gd name="T7" fmla="*/ 32 h 78"/>
                <a:gd name="T8" fmla="*/ 127 w 151"/>
                <a:gd name="T9" fmla="*/ 64 h 78"/>
                <a:gd name="T10" fmla="*/ 29 w 151"/>
                <a:gd name="T11" fmla="*/ 75 h 78"/>
                <a:gd name="T12" fmla="*/ 3 w 151"/>
                <a:gd name="T13" fmla="*/ 4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78">
                  <a:moveTo>
                    <a:pt x="3" y="45"/>
                  </a:moveTo>
                  <a:cubicBezTo>
                    <a:pt x="0" y="26"/>
                    <a:pt x="2" y="16"/>
                    <a:pt x="29" y="10"/>
                  </a:cubicBezTo>
                  <a:cubicBezTo>
                    <a:pt x="63" y="3"/>
                    <a:pt x="93" y="0"/>
                    <a:pt x="120" y="1"/>
                  </a:cubicBezTo>
                  <a:cubicBezTo>
                    <a:pt x="146" y="3"/>
                    <a:pt x="147" y="13"/>
                    <a:pt x="149" y="32"/>
                  </a:cubicBezTo>
                  <a:cubicBezTo>
                    <a:pt x="151" y="53"/>
                    <a:pt x="150" y="62"/>
                    <a:pt x="127" y="64"/>
                  </a:cubicBezTo>
                  <a:cubicBezTo>
                    <a:pt x="107" y="66"/>
                    <a:pt x="49" y="72"/>
                    <a:pt x="29" y="75"/>
                  </a:cubicBezTo>
                  <a:cubicBezTo>
                    <a:pt x="9" y="78"/>
                    <a:pt x="5" y="62"/>
                    <a:pt x="3" y="45"/>
                  </a:cubicBezTo>
                  <a:close/>
                </a:path>
              </a:pathLst>
            </a:custGeom>
            <a:solidFill>
              <a:srgbClr val="FFF9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39AF1890-CB23-42B4-8881-3D3A6550AF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9125" y="4813300"/>
              <a:ext cx="354012" cy="568325"/>
            </a:xfrm>
            <a:custGeom>
              <a:avLst/>
              <a:gdLst>
                <a:gd name="T0" fmla="*/ 0 w 45"/>
                <a:gd name="T1" fmla="*/ 6 h 72"/>
                <a:gd name="T2" fmla="*/ 11 w 45"/>
                <a:gd name="T3" fmla="*/ 72 h 72"/>
                <a:gd name="T4" fmla="*/ 43 w 45"/>
                <a:gd name="T5" fmla="*/ 69 h 72"/>
                <a:gd name="T6" fmla="*/ 33 w 45"/>
                <a:gd name="T7" fmla="*/ 3 h 72"/>
                <a:gd name="T8" fmla="*/ 0 w 45"/>
                <a:gd name="T9" fmla="*/ 6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72">
                  <a:moveTo>
                    <a:pt x="0" y="6"/>
                  </a:moveTo>
                  <a:cubicBezTo>
                    <a:pt x="0" y="6"/>
                    <a:pt x="10" y="39"/>
                    <a:pt x="11" y="72"/>
                  </a:cubicBezTo>
                  <a:cubicBezTo>
                    <a:pt x="11" y="72"/>
                    <a:pt x="29" y="72"/>
                    <a:pt x="43" y="69"/>
                  </a:cubicBezTo>
                  <a:cubicBezTo>
                    <a:pt x="43" y="69"/>
                    <a:pt x="45" y="39"/>
                    <a:pt x="33" y="3"/>
                  </a:cubicBezTo>
                  <a:cubicBezTo>
                    <a:pt x="33" y="3"/>
                    <a:pt x="18" y="0"/>
                    <a:pt x="0" y="6"/>
                  </a:cubicBezTo>
                  <a:close/>
                </a:path>
              </a:pathLst>
            </a:custGeom>
            <a:solidFill>
              <a:srgbClr val="FED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1A149948-5F01-4A4C-A525-3D59EF40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4700" y="5405438"/>
              <a:ext cx="849312" cy="433388"/>
            </a:xfrm>
            <a:custGeom>
              <a:avLst/>
              <a:gdLst>
                <a:gd name="T0" fmla="*/ 0 w 108"/>
                <a:gd name="T1" fmla="*/ 13 h 55"/>
                <a:gd name="T2" fmla="*/ 85 w 108"/>
                <a:gd name="T3" fmla="*/ 2 h 55"/>
                <a:gd name="T4" fmla="*/ 104 w 108"/>
                <a:gd name="T5" fmla="*/ 18 h 55"/>
                <a:gd name="T6" fmla="*/ 90 w 108"/>
                <a:gd name="T7" fmla="*/ 40 h 55"/>
                <a:gd name="T8" fmla="*/ 9 w 108"/>
                <a:gd name="T9" fmla="*/ 55 h 55"/>
                <a:gd name="T10" fmla="*/ 0 w 108"/>
                <a:gd name="T1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5">
                  <a:moveTo>
                    <a:pt x="0" y="13"/>
                  </a:moveTo>
                  <a:cubicBezTo>
                    <a:pt x="0" y="13"/>
                    <a:pt x="48" y="0"/>
                    <a:pt x="85" y="2"/>
                  </a:cubicBezTo>
                  <a:cubicBezTo>
                    <a:pt x="85" y="2"/>
                    <a:pt x="100" y="2"/>
                    <a:pt x="104" y="18"/>
                  </a:cubicBezTo>
                  <a:cubicBezTo>
                    <a:pt x="108" y="38"/>
                    <a:pt x="90" y="40"/>
                    <a:pt x="90" y="40"/>
                  </a:cubicBezTo>
                  <a:cubicBezTo>
                    <a:pt x="90" y="40"/>
                    <a:pt x="46" y="43"/>
                    <a:pt x="9" y="5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A2A49F06-D064-4D1E-B966-3882E79F44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3413" y="5483225"/>
              <a:ext cx="354012" cy="379413"/>
            </a:xfrm>
            <a:custGeom>
              <a:avLst/>
              <a:gdLst>
                <a:gd name="T0" fmla="*/ 30 w 45"/>
                <a:gd name="T1" fmla="*/ 44 h 48"/>
                <a:gd name="T2" fmla="*/ 5 w 45"/>
                <a:gd name="T3" fmla="*/ 30 h 48"/>
                <a:gd name="T4" fmla="*/ 15 w 45"/>
                <a:gd name="T5" fmla="*/ 3 h 48"/>
                <a:gd name="T6" fmla="*/ 41 w 45"/>
                <a:gd name="T7" fmla="*/ 17 h 48"/>
                <a:gd name="T8" fmla="*/ 30 w 45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48">
                  <a:moveTo>
                    <a:pt x="30" y="44"/>
                  </a:moveTo>
                  <a:cubicBezTo>
                    <a:pt x="20" y="48"/>
                    <a:pt x="9" y="41"/>
                    <a:pt x="5" y="30"/>
                  </a:cubicBezTo>
                  <a:cubicBezTo>
                    <a:pt x="0" y="19"/>
                    <a:pt x="5" y="7"/>
                    <a:pt x="15" y="3"/>
                  </a:cubicBezTo>
                  <a:cubicBezTo>
                    <a:pt x="25" y="0"/>
                    <a:pt x="36" y="6"/>
                    <a:pt x="41" y="17"/>
                  </a:cubicBezTo>
                  <a:cubicBezTo>
                    <a:pt x="45" y="28"/>
                    <a:pt x="40" y="40"/>
                    <a:pt x="30" y="44"/>
                  </a:cubicBez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75CC0419-578E-4DD8-8428-797577B12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3075" y="5278438"/>
              <a:ext cx="849312" cy="433388"/>
            </a:xfrm>
            <a:custGeom>
              <a:avLst/>
              <a:gdLst>
                <a:gd name="T0" fmla="*/ 0 w 108"/>
                <a:gd name="T1" fmla="*/ 13 h 55"/>
                <a:gd name="T2" fmla="*/ 85 w 108"/>
                <a:gd name="T3" fmla="*/ 2 h 55"/>
                <a:gd name="T4" fmla="*/ 104 w 108"/>
                <a:gd name="T5" fmla="*/ 19 h 55"/>
                <a:gd name="T6" fmla="*/ 89 w 108"/>
                <a:gd name="T7" fmla="*/ 41 h 55"/>
                <a:gd name="T8" fmla="*/ 9 w 108"/>
                <a:gd name="T9" fmla="*/ 55 h 55"/>
                <a:gd name="T10" fmla="*/ 0 w 108"/>
                <a:gd name="T11" fmla="*/ 1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55">
                  <a:moveTo>
                    <a:pt x="0" y="13"/>
                  </a:moveTo>
                  <a:cubicBezTo>
                    <a:pt x="0" y="13"/>
                    <a:pt x="48" y="0"/>
                    <a:pt x="85" y="2"/>
                  </a:cubicBezTo>
                  <a:cubicBezTo>
                    <a:pt x="85" y="2"/>
                    <a:pt x="100" y="2"/>
                    <a:pt x="104" y="19"/>
                  </a:cubicBezTo>
                  <a:cubicBezTo>
                    <a:pt x="108" y="38"/>
                    <a:pt x="89" y="41"/>
                    <a:pt x="89" y="41"/>
                  </a:cubicBezTo>
                  <a:cubicBezTo>
                    <a:pt x="89" y="41"/>
                    <a:pt x="46" y="43"/>
                    <a:pt x="9" y="5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BCA8EFB2-09EA-473B-8B84-F69ECE39F8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1788" y="5357813"/>
              <a:ext cx="346075" cy="377825"/>
            </a:xfrm>
            <a:custGeom>
              <a:avLst/>
              <a:gdLst>
                <a:gd name="T0" fmla="*/ 30 w 44"/>
                <a:gd name="T1" fmla="*/ 44 h 48"/>
                <a:gd name="T2" fmla="*/ 4 w 44"/>
                <a:gd name="T3" fmla="*/ 30 h 48"/>
                <a:gd name="T4" fmla="*/ 15 w 44"/>
                <a:gd name="T5" fmla="*/ 3 h 48"/>
                <a:gd name="T6" fmla="*/ 40 w 44"/>
                <a:gd name="T7" fmla="*/ 17 h 48"/>
                <a:gd name="T8" fmla="*/ 30 w 44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8">
                  <a:moveTo>
                    <a:pt x="30" y="44"/>
                  </a:moveTo>
                  <a:cubicBezTo>
                    <a:pt x="20" y="48"/>
                    <a:pt x="8" y="42"/>
                    <a:pt x="4" y="30"/>
                  </a:cubicBezTo>
                  <a:cubicBezTo>
                    <a:pt x="0" y="19"/>
                    <a:pt x="5" y="7"/>
                    <a:pt x="15" y="3"/>
                  </a:cubicBezTo>
                  <a:cubicBezTo>
                    <a:pt x="25" y="0"/>
                    <a:pt x="36" y="6"/>
                    <a:pt x="40" y="17"/>
                  </a:cubicBezTo>
                  <a:cubicBezTo>
                    <a:pt x="44" y="29"/>
                    <a:pt x="40" y="41"/>
                    <a:pt x="30" y="44"/>
                  </a:cubicBezTo>
                  <a:close/>
                </a:path>
              </a:pathLst>
            </a:custGeom>
            <a:solidFill>
              <a:srgbClr val="FFF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A34E9843-2B66-493B-962E-C2E3F19CE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200" y="5121275"/>
              <a:ext cx="5492750" cy="1316038"/>
            </a:xfrm>
            <a:custGeom>
              <a:avLst/>
              <a:gdLst>
                <a:gd name="T0" fmla="*/ 28 w 698"/>
                <a:gd name="T1" fmla="*/ 167 h 167"/>
                <a:gd name="T2" fmla="*/ 0 w 698"/>
                <a:gd name="T3" fmla="*/ 113 h 167"/>
                <a:gd name="T4" fmla="*/ 698 w 698"/>
                <a:gd name="T5" fmla="*/ 0 h 167"/>
                <a:gd name="T6" fmla="*/ 687 w 698"/>
                <a:gd name="T7" fmla="*/ 60 h 167"/>
                <a:gd name="T8" fmla="*/ 28 w 698"/>
                <a:gd name="T9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8" h="167">
                  <a:moveTo>
                    <a:pt x="28" y="167"/>
                  </a:moveTo>
                  <a:cubicBezTo>
                    <a:pt x="28" y="167"/>
                    <a:pt x="18" y="145"/>
                    <a:pt x="0" y="113"/>
                  </a:cubicBezTo>
                  <a:cubicBezTo>
                    <a:pt x="0" y="113"/>
                    <a:pt x="341" y="18"/>
                    <a:pt x="698" y="0"/>
                  </a:cubicBezTo>
                  <a:cubicBezTo>
                    <a:pt x="698" y="0"/>
                    <a:pt x="690" y="36"/>
                    <a:pt x="687" y="60"/>
                  </a:cubicBezTo>
                  <a:cubicBezTo>
                    <a:pt x="687" y="60"/>
                    <a:pt x="367" y="81"/>
                    <a:pt x="28" y="167"/>
                  </a:cubicBezTo>
                  <a:close/>
                </a:path>
              </a:pathLst>
            </a:custGeom>
            <a:solidFill>
              <a:srgbClr val="7A44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zh-CN" altLang="en-US" sz="1350" dirty="0">
                <a:solidFill>
                  <a:prstClr val="black"/>
                </a:solidFill>
                <a:latin typeface="UTM Amerika Sans" panose="02040603050506020204" pitchFamily="18" charset="0"/>
                <a:ea typeface="印品黑体" panose="00000500000000000000" pitchFamily="2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52F2F716-FC10-439B-9750-FE016B5B8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339" y="956241"/>
            <a:ext cx="1287304" cy="63957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0F37AC8-9243-43BA-92A4-C5A61AD56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558" y="3678923"/>
            <a:ext cx="1785515" cy="22060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27681" y="3366301"/>
            <a:ext cx="45562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TM Amerika Sans" panose="02040603050506020204" pitchFamily="18" charset="0"/>
                <a:ea typeface="Cambria" panose="02040503050406030204" pitchFamily="18" charset="0"/>
              </a:rPr>
              <a:t>-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Bốn anh tài</a:t>
            </a:r>
            <a:endParaRPr lang="en-US" sz="3600" b="1" dirty="0">
              <a:solidFill>
                <a:srgbClr val="ED7D31">
                  <a:lumMod val="50000"/>
                </a:srgbClr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UTM Amerika Sans" panose="02040603050506020204" pitchFamily="18" charset="0"/>
              <a:ea typeface="Cambria" panose="02040503050406030204" pitchFamily="18" charset="0"/>
            </a:endParaRPr>
          </a:p>
          <a:p>
            <a:pPr algn="just" defTabSz="685800">
              <a:defRPr/>
            </a:pPr>
            <a:r>
              <a:rPr lang="en-US" sz="3600" b="1" dirty="0"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UTM Amerika Sans" panose="02040603050506020204" pitchFamily="18" charset="0"/>
                <a:ea typeface="Cambria" panose="02040503050406030204" pitchFamily="18" charset="0"/>
              </a:rPr>
              <a:t>- </a:t>
            </a:r>
            <a:r>
              <a:rPr lang="vi-VN" sz="3600" b="1" dirty="0">
                <a:solidFill>
                  <a:srgbClr val="ED7D31">
                    <a:lumMod val="50000"/>
                  </a:srgbClr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Anh hùng lao động Trần Đại Nghĩa.</a:t>
            </a:r>
            <a:endParaRPr lang="en-US" sz="3600" b="1" dirty="0">
              <a:solidFill>
                <a:srgbClr val="ED7D31">
                  <a:lumMod val="50000"/>
                </a:srgbClr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UTM Amerika Sans" panose="0204060305050602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60120" y="1265159"/>
            <a:ext cx="64320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defRPr/>
            </a:pPr>
            <a:r>
              <a:rPr lang="vi-VN" sz="3200" dirty="0">
                <a:solidFill>
                  <a:prstClr val="black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</a:effectLst>
                <a:latin typeface="UTM Amerika Sans" panose="02040603050506020204" pitchFamily="18" charset="0"/>
                <a:ea typeface="Cambria" panose="02040503050406030204" pitchFamily="18" charset="0"/>
              </a:rPr>
              <a:t>Trong chủ điểm “Người ta là hoa đất” (tuần 19, 20, 21) có những bài tập đọc nào là truyện kể?</a:t>
            </a:r>
          </a:p>
        </p:txBody>
      </p:sp>
    </p:spTree>
    <p:extLst>
      <p:ext uri="{BB962C8B-B14F-4D97-AF65-F5344CB8AC3E}">
        <p14:creationId xmlns:p14="http://schemas.microsoft.com/office/powerpoint/2010/main" val="197596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 p14:presetBounceEnd="73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3000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3000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1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/>
          <p:bldP spid="8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57723877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564</Words>
  <Application>Microsoft Office PowerPoint</Application>
  <PresentationFormat>Widescreen</PresentationFormat>
  <Paragraphs>46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等线</vt:lpstr>
      <vt:lpstr>Calibri Light</vt:lpstr>
      <vt:lpstr>Cambria</vt:lpstr>
      <vt:lpstr>UTM Azuki</vt:lpstr>
      <vt:lpstr>UTM A&amp;S Heartbeat</vt:lpstr>
      <vt:lpstr>Calibri</vt:lpstr>
      <vt:lpstr>#9Slide07 HoneyCream</vt:lpstr>
      <vt:lpstr>#9Slide03 Arima Madurai Black</vt:lpstr>
      <vt:lpstr>UTM Showcard</vt:lpstr>
      <vt:lpstr>UTM Amerika Sans</vt:lpstr>
      <vt:lpstr>UTM American Sans</vt:lpstr>
      <vt:lpstr>UTM Alba Matter</vt:lpstr>
      <vt:lpstr>印品黑体</vt:lpstr>
      <vt:lpstr>Arial</vt:lpstr>
      <vt:lpstr>SVN-Newton</vt:lpstr>
      <vt:lpstr>Times New Roman</vt:lpstr>
      <vt:lpstr>1_Office Theme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NHƯ</dc:creator>
  <cp:keywords>MANGNONTEAM</cp:keywords>
  <cp:lastModifiedBy>Nguyễn Thị Diệu Hiền_GV</cp:lastModifiedBy>
  <cp:revision>19</cp:revision>
  <dcterms:created xsi:type="dcterms:W3CDTF">2022-03-06T07:53:48Z</dcterms:created>
  <dcterms:modified xsi:type="dcterms:W3CDTF">2022-03-12T14:29:17Z</dcterms:modified>
</cp:coreProperties>
</file>