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5"/>
  </p:notesMasterIdLst>
  <p:sldIdLst>
    <p:sldId id="287" r:id="rId2"/>
    <p:sldId id="260" r:id="rId3"/>
    <p:sldId id="261" r:id="rId4"/>
    <p:sldId id="263" r:id="rId5"/>
    <p:sldId id="264" r:id="rId6"/>
    <p:sldId id="267" r:id="rId7"/>
    <p:sldId id="268" r:id="rId8"/>
    <p:sldId id="271" r:id="rId9"/>
    <p:sldId id="270" r:id="rId10"/>
    <p:sldId id="272" r:id="rId11"/>
    <p:sldId id="273" r:id="rId12"/>
    <p:sldId id="266" r:id="rId13"/>
    <p:sldId id="274" r:id="rId14"/>
    <p:sldId id="275" r:id="rId15"/>
    <p:sldId id="276" r:id="rId16"/>
    <p:sldId id="278" r:id="rId17"/>
    <p:sldId id="277" r:id="rId18"/>
    <p:sldId id="279" r:id="rId19"/>
    <p:sldId id="280" r:id="rId20"/>
    <p:sldId id="281" r:id="rId21"/>
    <p:sldId id="282" r:id="rId22"/>
    <p:sldId id="283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7"/>
  </p:normalViewPr>
  <p:slideViewPr>
    <p:cSldViewPr>
      <p:cViewPr varScale="1">
        <p:scale>
          <a:sx n="62" d="100"/>
          <a:sy n="62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857ED-86F1-4828-A151-C3FAAFD45B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609-B42E-4745-8C38-0F635FB507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C38E-99B4-4CE9-80B7-DCD160DAB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7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609-B42E-4745-8C38-0F635FB507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C38E-99B4-4CE9-80B7-DCD160DAB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609-B42E-4745-8C38-0F635FB507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C38E-99B4-4CE9-80B7-DCD160DAB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1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609-B42E-4745-8C38-0F635FB507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C38E-99B4-4CE9-80B7-DCD160DAB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5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609-B42E-4745-8C38-0F635FB507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C38E-99B4-4CE9-80B7-DCD160DAB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7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609-B42E-4745-8C38-0F635FB507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C38E-99B4-4CE9-80B7-DCD160DAB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5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609-B42E-4745-8C38-0F635FB507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C38E-99B4-4CE9-80B7-DCD160DAB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1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609-B42E-4745-8C38-0F635FB507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C38E-99B4-4CE9-80B7-DCD160DAB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609-B42E-4745-8C38-0F635FB507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C38E-99B4-4CE9-80B7-DCD160DAB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4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609-B42E-4745-8C38-0F635FB507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C38E-99B4-4CE9-80B7-DCD160DAB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4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9609-B42E-4745-8C38-0F635FB507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C38E-99B4-4CE9-80B7-DCD160DAB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E9609-B42E-4745-8C38-0F635FB5078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1C38E-99B4-4CE9-80B7-DCD160DAB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6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slide" Target="slide2.xml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SUS\Downloads\Ti&#7875;u%20s&#7917;%20Quang%20Trung%20v&#224;%20gi&#7845;c%20m&#417;%20m&#7903;%20r&#7897;ng%20b&#7901;%20c&#245;i%20&#273;&#7845;t%20n&#432;&#7899;c%20dang%20d&#7903;%20(online-video-cutter.com).mp4" TargetMode="External"/><Relationship Id="rId1" Type="http://schemas.microsoft.com/office/2007/relationships/media" Target="file:///C:\Users\ASUS\Downloads\Ti&#7875;u%20s&#7917;%20Quang%20Trung%20v&#224;%20gi&#7845;c%20m&#417;%20m&#7903;%20r&#7897;ng%20b&#7901;%20c&#245;i%20&#273;&#7845;t%20n&#432;&#7899;c%20dang%20d&#7903;%20(online-video-cutter.com).mp4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6577"/>
            <a:ext cx="11514666" cy="6477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036285" y="2033869"/>
            <a:ext cx="7006228" cy="2306955"/>
            <a:chOff x="3455858" y="1278689"/>
            <a:chExt cx="9341637" cy="3075940"/>
          </a:xfrm>
        </p:grpSpPr>
        <p:sp>
          <p:nvSpPr>
            <p:cNvPr id="7" name="TextBox 6"/>
            <p:cNvSpPr txBox="1"/>
            <p:nvPr/>
          </p:nvSpPr>
          <p:spPr>
            <a:xfrm>
              <a:off x="3455858" y="1278689"/>
              <a:ext cx="9237133" cy="3075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  <a:p>
              <a:pPr algn="ctr"/>
              <a:r>
                <a:rPr lang="vi-VN" altLang="en-US" sz="32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Bài 26: </a:t>
              </a:r>
              <a:r>
                <a:rPr lang="en-US" altLang="en-US" sz="32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Những</a:t>
              </a:r>
              <a:r>
                <a:rPr lang="en-US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chính</a:t>
              </a:r>
              <a:r>
                <a:rPr lang="en-US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sách</a:t>
              </a:r>
              <a:r>
                <a:rPr lang="en-US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về</a:t>
              </a:r>
              <a:r>
                <a:rPr lang="en-US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kinh</a:t>
              </a:r>
              <a:r>
                <a:rPr lang="en-US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tế</a:t>
              </a:r>
              <a:r>
                <a:rPr lang="en-US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và</a:t>
              </a:r>
              <a:r>
                <a:rPr lang="en-US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văn</a:t>
              </a:r>
              <a:r>
                <a:rPr lang="en-US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hóa</a:t>
              </a:r>
              <a:r>
                <a:rPr lang="en-US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của</a:t>
              </a:r>
              <a:r>
                <a:rPr lang="en-US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vua</a:t>
              </a:r>
              <a:r>
                <a:rPr lang="en-US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Quang</a:t>
              </a:r>
              <a:r>
                <a:rPr lang="en-US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Trung</a:t>
              </a:r>
              <a:endParaRPr lang="en-US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5979" y="2122602"/>
              <a:ext cx="8381516" cy="1106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Netmuc KT" panose="0204060305050602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22572" y="1254034"/>
            <a:ext cx="2851785" cy="1412240"/>
            <a:chOff x="7187036" y="408550"/>
            <a:chExt cx="3254643" cy="1628263"/>
          </a:xfrm>
        </p:grpSpPr>
        <p:pic>
          <p:nvPicPr>
            <p:cNvPr id="10" name="Picture 9" descr="A picture containing indoor, pillow, white&#10;&#10;Description automatically generate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987145" y="-391559"/>
              <a:ext cx="1027310" cy="26275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302989" y="512513"/>
              <a:ext cx="3138690" cy="1524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4000" b="1">
                  <a:solidFill>
                    <a:srgbClr val="4D2307"/>
                  </a:solidFill>
                  <a:highlight>
                    <a:srgbClr val="FFFF00"/>
                  </a:highlight>
                  <a:latin typeface="UTM Silk Script" panose="02040603050506020204" pitchFamily="18" charset="0"/>
                </a:rPr>
                <a:t>Lịch sử</a:t>
              </a:r>
            </a:p>
            <a:p>
              <a:endParaRPr lang="vi-VN" altLang="en-US" sz="4000" b="1">
                <a:solidFill>
                  <a:srgbClr val="4D2307"/>
                </a:solidFill>
                <a:highlight>
                  <a:srgbClr val="FFFF00"/>
                </a:highlight>
                <a:latin typeface="UTM Silk Script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58871" y="4917005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511F22"/>
                </a:solidFill>
                <a:latin typeface="UVN Binh Duong" pitchFamily="2" charset="0"/>
              </a:rPr>
              <a:t>KTUTS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 descr="1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524000" y="-228600"/>
            <a:ext cx="9144000" cy="6858000"/>
          </a:xfrm>
          <a:prstGeom prst="rect">
            <a:avLst/>
          </a:prstGeom>
          <a:gradFill rotWithShape="1">
            <a:gsLst>
              <a:gs pos="0">
                <a:srgbClr val="EAF9FC">
                  <a:alpha val="67999"/>
                </a:srgbClr>
              </a:gs>
              <a:gs pos="100000">
                <a:srgbClr val="F8E5FF"/>
              </a:gs>
            </a:gsLst>
            <a:lin ang="5400000" scaled="1"/>
          </a:gradFill>
          <a:ln w="114300" cmpd="tri" algn="ctr">
            <a:solidFill>
              <a:srgbClr val="800080"/>
            </a:solidFill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schemeClr val="lt1"/>
              </a:solidFill>
            </a:endParaRPr>
          </a:p>
        </p:txBody>
      </p:sp>
      <p:pic>
        <p:nvPicPr>
          <p:cNvPr id="1946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8550" y="9525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1100" y="171450"/>
            <a:ext cx="1600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6050" y="190500"/>
            <a:ext cx="152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2057400"/>
            <a:ext cx="1600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2057400"/>
            <a:ext cx="1524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86050" y="1981200"/>
            <a:ext cx="1600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6950" y="3771900"/>
            <a:ext cx="411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47850" y="3848101"/>
            <a:ext cx="4495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AutoShape 2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63150" y="6362700"/>
            <a:ext cx="6096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1" hangingPunct="1"/>
            <a:endParaRPr lang="en-US" altLang="en-US" b="1"/>
          </a:p>
        </p:txBody>
      </p:sp>
      <p:sp>
        <p:nvSpPr>
          <p:cNvPr id="15" name="Rectangle 14"/>
          <p:cNvSpPr/>
          <p:nvPr/>
        </p:nvSpPr>
        <p:spPr>
          <a:xfrm>
            <a:off x="2971800" y="5638800"/>
            <a:ext cx="6553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đúc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vua</a:t>
            </a:r>
            <a:r>
              <a:rPr lang="en-US" dirty="0"/>
              <a:t> </a:t>
            </a:r>
            <a:r>
              <a:rPr lang="en-US" dirty="0" err="1"/>
              <a:t>Quang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2838450" y="609600"/>
            <a:ext cx="6400800" cy="1143000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1966</a:t>
            </a:r>
          </a:p>
        </p:txBody>
      </p:sp>
      <p:pic>
        <p:nvPicPr>
          <p:cNvPr id="21507" name="Picture 6" descr="GCH 10/ 200 Đồng Nguyễn Huệ-Bóng Tướng ( Hết hàng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2057401"/>
            <a:ext cx="4514850" cy="3394075"/>
          </a:xfrm>
          <a:noFill/>
        </p:spPr>
      </p:pic>
      <p:pic>
        <p:nvPicPr>
          <p:cNvPr id="21508" name="Picture 8" descr="Sưu Tầm Tiền Xưa - Tiền Việt Nam qua các thời kỳ: Tiền VNCH - Bộ Tướng 1966  tiền VN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53150" y="2057401"/>
            <a:ext cx="4514850" cy="3394075"/>
          </a:xfrm>
          <a:noFill/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695450" y="5543550"/>
            <a:ext cx="4229100" cy="400050"/>
          </a:xfrm>
          <a:prstGeom prst="rect">
            <a:avLst/>
          </a:prstGeom>
          <a:noFill/>
          <a:ln w="9525" algn="ctr">
            <a:noFill/>
            <a:round/>
          </a:ln>
        </p:spPr>
        <p:txBody>
          <a:bodyPr/>
          <a:lstStyle/>
          <a:p>
            <a:pPr algn="ctr" defTabSz="685800"/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Mặt trước</a:t>
            </a: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6267450" y="5543550"/>
            <a:ext cx="4229100" cy="400050"/>
          </a:xfrm>
          <a:prstGeom prst="rect">
            <a:avLst/>
          </a:prstGeom>
          <a:noFill/>
          <a:ln w="9525" algn="ctr">
            <a:noFill/>
            <a:round/>
          </a:ln>
        </p:spPr>
        <p:txBody>
          <a:bodyPr/>
          <a:lstStyle/>
          <a:p>
            <a:pPr algn="ctr" defTabSz="685800"/>
            <a:r>
              <a:rPr lang="en-US" alt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Mặt sau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3.google.com/images?q=tbn:ANd9GcTrLGH1ym6GXHPLbjWRuRaAq05O0Iy0kdDtonsWRzCi6OlsuY4IP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73125"/>
            <a:ext cx="419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4" descr="01"/>
          <p:cNvPicPr>
            <a:picLocks noChangeAspect="1" noChangeArrowheads="1"/>
          </p:cNvPicPr>
          <p:nvPr/>
        </p:nvPicPr>
        <p:blipFill>
          <a:blip r:embed="rId3" cstate="print"/>
          <a:srcRect l="9090" t="-3638" r="9091"/>
          <a:stretch>
            <a:fillRect/>
          </a:stretch>
        </p:blipFill>
        <p:spPr bwMode="auto">
          <a:xfrm>
            <a:off x="6172200" y="0"/>
            <a:ext cx="42814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2"/>
          <p:cNvSpPr txBox="1"/>
          <p:nvPr/>
        </p:nvSpPr>
        <p:spPr bwMode="auto">
          <a:xfrm>
            <a:off x="2438400" y="5638800"/>
            <a:ext cx="28194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6172200" y="5334000"/>
            <a:ext cx="436245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/>
          <p:nvPr/>
        </p:nvSpPr>
        <p:spPr bwMode="auto">
          <a:xfrm>
            <a:off x="6096000" y="5715000"/>
            <a:ext cx="457200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altLang="en-US" sz="2800">
              <a:cs typeface="Times New Roman" panose="02020603050405020304" pitchFamily="18" charset="0"/>
            </a:endParaRPr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0"/>
            <a:ext cx="396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5105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057400" y="3505201"/>
            <a:ext cx="8305800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Vì chữ Nôm là chữ viết do nhân dân ta sáng tạo từ lâu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đã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các đời Lý, Trần sử dụng.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1981200" y="1371601"/>
            <a:ext cx="80772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1905000" y="685800"/>
            <a:ext cx="83820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57400" y="2133600"/>
            <a:ext cx="8001000" cy="121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2743200" y="228600"/>
            <a:ext cx="6858000" cy="2667000"/>
          </a:xfrm>
          <a:prstGeom prst="cloudCallout">
            <a:avLst>
              <a:gd name="adj1" fmla="val -33565"/>
              <a:gd name="adj2" fmla="val 10506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>
              <a:tabLst>
                <a:tab pos="1080770" algn="l"/>
              </a:tabLst>
            </a:pP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‘‘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vi-VN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’’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1676400" y="2819400"/>
            <a:ext cx="8991600" cy="3657600"/>
          </a:xfrm>
          <a:prstGeom prst="cloudCallout">
            <a:avLst>
              <a:gd name="adj1" fmla="val -33565"/>
              <a:gd name="adj2" fmla="val 1050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defRPr/>
            </a:pP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hlink"/>
                </a:solidFill>
              </a:rPr>
              <a:t>.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ểu sử Quang Trung và giấc mơ mở rộng bờ cõi đất nước dang dở (online-video-cutter.com)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0" y="8382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6" descr="images38782_anh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96200" y="0"/>
            <a:ext cx="4495800" cy="5257800"/>
          </a:xfrm>
          <a:noFill/>
          <a:ln w="76200" cmpd="tri">
            <a:solidFill>
              <a:srgbClr val="FF3300"/>
            </a:solidFill>
          </a:ln>
        </p:spPr>
      </p:pic>
      <p:sp>
        <p:nvSpPr>
          <p:cNvPr id="31747" name="Text Box 17"/>
          <p:cNvSpPr txBox="1">
            <a:spLocks noChangeArrowheads="1"/>
          </p:cNvSpPr>
          <p:nvPr/>
        </p:nvSpPr>
        <p:spPr bwMode="auto">
          <a:xfrm>
            <a:off x="6324600" y="4800601"/>
            <a:ext cx="4495800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000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đài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Quang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Trung</a:t>
            </a:r>
            <a:r>
              <a:rPr lang="en-US" altLang="en-US" sz="3000" b="1" dirty="0">
                <a:solidFill>
                  <a:srgbClr val="0000FF"/>
                </a:solidFill>
              </a:rPr>
              <a:t> (</a:t>
            </a:r>
            <a:r>
              <a:rPr lang="en-US" altLang="en-US" sz="3000" b="1" dirty="0" err="1">
                <a:solidFill>
                  <a:srgbClr val="0000FF"/>
                </a:solidFill>
              </a:rPr>
              <a:t>tại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gò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Đống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Đa-Hà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Nội</a:t>
            </a:r>
            <a:r>
              <a:rPr lang="en-US" altLang="en-US" sz="3000" b="1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31748" name="Picture 4" descr="đền thờ quang trung (bao tang quang trung) o quy nhơ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4572000" cy="5791200"/>
          </a:xfrm>
          <a:prstGeom prst="rect">
            <a:avLst/>
          </a:prstGeom>
          <a:noFill/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524000" y="4800600"/>
            <a:ext cx="45720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chemeClr val="bg1"/>
                </a:solidFill>
              </a:rPr>
              <a:t>Bảo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tàng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Quang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Trung</a:t>
            </a:r>
            <a:r>
              <a:rPr lang="en-US" altLang="en-US" sz="3200" b="1" dirty="0">
                <a:solidFill>
                  <a:schemeClr val="bg1"/>
                </a:solidFill>
              </a:rPr>
              <a:t> ở </a:t>
            </a:r>
            <a:r>
              <a:rPr lang="en-US" altLang="en-US" sz="3200" b="1" dirty="0" err="1">
                <a:solidFill>
                  <a:schemeClr val="bg1"/>
                </a:solidFill>
              </a:rPr>
              <a:t>Tây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Sơn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Bình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</a:rPr>
              <a:t>Định</a:t>
            </a:r>
            <a:endParaRPr lang="en-US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đế Quang Trung là nhân vật vĩ đại trong lịch sử dân tộc cuối thế kỷ XVIII</a:t>
            </a:r>
            <a:r>
              <a:rPr lang="vi-V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vi-V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của Hoàng đế Quang Trung và nhà Tây Sơn vẫn sáng mãi trong trường thiên lịch sử của dân tộc Việt Nam.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9"/>
          <p:cNvGrpSpPr/>
          <p:nvPr/>
        </p:nvGrpSpPr>
        <p:grpSpPr bwMode="auto">
          <a:xfrm>
            <a:off x="1600200" y="1295401"/>
            <a:ext cx="8839200" cy="4225925"/>
            <a:chOff x="240" y="1632"/>
            <a:chExt cx="5376" cy="2662"/>
          </a:xfrm>
        </p:grpSpPr>
        <p:pic>
          <p:nvPicPr>
            <p:cNvPr id="33795" name="Picture 216" descr="hinh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632"/>
              <a:ext cx="5376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217"/>
            <p:cNvSpPr>
              <a:spLocks noChangeArrowheads="1"/>
            </p:cNvSpPr>
            <p:nvPr/>
          </p:nvSpPr>
          <p:spPr bwMode="auto">
            <a:xfrm>
              <a:off x="1630" y="2064"/>
              <a:ext cx="3059" cy="22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Vua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Quang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Trung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vi-VN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đã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có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nhiều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chính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sách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nhằm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phát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triển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kinh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tế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và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v</a:t>
              </a:r>
              <a:r>
                <a:rPr lang="vi-VN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ă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hóa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của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vi-VN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đất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n</a:t>
              </a:r>
              <a:r>
                <a:rPr lang="vi-VN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ước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.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Tiêu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biểu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là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“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Chiếu</a:t>
              </a:r>
              <a:endPara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pPr eaLnBrk="1" hangingPunct="1">
                <a:defRPr/>
              </a:pP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khuyến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nông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”, ‘‘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Chiếu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lập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học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”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và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vi-VN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đề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cao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chữ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Nôm</a:t>
              </a: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.</a:t>
              </a:r>
            </a:p>
            <a:p>
              <a:pPr eaLnBrk="1" hangingPunct="1">
                <a:defRPr/>
              </a:pPr>
              <a:r>
                <a:rPr 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267200" y="381000"/>
            <a:ext cx="3505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152400"/>
            <a:ext cx="9734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2590800" y="2209800"/>
            <a:ext cx="7620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1:Chiếu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đ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4267200" y="5410200"/>
            <a:ext cx="54864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4343400" y="3124201"/>
            <a:ext cx="5715000" cy="954107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4267200" y="4495800"/>
            <a:ext cx="5562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B. </a:t>
            </a:r>
            <a:r>
              <a:rPr lang="en-US" altLang="en-US" sz="2800" dirty="0" err="1">
                <a:solidFill>
                  <a:schemeClr val="bg1"/>
                </a:solidFill>
              </a:rPr>
              <a:t>Lệnh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khai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phá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ruộng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hoang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41993" name="WordArt 18"/>
          <p:cNvSpPr>
            <a:spLocks noChangeArrowheads="1" noChangeShapeType="1" noTextEdit="1"/>
          </p:cNvSpPr>
          <p:nvPr/>
        </p:nvSpPr>
        <p:spPr bwMode="auto">
          <a:xfrm>
            <a:off x="2803528" y="503239"/>
            <a:ext cx="1177925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99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ea typeface="+mn-lt"/>
                <a:cs typeface="+mn-lt"/>
              </a:rPr>
              <a:t>Trò chơi</a:t>
            </a:r>
            <a:endParaRPr lang="en-US" sz="3600" kern="10">
              <a:ln w="12700">
                <a:solidFill>
                  <a:srgbClr val="000099"/>
                </a:solidFill>
                <a:rou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ea typeface="+mn-lt"/>
              <a:cs typeface="+mn-lt"/>
            </a:endParaRPr>
          </a:p>
        </p:txBody>
      </p:sp>
      <p:pic>
        <p:nvPicPr>
          <p:cNvPr id="42006" name="Picture 13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7838" y="4619627"/>
            <a:ext cx="13001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7" name="Picture 20" descr="bells2m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3913" y="1400175"/>
            <a:ext cx="1365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67"/>
          <p:cNvSpPr txBox="1">
            <a:spLocks noChangeArrowheads="1"/>
          </p:cNvSpPr>
          <p:nvPr/>
        </p:nvSpPr>
        <p:spPr bwMode="auto">
          <a:xfrm>
            <a:off x="4573591" y="138113"/>
            <a:ext cx="47720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AutoShape 68"/>
          <p:cNvSpPr>
            <a:spLocks noChangeArrowheads="1"/>
          </p:cNvSpPr>
          <p:nvPr/>
        </p:nvSpPr>
        <p:spPr bwMode="auto">
          <a:xfrm>
            <a:off x="3810000" y="1295400"/>
            <a:ext cx="5799138" cy="68580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rgbClr val="0099FF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/>
      <p:bldP spid="68620" grpId="0" animBg="1"/>
      <p:bldP spid="68621" grpId="0" animBg="1"/>
      <p:bldP spid="686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429000" y="1524000"/>
            <a:ext cx="6172200" cy="1371600"/>
          </a:xfrm>
          <a:prstGeom prst="cloudCallout">
            <a:avLst>
              <a:gd name="adj1" fmla="val -32844"/>
              <a:gd name="adj2" fmla="val 8036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2057400" y="4343401"/>
            <a:ext cx="8610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459166" y="2327275"/>
            <a:ext cx="67405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2: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Tác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khuyến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nông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cs typeface="Times New Roman" panose="02020603050405020304" pitchFamily="18" charset="0"/>
              </a:rPr>
              <a:t>?</a:t>
            </a:r>
            <a:r>
              <a:rPr lang="vi-VN" altLang="en-US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495800" y="3200400"/>
            <a:ext cx="54102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4495800" y="4038601"/>
            <a:ext cx="5334000" cy="954107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i,xóm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4495800" y="5334001"/>
            <a:ext cx="5257800" cy="954107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Đ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</a:p>
        </p:txBody>
      </p:sp>
      <p:sp>
        <p:nvSpPr>
          <p:cNvPr id="43075" name="Text Box 67"/>
          <p:cNvSpPr txBox="1">
            <a:spLocks noChangeArrowheads="1"/>
          </p:cNvSpPr>
          <p:nvPr/>
        </p:nvSpPr>
        <p:spPr bwMode="auto">
          <a:xfrm>
            <a:off x="4573591" y="138113"/>
            <a:ext cx="47720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076" name="AutoShape 68"/>
          <p:cNvSpPr>
            <a:spLocks noChangeArrowheads="1"/>
          </p:cNvSpPr>
          <p:nvPr/>
        </p:nvSpPr>
        <p:spPr bwMode="auto">
          <a:xfrm>
            <a:off x="3810000" y="1295400"/>
            <a:ext cx="5799138" cy="68580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rgbClr val="0099FF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82" name="WordArt 74"/>
          <p:cNvSpPr>
            <a:spLocks noChangeArrowheads="1" noChangeShapeType="1" noTextEdit="1"/>
          </p:cNvSpPr>
          <p:nvPr/>
        </p:nvSpPr>
        <p:spPr bwMode="auto">
          <a:xfrm>
            <a:off x="2514601" y="152401"/>
            <a:ext cx="1666877" cy="10001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99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ea typeface="+mn-lt"/>
                <a:cs typeface="+mn-lt"/>
              </a:rPr>
              <a:t>Trò chơi</a:t>
            </a:r>
            <a:endParaRPr lang="en-US" sz="3600" b="1" kern="10" dirty="0">
              <a:ln w="12700">
                <a:solidFill>
                  <a:srgbClr val="000099"/>
                </a:solidFill>
                <a:rou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ea typeface="+mn-lt"/>
              <a:cs typeface="+mn-lt"/>
            </a:endParaRPr>
          </a:p>
        </p:txBody>
      </p:sp>
      <p:pic>
        <p:nvPicPr>
          <p:cNvPr id="40982" name="Picture 13" descr="AG00317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7838" y="4560890"/>
            <a:ext cx="13001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3" name="Picture 20" descr="bells2m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3913" y="1400175"/>
            <a:ext cx="1365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 animBg="1"/>
      <p:bldP spid="43032" grpId="0" animBg="1"/>
      <p:bldP spid="43032" grpId="1" animBg="1"/>
      <p:bldP spid="430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295275"/>
            <a:ext cx="9144000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648078" y="2516189"/>
            <a:ext cx="6551613" cy="1600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3:Tại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210050" y="3857625"/>
            <a:ext cx="584835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224340" y="4581525"/>
            <a:ext cx="58340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191000" y="5378006"/>
            <a:ext cx="5410200" cy="1384995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41" name="WordArt 20"/>
          <p:cNvSpPr>
            <a:spLocks noChangeArrowheads="1" noChangeShapeType="1" noTextEdit="1"/>
          </p:cNvSpPr>
          <p:nvPr/>
        </p:nvSpPr>
        <p:spPr bwMode="auto">
          <a:xfrm>
            <a:off x="2952751" y="565151"/>
            <a:ext cx="1179513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99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ea typeface="+mn-lt"/>
                <a:cs typeface="+mn-lt"/>
              </a:rPr>
              <a:t>Trò chơi</a:t>
            </a:r>
            <a:endParaRPr lang="en-US" sz="3600" kern="10">
              <a:ln w="12700">
                <a:solidFill>
                  <a:srgbClr val="000099"/>
                </a:solidFill>
                <a:rou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ea typeface="+mn-lt"/>
              <a:cs typeface="+mn-lt"/>
            </a:endParaRPr>
          </a:p>
        </p:txBody>
      </p:sp>
      <p:pic>
        <p:nvPicPr>
          <p:cNvPr id="44054" name="Picture 13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7838" y="4557715"/>
            <a:ext cx="13001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20" descr="bells2m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3913" y="1400175"/>
            <a:ext cx="1365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67"/>
          <p:cNvSpPr txBox="1">
            <a:spLocks noChangeArrowheads="1"/>
          </p:cNvSpPr>
          <p:nvPr/>
        </p:nvSpPr>
        <p:spPr bwMode="auto">
          <a:xfrm>
            <a:off x="4573591" y="138113"/>
            <a:ext cx="47720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AutoShape 68"/>
          <p:cNvSpPr>
            <a:spLocks noChangeArrowheads="1"/>
          </p:cNvSpPr>
          <p:nvPr/>
        </p:nvSpPr>
        <p:spPr bwMode="auto">
          <a:xfrm>
            <a:off x="3810000" y="1295400"/>
            <a:ext cx="5799138" cy="68580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rgbClr val="0099FF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 animBg="1"/>
      <p:bldP spid="50183" grpId="0" animBg="1"/>
      <p:bldP spid="5018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295275"/>
            <a:ext cx="9144000" cy="715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648078" y="2516190"/>
            <a:ext cx="6551613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ằm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210050" y="3857625"/>
            <a:ext cx="592455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A. </a:t>
            </a:r>
            <a:r>
              <a:rPr lang="en-US" altLang="en-US" sz="2800" dirty="0" err="1">
                <a:solidFill>
                  <a:schemeClr val="bg1"/>
                </a:solidFill>
              </a:rPr>
              <a:t>Khuyến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khích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việc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học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nhân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dân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224341" y="4581526"/>
            <a:ext cx="5557837" cy="954107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343401" y="5867400"/>
            <a:ext cx="4333875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C. </a:t>
            </a:r>
            <a:r>
              <a:rPr lang="en-US" altLang="en-US" sz="2800" dirty="0" err="1">
                <a:solidFill>
                  <a:schemeClr val="bg1"/>
                </a:solidFill>
              </a:rPr>
              <a:t>Cả</a:t>
            </a:r>
            <a:r>
              <a:rPr lang="en-US" altLang="en-US" sz="2800" dirty="0">
                <a:solidFill>
                  <a:schemeClr val="bg1"/>
                </a:solidFill>
              </a:rPr>
              <a:t> A, B  </a:t>
            </a:r>
            <a:r>
              <a:rPr lang="en-US" altLang="en-US" sz="2800" dirty="0" err="1">
                <a:solidFill>
                  <a:schemeClr val="bg1"/>
                </a:solidFill>
              </a:rPr>
              <a:t>đều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đúng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44041" name="WordArt 20"/>
          <p:cNvSpPr>
            <a:spLocks noChangeArrowheads="1" noChangeShapeType="1" noTextEdit="1"/>
          </p:cNvSpPr>
          <p:nvPr/>
        </p:nvSpPr>
        <p:spPr bwMode="auto">
          <a:xfrm>
            <a:off x="2952751" y="565151"/>
            <a:ext cx="1179513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99"/>
                  </a:solidFill>
                  <a:rou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ea typeface="+mn-lt"/>
                <a:cs typeface="+mn-lt"/>
              </a:rPr>
              <a:t>Trò chơi</a:t>
            </a:r>
            <a:endParaRPr lang="en-US" sz="3600" kern="10">
              <a:ln w="12700">
                <a:solidFill>
                  <a:srgbClr val="000099"/>
                </a:solidFill>
                <a:rou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ea typeface="+mn-lt"/>
              <a:cs typeface="+mn-lt"/>
            </a:endParaRPr>
          </a:p>
        </p:txBody>
      </p:sp>
      <p:pic>
        <p:nvPicPr>
          <p:cNvPr id="44054" name="Picture 13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7838" y="4557715"/>
            <a:ext cx="13001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20" descr="bells2me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3913" y="1400175"/>
            <a:ext cx="1365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67"/>
          <p:cNvSpPr txBox="1">
            <a:spLocks noChangeArrowheads="1"/>
          </p:cNvSpPr>
          <p:nvPr/>
        </p:nvSpPr>
        <p:spPr bwMode="auto">
          <a:xfrm>
            <a:off x="4573591" y="138113"/>
            <a:ext cx="47720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Ai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AutoShape 68"/>
          <p:cNvSpPr>
            <a:spLocks noChangeArrowheads="1"/>
          </p:cNvSpPr>
          <p:nvPr/>
        </p:nvSpPr>
        <p:spPr bwMode="auto">
          <a:xfrm>
            <a:off x="3810000" y="1295400"/>
            <a:ext cx="5799138" cy="68580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rgbClr val="0099FF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2" grpId="0" animBg="1"/>
      <p:bldP spid="50183" grpId="0" animBg="1"/>
      <p:bldP spid="501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ia sẻ file Corel 12 Phông nền Mầm Non #5 - Quảng Cáo Yên Bái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36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vi-VN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713" y="3824289"/>
            <a:ext cx="1981200" cy="94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11" descr="Dove-02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113" y="2565401"/>
            <a:ext cx="1676400" cy="989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86598">
            <a:off x="3087689" y="5549901"/>
            <a:ext cx="1417637" cy="128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WordArt 3"/>
          <p:cNvSpPr>
            <a:spLocks noTextEdit="1"/>
          </p:cNvSpPr>
          <p:nvPr/>
        </p:nvSpPr>
        <p:spPr>
          <a:xfrm>
            <a:off x="4114483" y="1980883"/>
            <a:ext cx="4406900" cy="114776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4"/>
              </a:avLst>
            </a:prstTxWarp>
            <a:normAutofit/>
          </a:bodyPr>
          <a:lstStyle/>
          <a:p>
            <a:pPr algn="ctr"/>
            <a:r>
              <a:rPr lang="en-US" sz="40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 các em học tốt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429000" y="1524000"/>
            <a:ext cx="6172200" cy="1371600"/>
          </a:xfrm>
          <a:prstGeom prst="cloudCallout">
            <a:avLst>
              <a:gd name="adj1" fmla="val -32844"/>
              <a:gd name="adj2" fmla="val 8036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7400" y="3657601"/>
            <a:ext cx="8382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tấn công vào những đồn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0" y="228600"/>
            <a:ext cx="914400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alt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524000" y="2971800"/>
            <a:ext cx="9067800" cy="12192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0"/>
              </a:spcBef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4600" y="4495800"/>
            <a:ext cx="73152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63; 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66901" y="1295400"/>
          <a:ext cx="8458201" cy="5334000"/>
        </p:xfrm>
        <a:graphic>
          <a:graphicData uri="http://schemas.openxmlformats.org/drawingml/2006/table">
            <a:tbl>
              <a:tblPr/>
              <a:tblGrid>
                <a:gridCol w="2077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 sách</a:t>
                      </a:r>
                    </a:p>
                  </a:txBody>
                  <a:tcPr marL="68580" marR="6858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9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9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68" name="Rectangle 6"/>
          <p:cNvSpPr>
            <a:spLocks noChangeArrowheads="1"/>
          </p:cNvSpPr>
          <p:nvPr/>
        </p:nvSpPr>
        <p:spPr bwMode="auto">
          <a:xfrm>
            <a:off x="1828800" y="0"/>
            <a:ext cx="8686800" cy="8925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05200" y="609600"/>
            <a:ext cx="6858000" cy="457200"/>
          </a:xfrm>
          <a:prstGeom prst="ellips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4 -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1" y="603250"/>
          <a:ext cx="8972551" cy="6314172"/>
        </p:xfrm>
        <a:graphic>
          <a:graphicData uri="http://schemas.openxmlformats.org/drawingml/2006/table">
            <a:tbl>
              <a:tblPr/>
              <a:tblGrid>
                <a:gridCol w="115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7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9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7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9" marB="457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200" b="1" i="1" u="none" strike="noStrike" cap="none" normalizeH="0" baseline="0" dirty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92" name="Rectangle 5"/>
          <p:cNvSpPr>
            <a:spLocks noChangeArrowheads="1"/>
          </p:cNvSpPr>
          <p:nvPr/>
        </p:nvSpPr>
        <p:spPr bwMode="auto">
          <a:xfrm>
            <a:off x="1828800" y="1"/>
            <a:ext cx="8610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81300" y="2955562"/>
            <a:ext cx="4000500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24150" y="5306520"/>
            <a:ext cx="4229100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/>
            <a:endParaRPr lang="en-US" altLang="en-US" sz="1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67550" y="2924331"/>
            <a:ext cx="3314700" cy="2246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67550" y="5334001"/>
            <a:ext cx="320040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1300" y="1447800"/>
            <a:ext cx="4114800" cy="1600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Ban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cầy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24700" y="1447800"/>
            <a:ext cx="33147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http://cand.com.vn/Uploaded_ANTGCT/ThuTrang7/ThuTrang7/8_chieu2027-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47561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400" y="5410200"/>
            <a:ext cx="41910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6" y="0"/>
            <a:ext cx="38639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419601"/>
            <a:ext cx="419100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914400" y="3962400"/>
            <a:ext cx="9258300" cy="2554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>
                <a:solidFill>
                  <a:schemeClr val="hlink"/>
                </a:solidFill>
              </a:rPr>
              <a:t>    </a:t>
            </a:r>
            <a:r>
              <a:rPr lang="en-US" altLang="en-US" sz="3200" dirty="0" err="1">
                <a:solidFill>
                  <a:schemeClr val="hlink"/>
                </a:solidFill>
              </a:rPr>
              <a:t>Sau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hơn</a:t>
            </a:r>
            <a:r>
              <a:rPr lang="en-US" altLang="en-US" sz="3200" dirty="0">
                <a:solidFill>
                  <a:schemeClr val="hlink"/>
                </a:solidFill>
              </a:rPr>
              <a:t> 200 </a:t>
            </a:r>
            <a:r>
              <a:rPr lang="en-US" altLang="en-US" sz="3200" dirty="0" err="1">
                <a:solidFill>
                  <a:schemeClr val="hlink"/>
                </a:solidFill>
              </a:rPr>
              <a:t>năm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đất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nước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bị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chia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cắt</a:t>
            </a:r>
            <a:r>
              <a:rPr lang="en-US" altLang="en-US" sz="3200" dirty="0">
                <a:solidFill>
                  <a:schemeClr val="hlink"/>
                </a:solidFill>
              </a:rPr>
              <a:t>, </a:t>
            </a:r>
            <a:r>
              <a:rPr lang="en-US" altLang="en-US" sz="3200" dirty="0" err="1">
                <a:solidFill>
                  <a:schemeClr val="hlink"/>
                </a:solidFill>
              </a:rPr>
              <a:t>chiến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tranh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tàn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phá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nặng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nề</a:t>
            </a:r>
            <a:r>
              <a:rPr lang="en-US" altLang="en-US" sz="3200" dirty="0">
                <a:solidFill>
                  <a:schemeClr val="hlink"/>
                </a:solidFill>
              </a:rPr>
              <a:t>, </a:t>
            </a:r>
            <a:r>
              <a:rPr lang="en-US" altLang="en-US" sz="3200" dirty="0" err="1">
                <a:solidFill>
                  <a:schemeClr val="hlink"/>
                </a:solidFill>
              </a:rPr>
              <a:t>đời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sống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nhân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dân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cực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khổ</a:t>
            </a:r>
            <a:r>
              <a:rPr lang="en-US" altLang="en-US" sz="3200" dirty="0">
                <a:solidFill>
                  <a:schemeClr val="hlink"/>
                </a:solidFill>
              </a:rPr>
              <a:t>, </a:t>
            </a:r>
            <a:r>
              <a:rPr lang="en-US" altLang="en-US" sz="3200" dirty="0" err="1">
                <a:solidFill>
                  <a:schemeClr val="hlink"/>
                </a:solidFill>
              </a:rPr>
              <a:t>văn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hóa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giáo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dục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không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phát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triển</a:t>
            </a:r>
            <a:r>
              <a:rPr lang="en-US" altLang="en-US" sz="3200" dirty="0">
                <a:solidFill>
                  <a:schemeClr val="hlink"/>
                </a:solidFill>
              </a:rPr>
              <a:t>. </a:t>
            </a:r>
            <a:r>
              <a:rPr lang="en-US" altLang="en-US" sz="3200" dirty="0" err="1">
                <a:solidFill>
                  <a:schemeClr val="hlink"/>
                </a:solidFill>
              </a:rPr>
              <a:t>Vua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mong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muốn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thúc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đẩy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phát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triển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kinh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tế</a:t>
            </a:r>
            <a:r>
              <a:rPr lang="en-US" altLang="en-US" sz="3200" dirty="0">
                <a:solidFill>
                  <a:schemeClr val="hlink"/>
                </a:solidFill>
              </a:rPr>
              <a:t>, </a:t>
            </a:r>
            <a:r>
              <a:rPr lang="en-US" altLang="en-US" sz="3200" dirty="0" err="1">
                <a:solidFill>
                  <a:schemeClr val="hlink"/>
                </a:solidFill>
              </a:rPr>
              <a:t>văn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hóa</a:t>
            </a:r>
            <a:r>
              <a:rPr lang="en-US" altLang="en-US" sz="3200" dirty="0">
                <a:solidFill>
                  <a:schemeClr val="hlink"/>
                </a:solidFill>
              </a:rPr>
              <a:t>, </a:t>
            </a:r>
            <a:r>
              <a:rPr lang="en-US" altLang="en-US" sz="3200" dirty="0" err="1">
                <a:solidFill>
                  <a:schemeClr val="hlink"/>
                </a:solidFill>
              </a:rPr>
              <a:t>giáo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dục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góp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phần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giữ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vững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chủ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quyền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dân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tộc</a:t>
            </a:r>
            <a:r>
              <a:rPr lang="en-US" altLang="en-US" sz="3200" dirty="0">
                <a:solidFill>
                  <a:schemeClr val="hlink"/>
                </a:solidFill>
              </a:rPr>
              <a:t>, </a:t>
            </a:r>
            <a:r>
              <a:rPr lang="en-US" altLang="en-US" sz="3200" dirty="0" err="1">
                <a:solidFill>
                  <a:schemeClr val="hlink"/>
                </a:solidFill>
              </a:rPr>
              <a:t>nhân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dân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ấm</a:t>
            </a:r>
            <a:r>
              <a:rPr lang="en-US" altLang="en-US" sz="3200" dirty="0">
                <a:solidFill>
                  <a:schemeClr val="hlink"/>
                </a:solidFill>
              </a:rPr>
              <a:t> no, </a:t>
            </a:r>
            <a:r>
              <a:rPr lang="en-US" altLang="en-US" sz="3200" dirty="0" err="1">
                <a:solidFill>
                  <a:schemeClr val="hlink"/>
                </a:solidFill>
              </a:rPr>
              <a:t>hạnh</a:t>
            </a:r>
            <a:r>
              <a:rPr lang="en-US" altLang="en-US" sz="3200" dirty="0">
                <a:solidFill>
                  <a:schemeClr val="hlink"/>
                </a:solidFill>
              </a:rPr>
              <a:t> </a:t>
            </a:r>
            <a:r>
              <a:rPr lang="en-US" altLang="en-US" sz="3200" dirty="0" err="1">
                <a:solidFill>
                  <a:schemeClr val="hlink"/>
                </a:solidFill>
              </a:rPr>
              <a:t>phúc</a:t>
            </a:r>
            <a:r>
              <a:rPr lang="en-US" altLang="en-US" sz="3200" dirty="0">
                <a:solidFill>
                  <a:schemeClr val="hlink"/>
                </a:solidFill>
              </a:rPr>
              <a:t>.</a:t>
            </a: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1981200" y="1371601"/>
            <a:ext cx="80772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3276600" y="990601"/>
            <a:ext cx="59436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6813" name="AutoShape 13"/>
          <p:cNvSpPr>
            <a:spLocks noChangeArrowheads="1"/>
          </p:cNvSpPr>
          <p:nvPr/>
        </p:nvSpPr>
        <p:spPr bwMode="auto">
          <a:xfrm>
            <a:off x="2171700" y="366714"/>
            <a:ext cx="7696200" cy="1981200"/>
          </a:xfrm>
          <a:prstGeom prst="cloudCallout">
            <a:avLst>
              <a:gd name="adj1" fmla="val -22694"/>
              <a:gd name="adj2" fmla="val 112500"/>
            </a:avLst>
          </a:prstGeom>
          <a:solidFill>
            <a:srgbClr val="CCCC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hlink"/>
                </a:solidFill>
              </a:rPr>
              <a:t>   Vì sao vua Quang Trung ban hành các chính sách về kinh tế và văn hóa?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68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984</Words>
  <Application>Microsoft Office PowerPoint</Application>
  <PresentationFormat>Widescreen</PresentationFormat>
  <Paragraphs>109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UTM Netmuc KT</vt:lpstr>
      <vt:lpstr>UTM Silk Script</vt:lpstr>
      <vt:lpstr>UVN Binh Duong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200 đồng Nguyễn Huệ năm 1966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dell</cp:lastModifiedBy>
  <cp:revision>27</cp:revision>
  <dcterms:created xsi:type="dcterms:W3CDTF">2023-04-05T08:20:00Z</dcterms:created>
  <dcterms:modified xsi:type="dcterms:W3CDTF">2023-04-12T15:47:18Z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3D24CF15A3914D138B833819F04D2903</vt:lpwstr>
  </property>
  <property fmtid="{D5CDD505-2E9C-101B-9397-08002B2CF9AE}" pid="3" name="KSOProductBuildVer">
    <vt:lpwstr>1033-11.2.0.11516</vt:lpwstr>
  </property>
</Properties>
</file>