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9"/>
  </p:notesMasterIdLst>
  <p:sldIdLst>
    <p:sldId id="300" r:id="rId6"/>
    <p:sldId id="276" r:id="rId7"/>
    <p:sldId id="258" r:id="rId8"/>
    <p:sldId id="278" r:id="rId9"/>
    <p:sldId id="279" r:id="rId10"/>
    <p:sldId id="261" r:id="rId11"/>
    <p:sldId id="281" r:id="rId12"/>
    <p:sldId id="262" r:id="rId13"/>
    <p:sldId id="263" r:id="rId14"/>
    <p:sldId id="312" r:id="rId15"/>
    <p:sldId id="313" r:id="rId16"/>
    <p:sldId id="315" r:id="rId17"/>
    <p:sldId id="283" r:id="rId18"/>
    <p:sldId id="284" r:id="rId19"/>
    <p:sldId id="285" r:id="rId20"/>
    <p:sldId id="294" r:id="rId21"/>
    <p:sldId id="286" r:id="rId22"/>
    <p:sldId id="287" r:id="rId23"/>
    <p:sldId id="288" r:id="rId24"/>
    <p:sldId id="289" r:id="rId25"/>
    <p:sldId id="290" r:id="rId26"/>
    <p:sldId id="291" r:id="rId27"/>
    <p:sldId id="31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03" autoAdjust="0"/>
    <p:restoredTop sz="94660"/>
  </p:normalViewPr>
  <p:slideViewPr>
    <p:cSldViewPr>
      <p:cViewPr varScale="1">
        <p:scale>
          <a:sx n="68" d="100"/>
          <a:sy n="68" d="100"/>
        </p:scale>
        <p:origin x="9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6E9CA-FB23-40E9-8B77-5E196694053D}" type="datetimeFigureOut">
              <a:rPr lang="en-US" smtClean="0"/>
              <a:t>24/04/2023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F00DF-E1A8-4BEA-BEAD-9B4C153E2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0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F00DF-E1A8-4BEA-BEAD-9B4C153E28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F00DF-E1A8-4BEA-BEAD-9B4C153E28E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36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C8990-87D7-4E44-8E8B-A596D88D5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9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B057A-97F0-4E5D-AA32-219F51E84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7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01704-F3C6-49DD-927A-5B95DB6C1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6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1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45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604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8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29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62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671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2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4F8A5-270B-425E-BE0B-B1D38DB77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86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0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173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24/04/2023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105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C8990-87D7-4E44-8E8B-A596D88D5F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356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4F8A5-270B-425E-BE0B-B1D38DB77B2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551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B1967-9281-4E90-A572-BB760F8FB7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116E9-BDF8-47C7-87D2-4631ADF1BBC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05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25CA-309A-4F82-B114-257C7EFC52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305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8DF4B-8B3F-49BA-8B67-B503DBFDCD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9150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A769-602A-4C3D-9DFD-B2DF6D18C4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6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B1967-9281-4E90-A572-BB760F8FB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49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51C17-6BDE-4D4F-A486-5C1996C8E53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373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4CB45-CCB8-4915-8047-D1784F111E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101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B057A-97F0-4E5D-AA32-219F51E84CC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58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01704-F3C6-49DD-927A-5B95DB6C1F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680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C8990-87D7-4E44-8E8B-A596D88D5F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0610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4F8A5-270B-425E-BE0B-B1D38DB77B2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8428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B1967-9281-4E90-A572-BB760F8FB7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68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116E9-BDF8-47C7-87D2-4631ADF1BBC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470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25CA-309A-4F82-B114-257C7EFC52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9763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8DF4B-8B3F-49BA-8B67-B503DBFDCD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0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116E9-BDF8-47C7-87D2-4631ADF1B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057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A769-602A-4C3D-9DFD-B2DF6D18C4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7902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51C17-6BDE-4D4F-A486-5C1996C8E53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7434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4CB45-CCB8-4915-8047-D1784F111E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035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B057A-97F0-4E5D-AA32-219F51E84CC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7492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01704-F3C6-49DD-927A-5B95DB6C1F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630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63376A-94B4-469A-9A3A-D548013471B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9346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C2D157-56B4-490C-968A-10B859B9438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4158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4F5AE0-AE37-49F9-98B0-9BD9AAC7FAA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694465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7BDDA3-EB15-43B2-8559-49066DEAB5E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16709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393EB7-A4D9-4141-B46C-F11E349CB3E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35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25CA-309A-4F82-B114-257C7EFC5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531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E5FF34-E597-4A2B-A653-ECBB3EBE683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3547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955250-34ED-4696-9B1F-3182C3C86C5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645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8FA5A4-B34E-4712-967C-32540AE399B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58060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8DAD42-02E0-4D47-B1A9-73F10B65399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3550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1B4E5B-C9BC-42EC-9775-36150E7D5B5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45431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D65F11-05C5-46F7-B7E6-EABF5E12309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2902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DAF95D-9D4C-4B41-B05F-F25A3DBB6A3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39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8DF4B-8B3F-49BA-8B67-B503DBFDC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3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A769-602A-4C3D-9DFD-B2DF6D18C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51C17-6BDE-4D4F-A486-5C1996C8E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9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4CB45-CCB8-4915-8047-D1784F111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1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2EA5-74BF-4919-B7C5-7F7E28A1F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24/04/2023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0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2EA5-74BF-4919-B7C5-7F7E28A1FD5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4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2EA5-74BF-4919-B7C5-7F7E28A1FD5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42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EE18A4-4382-44D2-89F8-3D81990F3B2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44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45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J023">
            <a:extLst>
              <a:ext uri="{FF2B5EF4-FFF2-40B4-BE49-F238E27FC236}">
                <a16:creationId xmlns:a16="http://schemas.microsoft.com/office/drawing/2014/main" id="{AD58F44A-6C65-7155-9529-C8D042860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4" t="5556" r="5833" b="3333"/>
          <a:stretch>
            <a:fillRect/>
          </a:stretch>
        </p:blipFill>
        <p:spPr bwMode="auto">
          <a:xfrm>
            <a:off x="0" y="263525"/>
            <a:ext cx="9144000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Hộp_Văn_Bản 7">
            <a:extLst>
              <a:ext uri="{FF2B5EF4-FFF2-40B4-BE49-F238E27FC236}">
                <a16:creationId xmlns:a16="http://schemas.microsoft.com/office/drawing/2014/main" id="{86BDE7F3-2C08-0EC1-37FB-12D4A9048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70163"/>
            <a:ext cx="8305800" cy="1788881"/>
          </a:xfrm>
          <a:prstGeom prst="rect">
            <a:avLst/>
          </a:prstGeom>
          <a:noFill/>
          <a:ln>
            <a:noFill/>
          </a:ln>
        </p:spPr>
        <p:txBody>
          <a:bodyPr wrap="square" lIns="83243" tIns="41621" rIns="83243" bIns="4162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37B4DA81-0E8B-A9BE-EA86-376AFB4C3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0" y="1292225"/>
            <a:ext cx="6096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Thứ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hai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ngày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24 </a:t>
            </a: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tháng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04 </a:t>
            </a: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năm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2023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D8BD0304-5189-CC28-21F8-B63DBBCB9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04975"/>
            <a:ext cx="61722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u="sng">
                <a:solidFill>
                  <a:srgbClr val="0000FF"/>
                </a:solidFill>
                <a:latin typeface="HP001 4 hàng" panose="020B0603050302020204"/>
                <a:cs typeface="Times New Roman" panose="02020603050405020304" pitchFamily="18" charset="0"/>
              </a:rPr>
              <a:t>Toán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">
            <a:extLst>
              <a:ext uri="{FF2B5EF4-FFF2-40B4-BE49-F238E27FC236}">
                <a16:creationId xmlns:a16="http://schemas.microsoft.com/office/drawing/2014/main" id="{E8D0BA12-ABA5-B630-F60D-3A925176042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249" y="0"/>
            <a:chExt cx="9144000" cy="6858000"/>
          </a:xfrm>
        </p:grpSpPr>
        <p:pic>
          <p:nvPicPr>
            <p:cNvPr id="20483" name="Picture 4" descr="Beaches">
              <a:extLst>
                <a:ext uri="{FF2B5EF4-FFF2-40B4-BE49-F238E27FC236}">
                  <a16:creationId xmlns:a16="http://schemas.microsoft.com/office/drawing/2014/main" id="{8FF29888-72AC-4A79-7988-F3366663BF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9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8" name="Text Box 9">
              <a:extLst>
                <a:ext uri="{FF2B5EF4-FFF2-40B4-BE49-F238E27FC236}">
                  <a16:creationId xmlns:a16="http://schemas.microsoft.com/office/drawing/2014/main" id="{75A694D3-AE51-1FC0-43A9-9FB984DFCA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395" y="3813664"/>
              <a:ext cx="4724181" cy="753454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3722" b="1" dirty="0" err="1">
                  <a:solidFill>
                    <a:srgbClr val="FF0000"/>
                  </a:solidFill>
                  <a:latin typeface="HP001 4 hàng" panose="020B0603050302020204" charset="0"/>
                </a:rPr>
                <a:t>Kết</a:t>
              </a:r>
              <a:r>
                <a:rPr lang="en-US" altLang="en-US" sz="3722" b="1" dirty="0">
                  <a:solidFill>
                    <a:srgbClr val="FF0000"/>
                  </a:solidFill>
                  <a:latin typeface="HP001 4 hàng" panose="020B0603050302020204" charset="0"/>
                </a:rPr>
                <a:t> </a:t>
              </a:r>
              <a:r>
                <a:rPr lang="en-US" altLang="en-US" sz="3722" b="1" dirty="0" err="1">
                  <a:solidFill>
                    <a:srgbClr val="FF0000"/>
                  </a:solidFill>
                  <a:latin typeface="HP001 4 hàng" panose="020B0603050302020204" charset="0"/>
                </a:rPr>
                <a:t>thúc</a:t>
              </a:r>
              <a:r>
                <a:rPr lang="en-US" altLang="en-US" sz="3722" b="1" dirty="0">
                  <a:solidFill>
                    <a:srgbClr val="FF0000"/>
                  </a:solidFill>
                  <a:latin typeface="HP001 4 hàng" panose="020B0603050302020204" charset="0"/>
                </a:rPr>
                <a:t> </a:t>
              </a:r>
              <a:r>
                <a:rPr lang="en-US" altLang="en-US" sz="3722" b="1" dirty="0" err="1">
                  <a:solidFill>
                    <a:srgbClr val="FF0000"/>
                  </a:solidFill>
                  <a:latin typeface="HP001 4 hàng" panose="020B0603050302020204" charset="0"/>
                </a:rPr>
                <a:t>tiết</a:t>
              </a:r>
              <a:r>
                <a:rPr lang="en-US" altLang="en-US" sz="3722" b="1" dirty="0">
                  <a:solidFill>
                    <a:srgbClr val="FF0000"/>
                  </a:solidFill>
                  <a:latin typeface="HP001 4 hàng" panose="020B0603050302020204" charset="0"/>
                </a:rPr>
                <a:t> </a:t>
              </a:r>
              <a:r>
                <a:rPr lang="en-US" altLang="en-US" sz="3722" b="1" dirty="0" err="1">
                  <a:solidFill>
                    <a:srgbClr val="FF0000"/>
                  </a:solidFill>
                  <a:latin typeface="HP001 4 hàng" panose="020B0603050302020204" charset="0"/>
                </a:rPr>
                <a:t>học</a:t>
              </a:r>
              <a:endParaRPr lang="en-US" altLang="en-US" sz="3722" b="1" dirty="0">
                <a:solidFill>
                  <a:srgbClr val="FF0000"/>
                </a:solidFill>
                <a:latin typeface="HP001 4 hàng" panose="020B0603050302020204" charset="0"/>
              </a:endParaRPr>
            </a:p>
          </p:txBody>
        </p:sp>
      </p:grp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J023">
            <a:extLst>
              <a:ext uri="{FF2B5EF4-FFF2-40B4-BE49-F238E27FC236}">
                <a16:creationId xmlns:a16="http://schemas.microsoft.com/office/drawing/2014/main" id="{AD58F44A-6C65-7155-9529-C8D042860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4" t="5556" r="5833" b="3333"/>
          <a:stretch>
            <a:fillRect/>
          </a:stretch>
        </p:blipFill>
        <p:spPr bwMode="auto">
          <a:xfrm>
            <a:off x="0" y="263525"/>
            <a:ext cx="9144000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Hộp_Văn_Bản 7">
            <a:extLst>
              <a:ext uri="{FF2B5EF4-FFF2-40B4-BE49-F238E27FC236}">
                <a16:creationId xmlns:a16="http://schemas.microsoft.com/office/drawing/2014/main" id="{86BDE7F3-2C08-0EC1-37FB-12D4A9048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70163"/>
            <a:ext cx="8305800" cy="1788881"/>
          </a:xfrm>
          <a:prstGeom prst="rect">
            <a:avLst/>
          </a:prstGeom>
          <a:noFill/>
          <a:ln>
            <a:noFill/>
          </a:ln>
        </p:spPr>
        <p:txBody>
          <a:bodyPr wrap="square" lIns="83243" tIns="41621" rIns="83243" bIns="41621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53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553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37B4DA81-0E8B-A9BE-EA86-376AFB4C3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0" y="1292225"/>
            <a:ext cx="6096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Thứ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ba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ngày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25 </a:t>
            </a: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tháng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04 </a:t>
            </a:r>
            <a:r>
              <a:rPr lang="en-US" altLang="en-US" sz="2700" b="1" dirty="0" err="1">
                <a:solidFill>
                  <a:srgbClr val="0000FF"/>
                </a:solidFill>
                <a:latin typeface="HP001 4 hàng" panose="020B0603050302020204"/>
              </a:rPr>
              <a:t>năm</a:t>
            </a:r>
            <a:r>
              <a:rPr lang="en-US" altLang="en-US" sz="2700" b="1" dirty="0">
                <a:solidFill>
                  <a:srgbClr val="0000FF"/>
                </a:solidFill>
                <a:latin typeface="HP001 4 hàng" panose="020B0603050302020204"/>
              </a:rPr>
              <a:t> 2023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D8BD0304-5189-CC28-21F8-B63DBBCB9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04975"/>
            <a:ext cx="61722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u="sng">
                <a:solidFill>
                  <a:srgbClr val="0000FF"/>
                </a:solidFill>
                <a:latin typeface="HP001 4 hàng" panose="020B0603050302020204"/>
                <a:cs typeface="Times New Roman" panose="02020603050405020304" pitchFamily="18" charset="0"/>
              </a:rPr>
              <a:t>Toán </a:t>
            </a:r>
          </a:p>
        </p:txBody>
      </p:sp>
    </p:spTree>
    <p:extLst>
      <p:ext uri="{BB962C8B-B14F-4D97-AF65-F5344CB8AC3E}">
        <p14:creationId xmlns:p14="http://schemas.microsoft.com/office/powerpoint/2010/main" val="4190223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15">
            <a:extLst>
              <a:ext uri="{FF2B5EF4-FFF2-40B4-BE49-F238E27FC236}">
                <a16:creationId xmlns:a16="http://schemas.microsoft.com/office/drawing/2014/main" id="{0066D9F3-54E7-C62E-9F4C-BC2DA958538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1295400"/>
            <a:ext cx="6288088" cy="202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7977384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tommy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775" y="5819775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44"/>
          <p:cNvSpPr txBox="1">
            <a:spLocks noChangeArrowheads="1"/>
          </p:cNvSpPr>
          <p:nvPr/>
        </p:nvSpPr>
        <p:spPr bwMode="auto">
          <a:xfrm>
            <a:off x="27709" y="180181"/>
            <a:ext cx="9067800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000" b="1" dirty="0">
                <a:solidFill>
                  <a:srgbClr val="0000CC"/>
                </a:solidFill>
                <a:latin typeface="VNI-Times" pitchFamily="2" charset="0"/>
              </a:rPr>
              <a:t>      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m + n; </a:t>
            </a:r>
            <a:r>
              <a:rPr lang="en-US" alt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 - n; m x n; m : n, </a:t>
            </a:r>
            <a:r>
              <a:rPr lang="en-US" alt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m = 952, n = 28</a:t>
            </a:r>
          </a:p>
        </p:txBody>
      </p:sp>
      <p:graphicFrame>
        <p:nvGraphicFramePr>
          <p:cNvPr id="6274" name="Group 13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83081299"/>
              </p:ext>
            </p:extLst>
          </p:nvPr>
        </p:nvGraphicFramePr>
        <p:xfrm>
          <a:off x="103909" y="2035722"/>
          <a:ext cx="8915400" cy="42068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952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28</a:t>
                      </a: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 + 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- n</a:t>
                      </a: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x n</a:t>
                      </a: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 : n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275" name="Text Box 131"/>
          <p:cNvSpPr txBox="1">
            <a:spLocks noChangeArrowheads="1"/>
          </p:cNvSpPr>
          <p:nvPr/>
        </p:nvSpPr>
        <p:spPr bwMode="auto">
          <a:xfrm>
            <a:off x="3705947" y="3379787"/>
            <a:ext cx="4114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952 + 28 = 980</a:t>
            </a:r>
          </a:p>
        </p:txBody>
      </p:sp>
      <p:sp>
        <p:nvSpPr>
          <p:cNvPr id="6276" name="Text Box 132"/>
          <p:cNvSpPr txBox="1">
            <a:spLocks noChangeArrowheads="1"/>
          </p:cNvSpPr>
          <p:nvPr/>
        </p:nvSpPr>
        <p:spPr bwMode="auto">
          <a:xfrm>
            <a:off x="3305175" y="4100224"/>
            <a:ext cx="48006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952 - 28 =  924</a:t>
            </a:r>
          </a:p>
        </p:txBody>
      </p:sp>
      <p:sp>
        <p:nvSpPr>
          <p:cNvPr id="6277" name="Text Box 133"/>
          <p:cNvSpPr txBox="1">
            <a:spLocks noChangeArrowheads="1"/>
          </p:cNvSpPr>
          <p:nvPr/>
        </p:nvSpPr>
        <p:spPr bwMode="auto">
          <a:xfrm>
            <a:off x="3609109" y="4843318"/>
            <a:ext cx="48561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952 x 28 = 26656</a:t>
            </a:r>
          </a:p>
        </p:txBody>
      </p:sp>
      <p:sp>
        <p:nvSpPr>
          <p:cNvPr id="6278" name="Text Box 134"/>
          <p:cNvSpPr txBox="1">
            <a:spLocks noChangeArrowheads="1"/>
          </p:cNvSpPr>
          <p:nvPr/>
        </p:nvSpPr>
        <p:spPr bwMode="auto">
          <a:xfrm>
            <a:off x="3436937" y="5586412"/>
            <a:ext cx="4114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952 : 28 = 34</a:t>
            </a:r>
          </a:p>
        </p:txBody>
      </p:sp>
    </p:spTree>
    <p:extLst>
      <p:ext uri="{BB962C8B-B14F-4D97-AF65-F5344CB8AC3E}">
        <p14:creationId xmlns:p14="http://schemas.microsoft.com/office/powerpoint/2010/main" val="296559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5" grpId="0"/>
      <p:bldP spid="6276" grpId="0"/>
      <p:bldP spid="6277" grpId="0"/>
      <p:bldP spid="62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228600"/>
            <a:ext cx="91440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Text Box 66"/>
          <p:cNvSpPr txBox="1">
            <a:spLocks noChangeArrowheads="1"/>
          </p:cNvSpPr>
          <p:nvPr/>
        </p:nvSpPr>
        <p:spPr bwMode="auto">
          <a:xfrm>
            <a:off x="0" y="228600"/>
            <a:ext cx="4114800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 2. Tính:</a:t>
            </a:r>
          </a:p>
        </p:txBody>
      </p:sp>
      <p:sp>
        <p:nvSpPr>
          <p:cNvPr id="9220" name="Text Box 67"/>
          <p:cNvSpPr txBox="1">
            <a:spLocks noChangeArrowheads="1"/>
          </p:cNvSpPr>
          <p:nvPr/>
        </p:nvSpPr>
        <p:spPr bwMode="auto">
          <a:xfrm>
            <a:off x="304800" y="914400"/>
            <a:ext cx="480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 12054 : (15 + 67)</a:t>
            </a:r>
          </a:p>
        </p:txBody>
      </p:sp>
      <p:sp>
        <p:nvSpPr>
          <p:cNvPr id="9221" name="Text Box 68"/>
          <p:cNvSpPr txBox="1">
            <a:spLocks noChangeArrowheads="1"/>
          </p:cNvSpPr>
          <p:nvPr/>
        </p:nvSpPr>
        <p:spPr bwMode="auto">
          <a:xfrm>
            <a:off x="4572001" y="838200"/>
            <a:ext cx="441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b)</a:t>
            </a:r>
            <a:r>
              <a:rPr kumimoji="0" lang="en-US" altLang="en-US" sz="32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9700 : 100 + 36 x 12</a:t>
            </a:r>
          </a:p>
        </p:txBody>
      </p:sp>
      <p:sp>
        <p:nvSpPr>
          <p:cNvPr id="11334" name="Text Box 70"/>
          <p:cNvSpPr txBox="1">
            <a:spLocks noChangeArrowheads="1"/>
          </p:cNvSpPr>
          <p:nvPr/>
        </p:nvSpPr>
        <p:spPr bwMode="auto">
          <a:xfrm>
            <a:off x="609600" y="1688205"/>
            <a:ext cx="2590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12054 :</a:t>
            </a:r>
          </a:p>
        </p:txBody>
      </p:sp>
      <p:sp>
        <p:nvSpPr>
          <p:cNvPr id="11336" name="AutoShape 72"/>
          <p:cNvSpPr>
            <a:spLocks/>
          </p:cNvSpPr>
          <p:nvPr/>
        </p:nvSpPr>
        <p:spPr bwMode="auto">
          <a:xfrm rot="16200000" flipH="1">
            <a:off x="2820303" y="814278"/>
            <a:ext cx="203775" cy="1470819"/>
          </a:xfrm>
          <a:prstGeom prst="rightBrace">
            <a:avLst>
              <a:gd name="adj1" fmla="val 41006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2438400" y="1695454"/>
            <a:ext cx="121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82  </a:t>
            </a: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609600" y="2387025"/>
            <a:ext cx="2514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147</a:t>
            </a:r>
          </a:p>
        </p:txBody>
      </p:sp>
      <p:sp>
        <p:nvSpPr>
          <p:cNvPr id="9227" name="Text Box 77"/>
          <p:cNvSpPr txBox="1">
            <a:spLocks noChangeArrowheads="1"/>
          </p:cNvSpPr>
          <p:nvPr/>
        </p:nvSpPr>
        <p:spPr bwMode="auto">
          <a:xfrm>
            <a:off x="-381000" y="3514727"/>
            <a:ext cx="472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29150 - 136 x 201 </a:t>
            </a:r>
          </a:p>
        </p:txBody>
      </p:sp>
      <p:sp>
        <p:nvSpPr>
          <p:cNvPr id="11342" name="AutoShape 78"/>
          <p:cNvSpPr>
            <a:spLocks/>
          </p:cNvSpPr>
          <p:nvPr/>
        </p:nvSpPr>
        <p:spPr bwMode="auto">
          <a:xfrm rot="16200000" flipH="1">
            <a:off x="2575570" y="3289951"/>
            <a:ext cx="144759" cy="1562100"/>
          </a:xfrm>
          <a:prstGeom prst="rightBrace">
            <a:avLst>
              <a:gd name="adj1" fmla="val 40926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1601715" y="4368225"/>
            <a:ext cx="19875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27336     </a:t>
            </a:r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392040" y="4267200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29150 -</a:t>
            </a:r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391390" y="4876800"/>
            <a:ext cx="30376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1814</a:t>
            </a:r>
          </a:p>
        </p:txBody>
      </p:sp>
      <p:sp>
        <p:nvSpPr>
          <p:cNvPr id="11346" name="AutoShape 82"/>
          <p:cNvSpPr>
            <a:spLocks/>
          </p:cNvSpPr>
          <p:nvPr/>
        </p:nvSpPr>
        <p:spPr bwMode="auto">
          <a:xfrm rot="16200000" flipH="1">
            <a:off x="6041181" y="588218"/>
            <a:ext cx="239019" cy="1653381"/>
          </a:xfrm>
          <a:prstGeom prst="rightBrace">
            <a:avLst>
              <a:gd name="adj1" fmla="val 41039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7" name="AutoShape 83"/>
          <p:cNvSpPr>
            <a:spLocks/>
          </p:cNvSpPr>
          <p:nvPr/>
        </p:nvSpPr>
        <p:spPr bwMode="auto">
          <a:xfrm rot="16200000" flipH="1">
            <a:off x="6049854" y="3863074"/>
            <a:ext cx="228600" cy="1646454"/>
          </a:xfrm>
          <a:prstGeom prst="rightBrace">
            <a:avLst>
              <a:gd name="adj1" fmla="val 40947"/>
              <a:gd name="adj2" fmla="val 50472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8" name="AutoShape 84"/>
          <p:cNvSpPr>
            <a:spLocks/>
          </p:cNvSpPr>
          <p:nvPr/>
        </p:nvSpPr>
        <p:spPr bwMode="auto">
          <a:xfrm rot="16200000" flipH="1">
            <a:off x="8074349" y="869982"/>
            <a:ext cx="162793" cy="1117533"/>
          </a:xfrm>
          <a:prstGeom prst="rightBrace">
            <a:avLst>
              <a:gd name="adj1" fmla="val 40919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49" name="AutoShape 85"/>
          <p:cNvSpPr>
            <a:spLocks/>
          </p:cNvSpPr>
          <p:nvPr/>
        </p:nvSpPr>
        <p:spPr bwMode="auto">
          <a:xfrm rot="16200000" flipH="1">
            <a:off x="7110410" y="3391915"/>
            <a:ext cx="180981" cy="1066800"/>
          </a:xfrm>
          <a:prstGeom prst="rightBrace">
            <a:avLst>
              <a:gd name="adj1" fmla="val 41020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50" name="AutoShape 86"/>
          <p:cNvSpPr>
            <a:spLocks/>
          </p:cNvSpPr>
          <p:nvPr/>
        </p:nvSpPr>
        <p:spPr bwMode="auto">
          <a:xfrm rot="16200000" flipH="1">
            <a:off x="5633101" y="3307124"/>
            <a:ext cx="163798" cy="1219200"/>
          </a:xfrm>
          <a:prstGeom prst="rightBrace">
            <a:avLst>
              <a:gd name="adj1" fmla="val 40942"/>
              <a:gd name="adj2" fmla="val 50000"/>
            </a:avLst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4953000" y="1586345"/>
            <a:ext cx="4495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kumimoji="0" lang="en-US" altLang="en-US" sz="32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97      +     432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529</a:t>
            </a:r>
          </a:p>
        </p:txBody>
      </p:sp>
      <p:sp>
        <p:nvSpPr>
          <p:cNvPr id="9238" name="Text Box 90"/>
          <p:cNvSpPr txBox="1">
            <a:spLocks noChangeArrowheads="1"/>
          </p:cNvSpPr>
          <p:nvPr/>
        </p:nvSpPr>
        <p:spPr bwMode="auto">
          <a:xfrm>
            <a:off x="4876800" y="3352800"/>
            <a:ext cx="480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(160 x 5 -</a:t>
            </a:r>
            <a:r>
              <a:rPr kumimoji="0" lang="en-US" altLang="en-US" sz="32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25 x 4) : 4</a:t>
            </a:r>
          </a:p>
        </p:txBody>
      </p:sp>
      <p:sp>
        <p:nvSpPr>
          <p:cNvPr id="11358" name="Text Box 94"/>
          <p:cNvSpPr txBox="1">
            <a:spLocks noChangeArrowheads="1"/>
          </p:cNvSpPr>
          <p:nvPr/>
        </p:nvSpPr>
        <p:spPr bwMode="auto">
          <a:xfrm>
            <a:off x="4800600" y="4114800"/>
            <a:ext cx="464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(800  - 100) : 4</a:t>
            </a:r>
          </a:p>
        </p:txBody>
      </p:sp>
      <p:sp>
        <p:nvSpPr>
          <p:cNvPr id="11361" name="Text Box 97"/>
          <p:cNvSpPr txBox="1">
            <a:spLocks noChangeArrowheads="1"/>
          </p:cNvSpPr>
          <p:nvPr/>
        </p:nvSpPr>
        <p:spPr bwMode="auto">
          <a:xfrm>
            <a:off x="4800600" y="4800600"/>
            <a:ext cx="3505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 700 : 4                               = 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175</a:t>
            </a:r>
          </a:p>
        </p:txBody>
      </p:sp>
    </p:spTree>
    <p:extLst>
      <p:ext uri="{BB962C8B-B14F-4D97-AF65-F5344CB8AC3E}">
        <p14:creationId xmlns:p14="http://schemas.microsoft.com/office/powerpoint/2010/main" val="157528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1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1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11334" grpId="0"/>
      <p:bldP spid="11336" grpId="0" animBg="1"/>
      <p:bldP spid="11337" grpId="0"/>
      <p:bldP spid="11338" grpId="0"/>
      <p:bldP spid="9227" grpId="0"/>
      <p:bldP spid="11342" grpId="0" animBg="1"/>
      <p:bldP spid="11343" grpId="0"/>
      <p:bldP spid="11344" grpId="0"/>
      <p:bldP spid="11345" grpId="0"/>
      <p:bldP spid="11346" grpId="0" animBg="1"/>
      <p:bldP spid="11347" grpId="0" animBg="1"/>
      <p:bldP spid="11348" grpId="0" animBg="1"/>
      <p:bldP spid="11349" grpId="0" animBg="1"/>
      <p:bldP spid="11350" grpId="0" animBg="1"/>
      <p:bldP spid="9238" grpId="0"/>
      <p:bldP spid="11358" grpId="0"/>
      <p:bldP spid="113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08000" y="1066800"/>
            <a:ext cx="9144000" cy="495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5" descr="Bell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0" y="317500"/>
            <a:ext cx="91440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36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3. Tính bằng cách thuận tiện nhất:</a:t>
            </a: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508000" y="1120775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a) 36 x  25 x 4 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08000" y="1730375"/>
            <a:ext cx="441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 36 x (25 x 4) 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660400" y="2416175"/>
            <a:ext cx="449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36 x  100 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36600" y="3048000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3600 </a:t>
            </a:r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5308600" y="1044575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18 x 24  : 9 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156200" y="1730375"/>
            <a:ext cx="452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(18 : 9) x 24 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156200" y="2362200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 2 x 24  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156200" y="3101975"/>
            <a:ext cx="3733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 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48  </a:t>
            </a:r>
          </a:p>
        </p:txBody>
      </p:sp>
      <p:sp>
        <p:nvSpPr>
          <p:cNvPr id="10254" name="Text Box 22"/>
          <p:cNvSpPr txBox="1">
            <a:spLocks noChangeArrowheads="1"/>
          </p:cNvSpPr>
          <p:nvPr/>
        </p:nvSpPr>
        <p:spPr bwMode="auto">
          <a:xfrm>
            <a:off x="1803400" y="4038600"/>
            <a:ext cx="441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41 x 2 x 8 x 5 =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537200" y="4016375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(41 x 8) x (2 x 5)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5384800" y="4625975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328  x  10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384800" y="5235575"/>
            <a:ext cx="426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3280</a:t>
            </a:r>
          </a:p>
        </p:txBody>
      </p:sp>
    </p:spTree>
    <p:extLst>
      <p:ext uri="{BB962C8B-B14F-4D97-AF65-F5344CB8AC3E}">
        <p14:creationId xmlns:p14="http://schemas.microsoft.com/office/powerpoint/2010/main" val="128353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3" grpId="0"/>
      <p:bldP spid="15374" grpId="0"/>
      <p:bldP spid="15376" grpId="0"/>
      <p:bldP spid="15378" grpId="0"/>
      <p:bldP spid="15379" grpId="0"/>
      <p:bldP spid="15383" grpId="0"/>
      <p:bldP spid="15386" grpId="0"/>
      <p:bldP spid="153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987714"/>
            <a:ext cx="9144000" cy="58702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43" name="Picture 5" descr="Bell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0" y="317500"/>
            <a:ext cx="914400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3. Tính bằng cách thuận tiện nhất:</a:t>
            </a: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304800" y="1314053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b) 108 x (23 + 7)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04800" y="1923653"/>
            <a:ext cx="441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 108 x 30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57200" y="2573843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32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</a:t>
            </a:r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5105400" y="1237853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215 x 86 + 215 x 14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156200" y="1923653"/>
            <a:ext cx="452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215 x (86</a:t>
            </a:r>
            <a:r>
              <a:rPr kumimoji="0" lang="en-US" altLang="en-US" sz="36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+ 14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181600" y="2555478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215 x 100  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181600" y="3295253"/>
            <a:ext cx="3733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21500 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066800" y="4144565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53 x 128 - 43 x 128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927600" y="4152860"/>
            <a:ext cx="452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128 x (53</a:t>
            </a:r>
            <a:r>
              <a:rPr kumimoji="0" lang="en-US" altLang="en-US" sz="3600" b="1" i="0" u="none" strike="noStrike" kern="1200" cap="none" spc="0" normalizeH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- 43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927600" y="4825206"/>
            <a:ext cx="289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128 x 10  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4927600" y="5602069"/>
            <a:ext cx="3733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</a:t>
            </a:r>
          </a:p>
        </p:txBody>
      </p:sp>
    </p:spTree>
    <p:extLst>
      <p:ext uri="{BB962C8B-B14F-4D97-AF65-F5344CB8AC3E}">
        <p14:creationId xmlns:p14="http://schemas.microsoft.com/office/powerpoint/2010/main" val="315976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4" grpId="0"/>
      <p:bldP spid="15376" grpId="0"/>
      <p:bldP spid="15378" grpId="0"/>
      <p:bldP spid="15379" grpId="0"/>
      <p:bldP spid="18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4"/>
          <p:cNvSpPr>
            <a:spLocks noChangeArrowheads="1"/>
          </p:cNvSpPr>
          <p:nvPr/>
        </p:nvSpPr>
        <p:spPr bwMode="auto">
          <a:xfrm>
            <a:off x="609600" y="1447800"/>
            <a:ext cx="8229600" cy="5318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67" name="Text Box 54"/>
          <p:cNvSpPr txBox="1">
            <a:spLocks noChangeArrowheads="1"/>
          </p:cNvSpPr>
          <p:nvPr/>
        </p:nvSpPr>
        <p:spPr bwMode="auto">
          <a:xfrm>
            <a:off x="266700" y="157349"/>
            <a:ext cx="8610600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ea typeface="+mn-ea"/>
                <a:cs typeface="+mn-cs"/>
              </a:rPr>
              <a:t>4.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Một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cửa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hàng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tuần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đầu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bán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đượcc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319m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vãi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,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tuần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sau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baùn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ñöôïc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nhieàu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hôn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tuaàn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ñaàu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76m.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Hoûi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trong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hai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tuaàn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ñoù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,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trung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bình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moãi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ngaøy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cöûa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haøng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baùn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ñöôïc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bao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nhieâu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meùt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vaûi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,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bieát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raèng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cöûa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haøng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môû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cöûa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taát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caû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caùc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ngaøy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trong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tuaàn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VfFree71" pitchFamily="2" charset="0"/>
              </a:rPr>
              <a:t>?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VfFree71" pitchFamily="2" charset="0"/>
            </a:endParaRPr>
          </a:p>
        </p:txBody>
      </p:sp>
      <p:sp>
        <p:nvSpPr>
          <p:cNvPr id="11268" name="Text Box 55"/>
          <p:cNvSpPr txBox="1">
            <a:spLocks noChangeArrowheads="1"/>
          </p:cNvSpPr>
          <p:nvPr/>
        </p:nvSpPr>
        <p:spPr bwMode="auto">
          <a:xfrm>
            <a:off x="1447800" y="42672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0" y="4267200"/>
            <a:ext cx="937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Trung bình mỗi ngày trong hai tuần bán?m vải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1371600" y="2971800"/>
            <a:ext cx="2133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 đầu:</a:t>
            </a: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3581400" y="2743200"/>
            <a:ext cx="2209800" cy="914400"/>
            <a:chOff x="2256" y="2560"/>
            <a:chExt cx="1008" cy="560"/>
          </a:xfrm>
        </p:grpSpPr>
        <p:sp>
          <p:nvSpPr>
            <p:cNvPr id="11281" name="Line 61"/>
            <p:cNvSpPr>
              <a:spLocks noChangeShapeType="1"/>
            </p:cNvSpPr>
            <p:nvPr/>
          </p:nvSpPr>
          <p:spPr bwMode="auto">
            <a:xfrm>
              <a:off x="2256" y="3036"/>
              <a:ext cx="100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2" name="Line 62"/>
            <p:cNvSpPr>
              <a:spLocks noChangeShapeType="1"/>
            </p:cNvSpPr>
            <p:nvPr/>
          </p:nvSpPr>
          <p:spPr bwMode="auto">
            <a:xfrm>
              <a:off x="2256" y="297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3" name="Line 65"/>
            <p:cNvSpPr>
              <a:spLocks noChangeShapeType="1"/>
            </p:cNvSpPr>
            <p:nvPr/>
          </p:nvSpPr>
          <p:spPr bwMode="auto">
            <a:xfrm>
              <a:off x="3264" y="297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4" name="Text Box 67"/>
            <p:cNvSpPr txBox="1">
              <a:spLocks noChangeArrowheads="1"/>
            </p:cNvSpPr>
            <p:nvPr/>
          </p:nvSpPr>
          <p:spPr bwMode="auto">
            <a:xfrm>
              <a:off x="2474" y="2560"/>
              <a:ext cx="624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319m</a:t>
              </a:r>
              <a:r>
                <a:rPr kumimoji="0" lang="en-US" alt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285" name="Freeform 68"/>
            <p:cNvSpPr>
              <a:spLocks/>
            </p:cNvSpPr>
            <p:nvPr/>
          </p:nvSpPr>
          <p:spPr bwMode="auto">
            <a:xfrm>
              <a:off x="2256" y="2880"/>
              <a:ext cx="1008" cy="144"/>
            </a:xfrm>
            <a:custGeom>
              <a:avLst/>
              <a:gdLst>
                <a:gd name="T0" fmla="*/ 0 w 1872"/>
                <a:gd name="T1" fmla="*/ 35 h 192"/>
                <a:gd name="T2" fmla="*/ 25 w 1872"/>
                <a:gd name="T3" fmla="*/ 0 h 192"/>
                <a:gd name="T4" fmla="*/ 46 w 1872"/>
                <a:gd name="T5" fmla="*/ 35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381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409" name="Text Box 73"/>
          <p:cNvSpPr txBox="1">
            <a:spLocks noChangeArrowheads="1"/>
          </p:cNvSpPr>
          <p:nvPr/>
        </p:nvSpPr>
        <p:spPr bwMode="auto">
          <a:xfrm>
            <a:off x="1219200" y="3671888"/>
            <a:ext cx="236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 sau: 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3565525" y="3403600"/>
            <a:ext cx="3216275" cy="762000"/>
            <a:chOff x="2233" y="3069"/>
            <a:chExt cx="2026" cy="480"/>
          </a:xfrm>
        </p:grpSpPr>
        <p:sp>
          <p:nvSpPr>
            <p:cNvPr id="11275" name="Text Box 60"/>
            <p:cNvSpPr txBox="1">
              <a:spLocks noChangeArrowheads="1"/>
            </p:cNvSpPr>
            <p:nvPr/>
          </p:nvSpPr>
          <p:spPr bwMode="auto">
            <a:xfrm>
              <a:off x="3610" y="3069"/>
              <a:ext cx="6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76m</a:t>
              </a: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6" name="Line 99"/>
            <p:cNvSpPr>
              <a:spLocks noChangeShapeType="1"/>
            </p:cNvSpPr>
            <p:nvPr/>
          </p:nvSpPr>
          <p:spPr bwMode="auto">
            <a:xfrm>
              <a:off x="2233" y="3464"/>
              <a:ext cx="19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7" name="Line 100"/>
            <p:cNvSpPr>
              <a:spLocks noChangeShapeType="1"/>
            </p:cNvSpPr>
            <p:nvPr/>
          </p:nvSpPr>
          <p:spPr bwMode="auto">
            <a:xfrm>
              <a:off x="2233" y="3402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8" name="Line 101"/>
            <p:cNvSpPr>
              <a:spLocks noChangeShapeType="1"/>
            </p:cNvSpPr>
            <p:nvPr/>
          </p:nvSpPr>
          <p:spPr bwMode="auto">
            <a:xfrm>
              <a:off x="4176" y="3405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9" name="Line 102"/>
            <p:cNvSpPr>
              <a:spLocks noChangeShapeType="1"/>
            </p:cNvSpPr>
            <p:nvPr/>
          </p:nvSpPr>
          <p:spPr bwMode="auto">
            <a:xfrm>
              <a:off x="3648" y="3405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80" name="Freeform 103"/>
            <p:cNvSpPr>
              <a:spLocks/>
            </p:cNvSpPr>
            <p:nvPr/>
          </p:nvSpPr>
          <p:spPr bwMode="auto">
            <a:xfrm rot="238349">
              <a:off x="3648" y="3360"/>
              <a:ext cx="528" cy="96"/>
            </a:xfrm>
            <a:custGeom>
              <a:avLst/>
              <a:gdLst>
                <a:gd name="T0" fmla="*/ 0 w 1872"/>
                <a:gd name="T1" fmla="*/ 3 h 192"/>
                <a:gd name="T2" fmla="*/ 1 w 1872"/>
                <a:gd name="T3" fmla="*/ 0 h 192"/>
                <a:gd name="T4" fmla="*/ 1 w 1872"/>
                <a:gd name="T5" fmla="*/ 3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381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274" name="Text Box 105"/>
          <p:cNvSpPr txBox="1">
            <a:spLocks noChangeArrowheads="1"/>
          </p:cNvSpPr>
          <p:nvPr/>
        </p:nvSpPr>
        <p:spPr bwMode="auto">
          <a:xfrm>
            <a:off x="3472841" y="2209800"/>
            <a:ext cx="2133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</p:txBody>
      </p:sp>
    </p:spTree>
    <p:extLst>
      <p:ext uri="{BB962C8B-B14F-4D97-AF65-F5344CB8AC3E}">
        <p14:creationId xmlns:p14="http://schemas.microsoft.com/office/powerpoint/2010/main" val="401036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2" grpId="0"/>
      <p:bldP spid="14393" grpId="0"/>
      <p:bldP spid="144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304800" y="228600"/>
            <a:ext cx="9144000" cy="5715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1674511" y="3810794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226711" y="2210594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Trung bình mỗi ngày trong hai tuần bán? m vải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1293511" y="802482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Tuần đầu: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12294" name="Group 10"/>
          <p:cNvGrpSpPr>
            <a:grpSpLocks/>
          </p:cNvGrpSpPr>
          <p:nvPr/>
        </p:nvGrpSpPr>
        <p:grpSpPr bwMode="auto">
          <a:xfrm>
            <a:off x="3655711" y="381794"/>
            <a:ext cx="2209800" cy="914400"/>
            <a:chOff x="2256" y="2560"/>
            <a:chExt cx="1008" cy="560"/>
          </a:xfrm>
        </p:grpSpPr>
        <p:sp>
          <p:nvSpPr>
            <p:cNvPr id="12306" name="Line 11"/>
            <p:cNvSpPr>
              <a:spLocks noChangeShapeType="1"/>
            </p:cNvSpPr>
            <p:nvPr/>
          </p:nvSpPr>
          <p:spPr bwMode="auto">
            <a:xfrm>
              <a:off x="2256" y="3036"/>
              <a:ext cx="100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7" name="Line 12"/>
            <p:cNvSpPr>
              <a:spLocks noChangeShapeType="1"/>
            </p:cNvSpPr>
            <p:nvPr/>
          </p:nvSpPr>
          <p:spPr bwMode="auto">
            <a:xfrm>
              <a:off x="2256" y="297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8" name="Line 13"/>
            <p:cNvSpPr>
              <a:spLocks noChangeShapeType="1"/>
            </p:cNvSpPr>
            <p:nvPr/>
          </p:nvSpPr>
          <p:spPr bwMode="auto">
            <a:xfrm>
              <a:off x="3264" y="2976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9" name="Text Box 14"/>
            <p:cNvSpPr txBox="1">
              <a:spLocks noChangeArrowheads="1"/>
            </p:cNvSpPr>
            <p:nvPr/>
          </p:nvSpPr>
          <p:spPr bwMode="auto">
            <a:xfrm>
              <a:off x="2501" y="2560"/>
              <a:ext cx="624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319m</a:t>
              </a: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12310" name="Freeform 15"/>
            <p:cNvSpPr>
              <a:spLocks/>
            </p:cNvSpPr>
            <p:nvPr/>
          </p:nvSpPr>
          <p:spPr bwMode="auto">
            <a:xfrm>
              <a:off x="2256" y="2880"/>
              <a:ext cx="1008" cy="144"/>
            </a:xfrm>
            <a:custGeom>
              <a:avLst/>
              <a:gdLst>
                <a:gd name="T0" fmla="*/ 0 w 1872"/>
                <a:gd name="T1" fmla="*/ 35 h 192"/>
                <a:gd name="T2" fmla="*/ 25 w 1872"/>
                <a:gd name="T3" fmla="*/ 0 h 192"/>
                <a:gd name="T4" fmla="*/ 46 w 1872"/>
                <a:gd name="T5" fmla="*/ 35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381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295" name="Text Box 16"/>
          <p:cNvSpPr txBox="1">
            <a:spLocks noChangeArrowheads="1"/>
          </p:cNvSpPr>
          <p:nvPr/>
        </p:nvSpPr>
        <p:spPr bwMode="auto">
          <a:xfrm>
            <a:off x="1293511" y="1524794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Tuần sau: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12296" name="Group 17"/>
          <p:cNvGrpSpPr>
            <a:grpSpLocks/>
          </p:cNvGrpSpPr>
          <p:nvPr/>
        </p:nvGrpSpPr>
        <p:grpSpPr bwMode="auto">
          <a:xfrm>
            <a:off x="3646186" y="1296194"/>
            <a:ext cx="3209925" cy="762000"/>
            <a:chOff x="2233" y="3069"/>
            <a:chExt cx="2022" cy="480"/>
          </a:xfrm>
        </p:grpSpPr>
        <p:sp>
          <p:nvSpPr>
            <p:cNvPr id="12300" name="Text Box 18"/>
            <p:cNvSpPr txBox="1">
              <a:spLocks noChangeArrowheads="1"/>
            </p:cNvSpPr>
            <p:nvPr/>
          </p:nvSpPr>
          <p:spPr bwMode="auto">
            <a:xfrm>
              <a:off x="3602" y="3069"/>
              <a:ext cx="65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76m</a:t>
              </a: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1" name="Line 19"/>
            <p:cNvSpPr>
              <a:spLocks noChangeShapeType="1"/>
            </p:cNvSpPr>
            <p:nvPr/>
          </p:nvSpPr>
          <p:spPr bwMode="auto">
            <a:xfrm>
              <a:off x="2233" y="3464"/>
              <a:ext cx="19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2" name="Line 20"/>
            <p:cNvSpPr>
              <a:spLocks noChangeShapeType="1"/>
            </p:cNvSpPr>
            <p:nvPr/>
          </p:nvSpPr>
          <p:spPr bwMode="auto">
            <a:xfrm>
              <a:off x="2233" y="3402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3" name="Line 21"/>
            <p:cNvSpPr>
              <a:spLocks noChangeShapeType="1"/>
            </p:cNvSpPr>
            <p:nvPr/>
          </p:nvSpPr>
          <p:spPr bwMode="auto">
            <a:xfrm>
              <a:off x="4176" y="3405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4" name="Line 22"/>
            <p:cNvSpPr>
              <a:spLocks noChangeShapeType="1"/>
            </p:cNvSpPr>
            <p:nvPr/>
          </p:nvSpPr>
          <p:spPr bwMode="auto">
            <a:xfrm>
              <a:off x="3648" y="3405"/>
              <a:ext cx="0" cy="144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305" name="Freeform 23"/>
            <p:cNvSpPr>
              <a:spLocks/>
            </p:cNvSpPr>
            <p:nvPr/>
          </p:nvSpPr>
          <p:spPr bwMode="auto">
            <a:xfrm rot="238349">
              <a:off x="3648" y="3360"/>
              <a:ext cx="528" cy="96"/>
            </a:xfrm>
            <a:custGeom>
              <a:avLst/>
              <a:gdLst>
                <a:gd name="T0" fmla="*/ 0 w 1872"/>
                <a:gd name="T1" fmla="*/ 3 h 192"/>
                <a:gd name="T2" fmla="*/ 1 w 1872"/>
                <a:gd name="T3" fmla="*/ 0 h 192"/>
                <a:gd name="T4" fmla="*/ 1 w 1872"/>
                <a:gd name="T5" fmla="*/ 3 h 192"/>
                <a:gd name="T6" fmla="*/ 0 60000 65536"/>
                <a:gd name="T7" fmla="*/ 0 60000 65536"/>
                <a:gd name="T8" fmla="*/ 0 60000 65536"/>
                <a:gd name="T9" fmla="*/ 0 w 1872"/>
                <a:gd name="T10" fmla="*/ 0 h 192"/>
                <a:gd name="T11" fmla="*/ 1872 w 1872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192">
                  <a:moveTo>
                    <a:pt x="0" y="192"/>
                  </a:moveTo>
                  <a:cubicBezTo>
                    <a:pt x="348" y="96"/>
                    <a:pt x="696" y="0"/>
                    <a:pt x="1008" y="0"/>
                  </a:cubicBezTo>
                  <a:cubicBezTo>
                    <a:pt x="1320" y="0"/>
                    <a:pt x="1596" y="96"/>
                    <a:pt x="1872" y="192"/>
                  </a:cubicBezTo>
                </a:path>
              </a:pathLst>
            </a:custGeom>
            <a:noFill/>
            <a:ln w="381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297" name="Text Box 24"/>
          <p:cNvSpPr txBox="1">
            <a:spLocks noChangeArrowheads="1"/>
          </p:cNvSpPr>
          <p:nvPr/>
        </p:nvSpPr>
        <p:spPr bwMode="auto">
          <a:xfrm>
            <a:off x="226711" y="2763044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Gợi ý :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26711" y="2839244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   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Để tìm mỗi ngày trong hai tuần bán bao nhiêu mét vải ta làm thế nào?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26711" y="379335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</a:t>
            </a: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 lấy tổng  số m vải hai tuần (số m vải tuần đầu cộng với số m vải tuần sau) rồi chia tổng số ngày trong hai tuần</a:t>
            </a: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118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/>
      <p:bldP spid="205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5"/>
          <p:cNvGrpSpPr>
            <a:grpSpLocks/>
          </p:cNvGrpSpPr>
          <p:nvPr/>
        </p:nvGrpSpPr>
        <p:grpSpPr bwMode="auto">
          <a:xfrm>
            <a:off x="381000" y="304800"/>
            <a:ext cx="1633538" cy="1143000"/>
            <a:chOff x="2379" y="480"/>
            <a:chExt cx="1029" cy="720"/>
          </a:xfrm>
        </p:grpSpPr>
        <p:pic>
          <p:nvPicPr>
            <p:cNvPr id="13325" name="Picture 6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6" name="Picture 7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7" name="Picture 8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15" name="Group 9"/>
          <p:cNvGrpSpPr>
            <a:grpSpLocks/>
          </p:cNvGrpSpPr>
          <p:nvPr/>
        </p:nvGrpSpPr>
        <p:grpSpPr bwMode="auto">
          <a:xfrm>
            <a:off x="7391400" y="228600"/>
            <a:ext cx="1633538" cy="1143000"/>
            <a:chOff x="2379" y="480"/>
            <a:chExt cx="1029" cy="720"/>
          </a:xfrm>
        </p:grpSpPr>
        <p:pic>
          <p:nvPicPr>
            <p:cNvPr id="13322" name="Picture 10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11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2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16" name="Group 13"/>
          <p:cNvGrpSpPr>
            <a:grpSpLocks/>
          </p:cNvGrpSpPr>
          <p:nvPr/>
        </p:nvGrpSpPr>
        <p:grpSpPr bwMode="auto">
          <a:xfrm>
            <a:off x="304800" y="4648200"/>
            <a:ext cx="1633538" cy="1143000"/>
            <a:chOff x="2379" y="480"/>
            <a:chExt cx="1029" cy="720"/>
          </a:xfrm>
        </p:grpSpPr>
        <p:pic>
          <p:nvPicPr>
            <p:cNvPr id="13319" name="Picture 14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0" name="Picture 15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1" name="Picture 16" descr="STAR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7" name="Text Box 20"/>
          <p:cNvSpPr txBox="1">
            <a:spLocks noChangeArrowheads="1"/>
          </p:cNvSpPr>
          <p:nvPr/>
        </p:nvSpPr>
        <p:spPr bwMode="auto">
          <a:xfrm>
            <a:off x="3276600" y="1183338"/>
            <a:ext cx="24384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Bài giải</a:t>
            </a: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</a:p>
        </p:txBody>
      </p:sp>
      <p:sp>
        <p:nvSpPr>
          <p:cNvPr id="13318" name="Text Box 23"/>
          <p:cNvSpPr txBox="1">
            <a:spLocks noChangeArrowheads="1"/>
          </p:cNvSpPr>
          <p:nvPr/>
        </p:nvSpPr>
        <p:spPr bwMode="auto">
          <a:xfrm>
            <a:off x="0" y="1876425"/>
            <a:ext cx="8991600" cy="4524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Số mét vải tuần sau cửa hàng bán được là:                    319 + 76 = 395 (m)                                                        Số mét vải cả hai tuần cửa hàng bán được là:                    319 + 714 = 714(m)                                                        Số ngày cả hai tuần là:                                                        7 x 2 = 14( ngày)                                                       Trung bình mỗi ngày cửa hàng bán được là:                     714 : 14 = 51(m )                                                     	        Đáp số: 51m vải</a:t>
            </a:r>
          </a:p>
        </p:txBody>
      </p:sp>
    </p:spTree>
    <p:extLst>
      <p:ext uri="{BB962C8B-B14F-4D97-AF65-F5344CB8AC3E}">
        <p14:creationId xmlns:p14="http://schemas.microsoft.com/office/powerpoint/2010/main" val="252039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15">
            <a:extLst>
              <a:ext uri="{FF2B5EF4-FFF2-40B4-BE49-F238E27FC236}">
                <a16:creationId xmlns:a16="http://schemas.microsoft.com/office/drawing/2014/main" id="{0066D9F3-54E7-C62E-9F4C-BC2DA958538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1295400"/>
            <a:ext cx="6288088" cy="202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Khám phá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42"/>
          <p:cNvSpPr>
            <a:spLocks noChangeArrowheads="1"/>
          </p:cNvSpPr>
          <p:nvPr/>
        </p:nvSpPr>
        <p:spPr bwMode="auto">
          <a:xfrm>
            <a:off x="152400" y="914400"/>
            <a:ext cx="8839200" cy="4876800"/>
          </a:xfrm>
          <a:prstGeom prst="roundRect">
            <a:avLst>
              <a:gd name="adj" fmla="val 5005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39" name="Text Box 48"/>
          <p:cNvSpPr txBox="1">
            <a:spLocks noChangeArrowheads="1"/>
          </p:cNvSpPr>
          <p:nvPr/>
        </p:nvSpPr>
        <p:spPr bwMode="auto">
          <a:xfrm>
            <a:off x="3581400" y="914400"/>
            <a:ext cx="198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Bài giải</a:t>
            </a:r>
          </a:p>
        </p:txBody>
      </p:sp>
      <p:sp>
        <p:nvSpPr>
          <p:cNvPr id="14340" name="Text Box 50"/>
          <p:cNvSpPr txBox="1">
            <a:spLocks noChangeArrowheads="1"/>
          </p:cNvSpPr>
          <p:nvPr/>
        </p:nvSpPr>
        <p:spPr bwMode="auto">
          <a:xfrm>
            <a:off x="157619" y="1672214"/>
            <a:ext cx="868680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b="1">
                <a:solidFill>
                  <a:srgbClr val="0000CC"/>
                </a:solidFill>
              </a:rPr>
              <a:t>Đổi 2 tuần = 14 ngày</a:t>
            </a: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Số mét vải tuần sau bán được là: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319 + 76 = 395 (m</a:t>
            </a:r>
            <a:r>
              <a:rPr lang="en-US" altLang="en-US" sz="2800" b="1">
                <a:solidFill>
                  <a:srgbClr val="0000CC"/>
                </a:solidFill>
              </a:rPr>
              <a:t>)</a:t>
            </a:r>
            <a:endParaRPr kumimoji="0" lang="en-US" altLang="en-US" sz="28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Trung bình mỗi ngày bán được là: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(319 + 395) : </a:t>
            </a:r>
            <a:r>
              <a:rPr lang="en-US" altLang="en-US" sz="2800" b="1">
                <a:solidFill>
                  <a:srgbClr val="0000CC"/>
                </a:solidFill>
              </a:rPr>
              <a:t>14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 = 51(m)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                    Đáp số: 51m </a:t>
            </a:r>
          </a:p>
        </p:txBody>
      </p:sp>
    </p:spTree>
    <p:extLst>
      <p:ext uri="{BB962C8B-B14F-4D97-AF65-F5344CB8AC3E}">
        <p14:creationId xmlns:p14="http://schemas.microsoft.com/office/powerpoint/2010/main" val="146351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1828800"/>
          </a:xfrm>
          <a:solidFill>
            <a:srgbClr val="00FFC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l"/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Một hộp bánh giá 24000 đồng và một chai sữa giá 9800 đồng. Sau khi mua 2 hộp bánh và 6 chai sữa, mẹ còn lại 93 200 đồng. Hỏi lúc đầu mẹ có bao nhiêu tiền ?</a:t>
            </a:r>
            <a:br>
              <a:rPr lang="vi-VN" altLang="en-US"/>
            </a:br>
            <a:br>
              <a:rPr lang="vi-VN" altLang="en-US"/>
            </a:br>
            <a:br>
              <a:rPr lang="vi-VN" altLang="en-US"/>
            </a:br>
            <a:endParaRPr lang="en-US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971800"/>
            <a:ext cx="8686800" cy="3232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Số tiền mua 2 hộp bánh = số tiền mua 1 hộp bánh × 2.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 Số tiền mua 6 chai sữa = số tiền mua 1 chai sữa × 6.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Tính tổng số tiền mua 2 hộp bánh và 6 chai sữa.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Số tiền lúc đầu mẹ có = số tiền mua 2 hộp bánh và 6 chai sữa + số tiền còn lại của mẹ.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vi-V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br>
              <a:rPr kumimoji="0" lang="vi-V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6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371600"/>
          </a:xfrm>
          <a:solidFill>
            <a:srgbClr val="00FFCC"/>
          </a:solidFill>
        </p:spPr>
        <p:txBody>
          <a:bodyPr/>
          <a:lstStyle/>
          <a:p>
            <a:pPr algn="l"/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Một hộp bánh giá 24000 đồng và một chai sữa giá 9800 đồng. Sau khi mua 2 hộp bánh và 6 chai sữa, mẹ còn lại 93 200 đồng. Hỏi lúc đầu mẹ có bao nhiêu tiền ?</a:t>
            </a:r>
            <a:br>
              <a:rPr lang="vi-VN" altLang="en-US"/>
            </a:br>
            <a:br>
              <a:rPr lang="vi-VN" altLang="en-US"/>
            </a:br>
            <a:br>
              <a:rPr lang="vi-VN" altLang="en-US"/>
            </a:br>
            <a:endParaRPr lang="en-US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2025650"/>
            <a:ext cx="8610600" cy="4832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 tiền mua hai hộp bánh là: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  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24 000 × 2 = 48 000 (đồng)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 tiền mua 6 chai sữa là: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9800 × 6 = 58 800 (đồng)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Mua 2 hộp bánh và 6 chai sữa hết số tiền là: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48 000 + 58 800 = 106 800 (đồng)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 tiền mẹ có lúc đầu là: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 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93 200 + 106 800 = 200 000 (đồng)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                            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	</a:t>
            </a: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Đáp số: 200 000 đồng.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8" name="Text Box 48"/>
          <p:cNvSpPr txBox="1">
            <a:spLocks noChangeArrowheads="1"/>
          </p:cNvSpPr>
          <p:nvPr/>
        </p:nvSpPr>
        <p:spPr bwMode="auto">
          <a:xfrm>
            <a:off x="3505200" y="1371600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giải</a:t>
            </a:r>
          </a:p>
        </p:txBody>
      </p:sp>
    </p:spTree>
    <p:extLst>
      <p:ext uri="{BB962C8B-B14F-4D97-AF65-F5344CB8AC3E}">
        <p14:creationId xmlns:p14="http://schemas.microsoft.com/office/powerpoint/2010/main" val="254119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">
            <a:extLst>
              <a:ext uri="{FF2B5EF4-FFF2-40B4-BE49-F238E27FC236}">
                <a16:creationId xmlns:a16="http://schemas.microsoft.com/office/drawing/2014/main" id="{6861008C-4F0F-3305-B746-571EE522399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7010400"/>
            <a:chOff x="1249" y="0"/>
            <a:chExt cx="9144000" cy="6858000"/>
          </a:xfrm>
        </p:grpSpPr>
        <p:pic>
          <p:nvPicPr>
            <p:cNvPr id="15363" name="Picture 4" descr="Beaches">
              <a:extLst>
                <a:ext uri="{FF2B5EF4-FFF2-40B4-BE49-F238E27FC236}">
                  <a16:creationId xmlns:a16="http://schemas.microsoft.com/office/drawing/2014/main" id="{B235CC07-D0FA-D593-2FD1-71B6FBEC36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9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8" name="Text Box 9">
              <a:extLst>
                <a:ext uri="{FF2B5EF4-FFF2-40B4-BE49-F238E27FC236}">
                  <a16:creationId xmlns:a16="http://schemas.microsoft.com/office/drawing/2014/main" id="{C4DDA036-8D9E-D8AA-EA44-295DF4DED4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0862" y="3812589"/>
              <a:ext cx="4724400" cy="1015655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4950" b="1" dirty="0" err="1">
                  <a:solidFill>
                    <a:srgbClr val="FF0000"/>
                  </a:solidFill>
                  <a:latin typeface="HP001 4 hàng" panose="020B0603050302020204" charset="0"/>
                </a:rPr>
                <a:t>Kết</a:t>
              </a:r>
              <a:r>
                <a:rPr lang="en-US" altLang="en-US" sz="4950" b="1" dirty="0">
                  <a:solidFill>
                    <a:srgbClr val="FF0000"/>
                  </a:solidFill>
                  <a:latin typeface="HP001 4 hàng" panose="020B0603050302020204" charset="0"/>
                </a:rPr>
                <a:t> </a:t>
              </a:r>
              <a:r>
                <a:rPr lang="en-US" altLang="en-US" sz="4950" b="1" dirty="0" err="1">
                  <a:solidFill>
                    <a:srgbClr val="FF0000"/>
                  </a:solidFill>
                  <a:latin typeface="HP001 4 hàng" panose="020B0603050302020204" charset="0"/>
                </a:rPr>
                <a:t>thúc</a:t>
              </a:r>
              <a:r>
                <a:rPr lang="en-US" altLang="en-US" sz="4950" b="1" dirty="0">
                  <a:solidFill>
                    <a:srgbClr val="FF0000"/>
                  </a:solidFill>
                  <a:latin typeface="HP001 4 hàng" panose="020B0603050302020204" charset="0"/>
                </a:rPr>
                <a:t> </a:t>
              </a:r>
              <a:r>
                <a:rPr lang="en-US" altLang="en-US" sz="4950" b="1" dirty="0" err="1">
                  <a:solidFill>
                    <a:srgbClr val="FF0000"/>
                  </a:solidFill>
                  <a:latin typeface="HP001 4 hàng" panose="020B0603050302020204" charset="0"/>
                </a:rPr>
                <a:t>tiết</a:t>
              </a:r>
              <a:r>
                <a:rPr lang="en-US" altLang="en-US" sz="4950" b="1" dirty="0">
                  <a:solidFill>
                    <a:srgbClr val="FF0000"/>
                  </a:solidFill>
                  <a:latin typeface="HP001 4 hàng" panose="020B0603050302020204" charset="0"/>
                </a:rPr>
                <a:t> </a:t>
              </a:r>
              <a:r>
                <a:rPr lang="en-US" altLang="en-US" sz="4950" b="1" dirty="0" err="1">
                  <a:solidFill>
                    <a:srgbClr val="FF0000"/>
                  </a:solidFill>
                  <a:latin typeface="HP001 4 hàng" panose="020B0603050302020204" charset="0"/>
                </a:rPr>
                <a:t>học</a:t>
              </a:r>
              <a:endParaRPr lang="en-US" altLang="en-US" sz="4950" b="1" dirty="0">
                <a:solidFill>
                  <a:srgbClr val="FF0000"/>
                </a:solidFill>
                <a:latin typeface="HP001 4 hàng" panose="020B0603050302020204" charset="0"/>
              </a:endParaRPr>
            </a:p>
          </p:txBody>
        </p:sp>
      </p:grp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3925431"/>
            <a:ext cx="2667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5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2057 x 13</a:t>
            </a:r>
          </a:p>
          <a:p>
            <a:pPr marL="342900" lvl="0" indent="-342900">
              <a:lnSpc>
                <a:spcPct val="120000"/>
              </a:lnSpc>
              <a:spcBef>
                <a:spcPct val="3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428 x 125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spcAft>
                <a:spcPct val="40000"/>
              </a:spcAft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3167 x 204</a:t>
            </a:r>
          </a:p>
        </p:txBody>
      </p:sp>
      <p:sp>
        <p:nvSpPr>
          <p:cNvPr id="4" name="Rectangle 3"/>
          <p:cNvSpPr/>
          <p:nvPr/>
        </p:nvSpPr>
        <p:spPr>
          <a:xfrm>
            <a:off x="5105400" y="4001631"/>
            <a:ext cx="243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5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7 368 : 24                 </a:t>
            </a:r>
          </a:p>
          <a:p>
            <a:pPr marL="342900" lvl="0" indent="-342900">
              <a:lnSpc>
                <a:spcPct val="120000"/>
              </a:lnSpc>
              <a:spcBef>
                <a:spcPct val="30000"/>
              </a:spcBef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13 498 : 32                           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spcAft>
                <a:spcPct val="40000"/>
              </a:spcAft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285120 : 216</a:t>
            </a:r>
          </a:p>
        </p:txBody>
      </p:sp>
      <p:sp>
        <p:nvSpPr>
          <p:cNvPr id="5" name="Rectangle 4"/>
          <p:cNvSpPr/>
          <p:nvPr/>
        </p:nvSpPr>
        <p:spPr>
          <a:xfrm>
            <a:off x="989556" y="2590800"/>
            <a:ext cx="5335044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50000"/>
              </a:spcBef>
            </a:pP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Đặt tính rồi tính :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905000"/>
            <a:ext cx="5335044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50000"/>
              </a:spcBef>
            </a:pP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Đặt tính rồi tính :  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863600" y="3352800"/>
            <a:ext cx="1670050" cy="1143000"/>
            <a:chOff x="340" y="1488"/>
            <a:chExt cx="1052" cy="720"/>
          </a:xfrm>
        </p:grpSpPr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708" y="1846"/>
              <a:ext cx="53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13</a:t>
              </a: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340" y="1488"/>
              <a:ext cx="1052" cy="720"/>
              <a:chOff x="340" y="1488"/>
              <a:chExt cx="1052" cy="720"/>
            </a:xfrm>
          </p:grpSpPr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480" y="1488"/>
                <a:ext cx="912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2 057</a:t>
                </a:r>
              </a:p>
            </p:txBody>
          </p:sp>
          <p:sp>
            <p:nvSpPr>
              <p:cNvPr id="11" name="Text Box 14"/>
              <p:cNvSpPr txBox="1">
                <a:spLocks noChangeArrowheads="1"/>
              </p:cNvSpPr>
              <p:nvPr/>
            </p:nvSpPr>
            <p:spPr bwMode="auto">
              <a:xfrm>
                <a:off x="340" y="1754"/>
                <a:ext cx="33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912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1828800" y="4495801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76400" y="450598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47800" y="4495801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43000" y="4495801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80369" y="502920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62729" y="5019021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30300" y="502920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8200" y="502920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>
            <a:off x="685800" y="5542241"/>
            <a:ext cx="1676400" cy="2035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12938" y="5591043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76400" y="5615568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50203" y="5615568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43000" y="5591043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8200" y="5609305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30" name="Group 37"/>
          <p:cNvGrpSpPr>
            <a:grpSpLocks/>
          </p:cNvGrpSpPr>
          <p:nvPr/>
        </p:nvGrpSpPr>
        <p:grpSpPr bwMode="auto">
          <a:xfrm>
            <a:off x="3562350" y="3448050"/>
            <a:ext cx="1981200" cy="3095625"/>
            <a:chOff x="2352" y="1488"/>
            <a:chExt cx="1248" cy="1950"/>
          </a:xfrm>
        </p:grpSpPr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2352" y="3132"/>
              <a:ext cx="91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2688" y="1488"/>
              <a:ext cx="91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428</a:t>
              </a: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2688" y="1800"/>
              <a:ext cx="91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125</a:t>
              </a:r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2520" y="2184"/>
              <a:ext cx="91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2 140</a:t>
              </a:r>
            </a:p>
          </p:txBody>
        </p:sp>
        <p:sp>
          <p:nvSpPr>
            <p:cNvPr id="35" name="Text Box 17"/>
            <p:cNvSpPr txBox="1">
              <a:spLocks noChangeArrowheads="1"/>
            </p:cNvSpPr>
            <p:nvPr/>
          </p:nvSpPr>
          <p:spPr bwMode="auto">
            <a:xfrm>
              <a:off x="2544" y="2436"/>
              <a:ext cx="91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8 56</a:t>
              </a:r>
              <a:endPara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2388" y="2700"/>
              <a:ext cx="75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42 8</a:t>
              </a: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2592" y="1668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>
              <a:off x="2592" y="2184"/>
              <a:ext cx="76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 Box 34"/>
            <p:cNvSpPr txBox="1">
              <a:spLocks noChangeArrowheads="1"/>
            </p:cNvSpPr>
            <p:nvPr/>
          </p:nvSpPr>
          <p:spPr bwMode="auto">
            <a:xfrm>
              <a:off x="2352" y="3108"/>
              <a:ext cx="10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53 500</a:t>
              </a:r>
            </a:p>
          </p:txBody>
        </p:sp>
      </p:grpSp>
      <p:grpSp>
        <p:nvGrpSpPr>
          <p:cNvPr id="49" name="Group 23"/>
          <p:cNvGrpSpPr>
            <a:grpSpLocks/>
          </p:cNvGrpSpPr>
          <p:nvPr/>
        </p:nvGrpSpPr>
        <p:grpSpPr bwMode="auto">
          <a:xfrm>
            <a:off x="6502400" y="3505200"/>
            <a:ext cx="1670050" cy="1143000"/>
            <a:chOff x="340" y="1488"/>
            <a:chExt cx="1052" cy="720"/>
          </a:xfrm>
        </p:grpSpPr>
        <p:sp>
          <p:nvSpPr>
            <p:cNvPr id="50" name="Text Box 9"/>
            <p:cNvSpPr txBox="1">
              <a:spLocks noChangeArrowheads="1"/>
            </p:cNvSpPr>
            <p:nvPr/>
          </p:nvSpPr>
          <p:spPr bwMode="auto">
            <a:xfrm>
              <a:off x="535" y="1846"/>
              <a:ext cx="79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204</a:t>
              </a:r>
            </a:p>
          </p:txBody>
        </p:sp>
        <p:grpSp>
          <p:nvGrpSpPr>
            <p:cNvPr id="51" name="Group 22"/>
            <p:cNvGrpSpPr>
              <a:grpSpLocks/>
            </p:cNvGrpSpPr>
            <p:nvPr/>
          </p:nvGrpSpPr>
          <p:grpSpPr bwMode="auto">
            <a:xfrm>
              <a:off x="340" y="1488"/>
              <a:ext cx="1052" cy="720"/>
              <a:chOff x="340" y="1488"/>
              <a:chExt cx="1052" cy="720"/>
            </a:xfrm>
          </p:grpSpPr>
          <p:sp>
            <p:nvSpPr>
              <p:cNvPr id="52" name="Text Box 8"/>
              <p:cNvSpPr txBox="1">
                <a:spLocks noChangeArrowheads="1"/>
              </p:cNvSpPr>
              <p:nvPr/>
            </p:nvSpPr>
            <p:spPr bwMode="auto">
              <a:xfrm>
                <a:off x="480" y="1488"/>
                <a:ext cx="912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3167</a:t>
                </a:r>
              </a:p>
            </p:txBody>
          </p:sp>
          <p:sp>
            <p:nvSpPr>
              <p:cNvPr id="53" name="Text Box 14"/>
              <p:cNvSpPr txBox="1">
                <a:spLocks noChangeArrowheads="1"/>
              </p:cNvSpPr>
              <p:nvPr/>
            </p:nvSpPr>
            <p:spPr bwMode="auto">
              <a:xfrm>
                <a:off x="340" y="1754"/>
                <a:ext cx="33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54" name="Line 15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912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5" name="TextBox 54"/>
          <p:cNvSpPr txBox="1"/>
          <p:nvPr/>
        </p:nvSpPr>
        <p:spPr>
          <a:xfrm>
            <a:off x="7467600" y="4648201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239000" y="465838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10400" y="4648201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553200" y="4648201"/>
            <a:ext cx="6096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014369" y="518160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96729" y="5171421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553200" y="518160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248400" y="518160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6248400" y="5694641"/>
            <a:ext cx="1676400" cy="2035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391400" y="580138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162800" y="580138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936603" y="580138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705600" y="580138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477000" y="580138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248400" y="5801380"/>
            <a:ext cx="381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2800" b="1">
                <a:solidFill>
                  <a:srgbClr val="0000FF"/>
                </a:solidFill>
                <a:latin typeface="Airal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1166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28" grpId="0"/>
      <p:bldP spid="29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92013" y="3505482"/>
            <a:ext cx="2266950" cy="1285875"/>
            <a:chOff x="156" y="1590"/>
            <a:chExt cx="1428" cy="810"/>
          </a:xfrm>
        </p:grpSpPr>
        <p:sp>
          <p:nvSpPr>
            <p:cNvPr id="8219" name="Text Box 8"/>
            <p:cNvSpPr txBox="1">
              <a:spLocks noChangeArrowheads="1"/>
            </p:cNvSpPr>
            <p:nvPr/>
          </p:nvSpPr>
          <p:spPr bwMode="auto">
            <a:xfrm>
              <a:off x="192" y="1590"/>
              <a:ext cx="13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7 368</a:t>
              </a:r>
            </a:p>
          </p:txBody>
        </p:sp>
        <p:sp>
          <p:nvSpPr>
            <p:cNvPr id="8220" name="Text Box 9"/>
            <p:cNvSpPr txBox="1">
              <a:spLocks noChangeArrowheads="1"/>
            </p:cNvSpPr>
            <p:nvPr/>
          </p:nvSpPr>
          <p:spPr bwMode="auto">
            <a:xfrm>
              <a:off x="948" y="1596"/>
              <a:ext cx="62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</a:p>
          </p:txBody>
        </p:sp>
        <p:sp>
          <p:nvSpPr>
            <p:cNvPr id="8221" name="Text Box 10"/>
            <p:cNvSpPr txBox="1">
              <a:spLocks noChangeArrowheads="1"/>
            </p:cNvSpPr>
            <p:nvPr/>
          </p:nvSpPr>
          <p:spPr bwMode="auto">
            <a:xfrm>
              <a:off x="156" y="1908"/>
              <a:ext cx="13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223" name="Group 18"/>
            <p:cNvGrpSpPr>
              <a:grpSpLocks/>
            </p:cNvGrpSpPr>
            <p:nvPr/>
          </p:nvGrpSpPr>
          <p:grpSpPr bwMode="auto">
            <a:xfrm>
              <a:off x="924" y="1632"/>
              <a:ext cx="588" cy="768"/>
              <a:chOff x="948" y="1632"/>
              <a:chExt cx="588" cy="768"/>
            </a:xfrm>
          </p:grpSpPr>
          <p:sp>
            <p:nvSpPr>
              <p:cNvPr id="8224" name="Line 16"/>
              <p:cNvSpPr>
                <a:spLocks noChangeShapeType="1"/>
              </p:cNvSpPr>
              <p:nvPr/>
            </p:nvSpPr>
            <p:spPr bwMode="auto">
              <a:xfrm>
                <a:off x="948" y="1632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25" name="Line 17"/>
              <p:cNvSpPr>
                <a:spLocks noChangeShapeType="1"/>
              </p:cNvSpPr>
              <p:nvPr/>
            </p:nvSpPr>
            <p:spPr bwMode="auto">
              <a:xfrm>
                <a:off x="960" y="1920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819400" y="3581400"/>
            <a:ext cx="2514600" cy="1295400"/>
            <a:chOff x="1968" y="2064"/>
            <a:chExt cx="1584" cy="816"/>
          </a:xfrm>
        </p:grpSpPr>
        <p:sp>
          <p:nvSpPr>
            <p:cNvPr id="8210" name="Text Box 13"/>
            <p:cNvSpPr txBox="1">
              <a:spLocks noChangeArrowheads="1"/>
            </p:cNvSpPr>
            <p:nvPr/>
          </p:nvSpPr>
          <p:spPr bwMode="auto">
            <a:xfrm>
              <a:off x="2880" y="2064"/>
              <a:ext cx="6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32</a:t>
              </a:r>
            </a:p>
          </p:txBody>
        </p:sp>
        <p:sp>
          <p:nvSpPr>
            <p:cNvPr id="8211" name="Text Box 15"/>
            <p:cNvSpPr txBox="1">
              <a:spLocks noChangeArrowheads="1"/>
            </p:cNvSpPr>
            <p:nvPr/>
          </p:nvSpPr>
          <p:spPr bwMode="auto">
            <a:xfrm>
              <a:off x="1968" y="2064"/>
              <a:ext cx="13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13 498</a:t>
              </a:r>
            </a:p>
          </p:txBody>
        </p:sp>
        <p:grpSp>
          <p:nvGrpSpPr>
            <p:cNvPr id="8212" name="Group 19"/>
            <p:cNvGrpSpPr>
              <a:grpSpLocks/>
            </p:cNvGrpSpPr>
            <p:nvPr/>
          </p:nvGrpSpPr>
          <p:grpSpPr bwMode="auto">
            <a:xfrm>
              <a:off x="2832" y="2112"/>
              <a:ext cx="588" cy="768"/>
              <a:chOff x="948" y="1632"/>
              <a:chExt cx="588" cy="768"/>
            </a:xfrm>
          </p:grpSpPr>
          <p:sp>
            <p:nvSpPr>
              <p:cNvPr id="8217" name="Line 20"/>
              <p:cNvSpPr>
                <a:spLocks noChangeShapeType="1"/>
              </p:cNvSpPr>
              <p:nvPr/>
            </p:nvSpPr>
            <p:spPr bwMode="auto">
              <a:xfrm>
                <a:off x="948" y="1632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18" name="Line 21"/>
              <p:cNvSpPr>
                <a:spLocks noChangeShapeType="1"/>
              </p:cNvSpPr>
              <p:nvPr/>
            </p:nvSpPr>
            <p:spPr bwMode="auto">
              <a:xfrm>
                <a:off x="960" y="1920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5695950" y="3573461"/>
            <a:ext cx="2762250" cy="1295400"/>
            <a:chOff x="3888" y="2004"/>
            <a:chExt cx="1740" cy="816"/>
          </a:xfrm>
        </p:grpSpPr>
        <p:sp>
          <p:nvSpPr>
            <p:cNvPr id="8201" name="Text Box 14"/>
            <p:cNvSpPr txBox="1">
              <a:spLocks noChangeArrowheads="1"/>
            </p:cNvSpPr>
            <p:nvPr/>
          </p:nvSpPr>
          <p:spPr bwMode="auto">
            <a:xfrm>
              <a:off x="3888" y="2009"/>
              <a:ext cx="139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285 120</a:t>
              </a:r>
            </a:p>
          </p:txBody>
        </p:sp>
        <p:grpSp>
          <p:nvGrpSpPr>
            <p:cNvPr id="8202" name="Group 22"/>
            <p:cNvGrpSpPr>
              <a:grpSpLocks/>
            </p:cNvGrpSpPr>
            <p:nvPr/>
          </p:nvGrpSpPr>
          <p:grpSpPr bwMode="auto">
            <a:xfrm>
              <a:off x="4872" y="2052"/>
              <a:ext cx="588" cy="768"/>
              <a:chOff x="948" y="1632"/>
              <a:chExt cx="588" cy="768"/>
            </a:xfrm>
          </p:grpSpPr>
          <p:sp>
            <p:nvSpPr>
              <p:cNvPr id="8208" name="Line 23"/>
              <p:cNvSpPr>
                <a:spLocks noChangeShapeType="1"/>
              </p:cNvSpPr>
              <p:nvPr/>
            </p:nvSpPr>
            <p:spPr bwMode="auto">
              <a:xfrm>
                <a:off x="948" y="1632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09" name="Line 24"/>
              <p:cNvSpPr>
                <a:spLocks noChangeShapeType="1"/>
              </p:cNvSpPr>
              <p:nvPr/>
            </p:nvSpPr>
            <p:spPr bwMode="auto">
              <a:xfrm>
                <a:off x="960" y="1920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8204" name="Text Box 32"/>
            <p:cNvSpPr txBox="1">
              <a:spLocks noChangeArrowheads="1"/>
            </p:cNvSpPr>
            <p:nvPr/>
          </p:nvSpPr>
          <p:spPr bwMode="auto">
            <a:xfrm>
              <a:off x="4860" y="2004"/>
              <a:ext cx="76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216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0" y="2057400"/>
            <a:ext cx="5335044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50000"/>
              </a:spcBef>
            </a:pP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Đặt tính rồi tính :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2752" y="4038511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09600" y="4050894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38200" y="4063425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2600" y="4056113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66800" y="4070205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45971" y="4056113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66800" y="4517838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60154" y="415290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29000" y="4053736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57600" y="4039673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97235" y="4150442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57600" y="447936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50971" y="447936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24400" y="4139625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57600" y="4882019"/>
            <a:ext cx="60255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239000" y="4160838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096000" y="403676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866355" y="4028788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36029" y="4063425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467600" y="4139625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36028" y="4432012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111001" y="441960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629400" y="4444425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78585" y="4139625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629400" y="487680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43386" y="487680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5750" y="411480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843386" y="5334000"/>
            <a:ext cx="34002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200" b="1">
                <a:latin typeface="Times New Roman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6540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-1409700" y="1957192"/>
            <a:ext cx="10553700" cy="1752600"/>
          </a:xfrm>
          <a:prstGeom prst="flowChartPreparation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Bài 2: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Tìm x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a) 40 x </a:t>
            </a:r>
            <a:r>
              <a:rPr lang="en-US" sz="2800" b="1" dirty="0">
                <a:latin typeface=".VnLinus" pitchFamily="34" charset="0"/>
              </a:rPr>
              <a:t>X </a:t>
            </a:r>
            <a:r>
              <a:rPr lang="en-US" sz="2800" b="1" dirty="0">
                <a:latin typeface="Times New Roman" pitchFamily="18" charset="0"/>
              </a:rPr>
              <a:t>= </a:t>
            </a:r>
            <a:r>
              <a:rPr lang="en-US" sz="2800" b="1">
                <a:latin typeface="Times New Roman" pitchFamily="18" charset="0"/>
              </a:rPr>
              <a:t>1400                          </a:t>
            </a:r>
            <a:r>
              <a:rPr lang="en-US" sz="2800" b="1" dirty="0">
                <a:latin typeface="Times New Roman" pitchFamily="18" charset="0"/>
              </a:rPr>
              <a:t>b)  </a:t>
            </a:r>
            <a:r>
              <a:rPr lang="en-US" sz="2800" b="1" dirty="0">
                <a:latin typeface=".VnLinus" pitchFamily="34" charset="0"/>
              </a:rPr>
              <a:t>X  </a:t>
            </a:r>
            <a:r>
              <a:rPr lang="en-US" sz="2800" b="1" dirty="0">
                <a:latin typeface="Times New Roman" pitchFamily="18" charset="0"/>
              </a:rPr>
              <a:t>: 13 = 205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808967" y="3431555"/>
            <a:ext cx="320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Linus" pitchFamily="34" charset="0"/>
              </a:rPr>
              <a:t>X</a:t>
            </a:r>
            <a:r>
              <a:rPr lang="en-US" b="1" dirty="0">
                <a:latin typeface=".VnLinus" pitchFamily="34" charset="0"/>
              </a:rPr>
              <a:t>  </a:t>
            </a:r>
            <a:r>
              <a:rPr lang="en-US" sz="3200" b="1" dirty="0">
                <a:latin typeface="Times New Roman" pitchFamily="18" charset="0"/>
              </a:rPr>
              <a:t>= 1400 : 40 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828800" y="3901281"/>
            <a:ext cx="281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Linus" pitchFamily="34" charset="0"/>
              </a:rPr>
              <a:t>X</a:t>
            </a:r>
            <a:r>
              <a:rPr lang="en-US" b="1">
                <a:latin typeface=".VnLinus" pitchFamily="34" charset="0"/>
              </a:rPr>
              <a:t>     </a:t>
            </a:r>
            <a:r>
              <a:rPr lang="en-US" sz="3200" b="1">
                <a:latin typeface="Times New Roman" pitchFamily="18" charset="0"/>
              </a:rPr>
              <a:t>= 35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477000" y="3444081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Linus" pitchFamily="34" charset="0"/>
              </a:rPr>
              <a:t>X   </a:t>
            </a:r>
            <a:r>
              <a:rPr lang="en-US" sz="3200" b="1">
                <a:latin typeface="Times New Roman" pitchFamily="18" charset="0"/>
              </a:rPr>
              <a:t>= 205 x13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6477000" y="4023519"/>
            <a:ext cx="2667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Linus" pitchFamily="34" charset="0"/>
              </a:rPr>
              <a:t>X</a:t>
            </a:r>
            <a:r>
              <a:rPr lang="en-US" sz="3200" b="1">
                <a:latin typeface="Times New Roman" pitchFamily="18" charset="0"/>
              </a:rPr>
              <a:t> =    2665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79" grpId="0"/>
      <p:bldP spid="7180" grpId="0"/>
      <p:bldP spid="7182" grpId="0"/>
      <p:bldP spid="71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152400" y="228600"/>
            <a:ext cx="62598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số hay chữ thích hợp vào chỗ chấm: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37786" y="1524000"/>
            <a:ext cx="5043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× b =  ... × a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73693" y="2667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a× 1 = ... × a = ...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74321" y="2057400"/>
            <a:ext cx="50438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x b) x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 = a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(b x ...)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73693" y="33528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a× (b + c)  = a x b + a x ...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10228" y="39624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: ... =  a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623164" y="4495800"/>
            <a:ext cx="4549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=  1         ( a khác 0)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623164" y="5181600"/>
            <a:ext cx="45490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: a =  0         ( a khác 0)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807918" y="1524000"/>
            <a:ext cx="392482" cy="523220"/>
          </a:xfrm>
          <a:prstGeom prst="rect">
            <a:avLst/>
          </a:prstGeom>
          <a:solidFill>
            <a:sysClr val="window" lastClr="FFFFFF"/>
          </a:solidFill>
          <a:ln w="55000" cap="flat" cmpd="thickThin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950918" y="2067580"/>
            <a:ext cx="392482" cy="523220"/>
          </a:xfrm>
          <a:prstGeom prst="rect">
            <a:avLst/>
          </a:prstGeom>
          <a:solidFill>
            <a:sysClr val="window" lastClr="FFFFFF"/>
          </a:solidFill>
          <a:ln w="55000" cap="flat" cmpd="thickThin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321491" y="2667000"/>
            <a:ext cx="392482" cy="523220"/>
          </a:xfrm>
          <a:prstGeom prst="rect">
            <a:avLst/>
          </a:prstGeom>
          <a:solidFill>
            <a:sysClr val="window" lastClr="FFFFFF"/>
          </a:solidFill>
          <a:ln w="55000" cap="flat" cmpd="thickThin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585575" y="2677180"/>
            <a:ext cx="392482" cy="523220"/>
          </a:xfrm>
          <a:prstGeom prst="rect">
            <a:avLst/>
          </a:prstGeom>
          <a:solidFill>
            <a:sysClr val="window" lastClr="FFFFFF"/>
          </a:solidFill>
          <a:ln w="55000" cap="flat" cmpd="thickThin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91000" y="3352800"/>
            <a:ext cx="392482" cy="523220"/>
          </a:xfrm>
          <a:prstGeom prst="rect">
            <a:avLst/>
          </a:prstGeom>
          <a:solidFill>
            <a:sysClr val="window" lastClr="FFFFFF"/>
          </a:solidFill>
          <a:ln w="55000" cap="flat" cmpd="thickThin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349674" y="3972580"/>
            <a:ext cx="392482" cy="523220"/>
          </a:xfrm>
          <a:prstGeom prst="rect">
            <a:avLst/>
          </a:prstGeom>
          <a:solidFill>
            <a:sysClr val="window" lastClr="FFFFFF"/>
          </a:solidFill>
          <a:ln w="55000" cap="flat" cmpd="thickThin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828800" y="4496058"/>
            <a:ext cx="392482" cy="523220"/>
          </a:xfrm>
          <a:prstGeom prst="rect">
            <a:avLst/>
          </a:prstGeom>
          <a:solidFill>
            <a:sysClr val="window" lastClr="FFFFFF"/>
          </a:solidFill>
          <a:ln w="55000" cap="flat" cmpd="thickThin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828800" y="5206910"/>
            <a:ext cx="392482" cy="523220"/>
          </a:xfrm>
          <a:prstGeom prst="rect">
            <a:avLst/>
          </a:prstGeom>
          <a:solidFill>
            <a:sysClr val="window" lastClr="FFFFFF"/>
          </a:solidFill>
          <a:ln w="55000" cap="flat" cmpd="thickThin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0015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47650" y="3314700"/>
            <a:ext cx="609600" cy="2365375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&gt;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&lt;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304800" y="1371600"/>
            <a:ext cx="2895600" cy="1600200"/>
          </a:xfrm>
          <a:prstGeom prst="cloudCallout">
            <a:avLst>
              <a:gd name="adj1" fmla="val -37005"/>
              <a:gd name="adj2" fmla="val 66171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path path="rect">
              <a:fillToRect l="50000" t="50000" r="50000" b="50000"/>
            </a:path>
          </a:gradFill>
          <a:ln w="571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Bài 4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181100" y="348615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13 50…..135 x 100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9700" y="35052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257..….8762 x 0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267200" y="550545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15 x 8 x  37 …. 37 x 15 x 8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962400" y="4419600"/>
            <a:ext cx="518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320: ( 16 X 2 )….320 :16 : 2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990600" y="43815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26 x 11…280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066800" y="548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1600…….1 006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400800" y="553085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iral"/>
              </a:rPr>
              <a:t>=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2209800" y="5470525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iral"/>
              </a:rPr>
              <a:t>&gt;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019800" y="3470275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iral"/>
              </a:rPr>
              <a:t>&gt;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477000" y="4441825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iral"/>
              </a:rPr>
              <a:t>=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2286000" y="3451225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  <a:latin typeface="Airal"/>
              </a:rPr>
              <a:t>&lt;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2247900" y="4365625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iral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 animBg="1"/>
      <p:bldP spid="8202" grpId="0"/>
      <p:bldP spid="8203" grpId="0"/>
      <p:bldP spid="8205" grpId="0"/>
      <p:bldP spid="8206" grpId="0"/>
      <p:bldP spid="8207" grpId="0"/>
      <p:bldP spid="8208" grpId="0"/>
      <p:bldP spid="8210" grpId="0"/>
      <p:bldP spid="8211" grpId="0"/>
      <p:bldP spid="8212" grpId="0"/>
      <p:bldP spid="8213" grpId="0"/>
      <p:bldP spid="8214" grpId="0"/>
      <p:bldP spid="8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30896" y="609600"/>
            <a:ext cx="8763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002060"/>
                </a:solidFill>
                <a:latin typeface="Times New Roman" pitchFamily="18" charset="0"/>
              </a:rPr>
              <a:t>Bài 5: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</a:rPr>
              <a:t>Một ô tô cứ đi  12 km thì tiêu hao hết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1 lít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</a:rPr>
              <a:t>xăng, giá tiền 1lít xăng là 19000 đồng.Tính số tiền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phải mua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</a:rPr>
              <a:t>xăng để ô tô đó đi được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quãng đường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</a:rPr>
              <a:t>là 180 km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867150" y="22098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Bài giải: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28808" y="2808744"/>
            <a:ext cx="8153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Số lít xăng ô tô đó đi hết quãng đường 180km là :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AutoNum type="arabicPlain" startAt="180"/>
            </a:pPr>
            <a:r>
              <a:rPr lang="en-US" sz="2800" b="1" dirty="0">
                <a:latin typeface="Times New Roman" pitchFamily="18" charset="0"/>
              </a:rPr>
              <a:t> : 12  = 15 ( l )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Số tiền phải mua xăng </a:t>
            </a:r>
            <a:r>
              <a:rPr lang="en-US" sz="2800" b="1" dirty="0" err="1">
                <a:latin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</a:rPr>
              <a:t> ô </a:t>
            </a:r>
            <a:r>
              <a:rPr lang="en-US" sz="2800" b="1" dirty="0" err="1">
                <a:latin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</a:rPr>
              <a:t> đi là: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7500 x 15 </a:t>
            </a:r>
            <a:r>
              <a:rPr lang="en-US" sz="2800" b="1">
                <a:latin typeface="Times New Roman" pitchFamily="18" charset="0"/>
              </a:rPr>
              <a:t>= 112 500 </a:t>
            </a:r>
            <a:r>
              <a:rPr lang="en-US" sz="2800" b="1" dirty="0">
                <a:latin typeface="Times New Roman" pitchFamily="18" charset="0"/>
              </a:rPr>
              <a:t>(đồng )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                                       </a:t>
            </a:r>
            <a:r>
              <a:rPr lang="en-US" sz="2800" b="1" dirty="0" err="1">
                <a:latin typeface="Times New Roman" pitchFamily="18" charset="0"/>
              </a:rPr>
              <a:t>Đáp</a:t>
            </a:r>
            <a:r>
              <a:rPr lang="en-US" sz="2800" b="1" dirty="0">
                <a:latin typeface="Times New Roman" pitchFamily="18" charset="0"/>
              </a:rPr>
              <a:t> số : 112 500 đồng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4" grpId="0"/>
      <p:bldP spid="9225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5">
    <a:dk1>
      <a:srgbClr val="000000"/>
    </a:dk1>
    <a:lt1>
      <a:srgbClr val="FFFFD9"/>
    </a:lt1>
    <a:dk2>
      <a:srgbClr val="000000"/>
    </a:dk2>
    <a:lt2>
      <a:srgbClr val="777777"/>
    </a:lt2>
    <a:accent1>
      <a:srgbClr val="FFFFF7"/>
    </a:accent1>
    <a:accent2>
      <a:srgbClr val="33CCCC"/>
    </a:accent2>
    <a:accent3>
      <a:srgbClr val="FFFFE9"/>
    </a:accent3>
    <a:accent4>
      <a:srgbClr val="000000"/>
    </a:accent4>
    <a:accent5>
      <a:srgbClr val="FFFFFA"/>
    </a:accent5>
    <a:accent6>
      <a:srgbClr val="2DB9B9"/>
    </a:accent6>
    <a:hlink>
      <a:srgbClr val="FF5050"/>
    </a:hlink>
    <a:folHlink>
      <a:srgbClr val="FF99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1344</Words>
  <Application>Microsoft Office PowerPoint</Application>
  <PresentationFormat>On-screen Show (4:3)</PresentationFormat>
  <Paragraphs>235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.VnLinus</vt:lpstr>
      <vt:lpstr>Airal</vt:lpstr>
      <vt:lpstr>Arial</vt:lpstr>
      <vt:lpstr>Calibri</vt:lpstr>
      <vt:lpstr>HP001 4 hàng</vt:lpstr>
      <vt:lpstr>Times New Roman</vt:lpstr>
      <vt:lpstr>VfFree71</vt:lpstr>
      <vt:lpstr>VNI-Times</vt:lpstr>
      <vt:lpstr>Chủ đề của Office</vt:lpstr>
      <vt:lpstr>6_Office Theme</vt:lpstr>
      <vt:lpstr>1_Chủ đề của Office</vt:lpstr>
      <vt:lpstr>2_Chủ đề của Office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Bài 5: Một hộp bánh giá 24000 đồng và một chai sữa giá 9800 đồng. Sau khi mua 2 hộp bánh và 6 chai sữa, mẹ còn lại 93 200 đồng. Hỏi lúc đầu mẹ có bao nhiêu tiền ?   </vt:lpstr>
      <vt:lpstr>     Bài 5: Một hộp bánh giá 24000 đồng và một chai sữa giá 9800 đồng. Sau khi mua 2 hộp bánh và 6 chai sữa, mẹ còn lại 93 200 đồng. Hỏi lúc đầu mẹ có bao nhiêu tiền ?   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My PC</cp:lastModifiedBy>
  <cp:revision>44</cp:revision>
  <dcterms:created xsi:type="dcterms:W3CDTF">2010-01-15T14:56:43Z</dcterms:created>
  <dcterms:modified xsi:type="dcterms:W3CDTF">2023-04-24T02:59:11Z</dcterms:modified>
</cp:coreProperties>
</file>