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8"/>
  </p:notesMasterIdLst>
  <p:sldIdLst>
    <p:sldId id="280" r:id="rId3"/>
    <p:sldId id="259" r:id="rId4"/>
    <p:sldId id="298" r:id="rId5"/>
    <p:sldId id="279" r:id="rId6"/>
    <p:sldId id="278" r:id="rId7"/>
    <p:sldId id="265" r:id="rId8"/>
    <p:sldId id="270" r:id="rId9"/>
    <p:sldId id="271" r:id="rId10"/>
    <p:sldId id="264" r:id="rId11"/>
    <p:sldId id="286" r:id="rId12"/>
    <p:sldId id="290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D370-BE1B-4828-B5FB-AC9D9C622366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7B5-1888-437E-B916-09C402E0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795A-1E35-41AF-900E-244D4AD3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1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1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11" Type="http://schemas.openxmlformats.org/officeDocument/2006/relationships/image" Target="../media/image16.wmf"/><Relationship Id="rId5" Type="http://schemas.openxmlformats.org/officeDocument/2006/relationships/image" Target="../media/image10.gi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4981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Text Box 45"/>
          <p:cNvSpPr txBox="1">
            <a:spLocks noChangeArrowheads="1"/>
          </p:cNvSpPr>
          <p:nvPr/>
        </p:nvSpPr>
        <p:spPr bwMode="auto">
          <a:xfrm>
            <a:off x="2173819" y="523737"/>
            <a:ext cx="4178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   </a:t>
            </a:r>
            <a:r>
              <a:rPr lang="en-US" sz="3200" b="1" u="sng" dirty="0" err="1">
                <a:latin typeface="Times New Roman" pitchFamily="18" charset="0"/>
              </a:rPr>
              <a:t>Luyện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từ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và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câu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990600" y="1339269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3420538" y="4028476"/>
            <a:ext cx="168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toriesF_png_1600x1200_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81757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-228600" y="1219200"/>
            <a:ext cx="7197033" cy="1752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331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THỬ TÀI CỦA BẠN!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452111" y="3505200"/>
            <a:ext cx="7539489" cy="1752600"/>
          </a:xfrm>
          <a:prstGeom prst="cloudCallout">
            <a:avLst>
              <a:gd name="adj1" fmla="val 3106"/>
              <a:gd name="adj2" fmla="val -7994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ảnh, nói câu cảm phù hợp.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617220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Mâm cỗ Trung thu hấp dẫn quá!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152400"/>
            <a:ext cx="7772400" cy="5829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82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Ồ! Cái bánh chưng </a:t>
            </a:r>
            <a:br>
              <a:rPr lang="en-US" sz="2800"/>
            </a:br>
            <a:r>
              <a:rPr lang="en-US" sz="2800"/>
              <a:t>to thế!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6" y="1623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Trời, nước biển trong ghê!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67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Chà! Con tôm mới ngon làm sao!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2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/>
              <a:t>Về nhà: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7924800" cy="153888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/>
              <a:t>Nói cho người thân nghe những điều em biết về câu cảm.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800"/>
              <a:t>Thực hành nói câu cảm trong thực tế cuộc sống.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2472333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</a:rPr>
              <a:t>(Bộc lộ cảm xúc vui sướng khi ăn món ăn ưa thích do mẹ em nấu.)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341215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(Thán phục trước tấm thiệp sinh nhật mà em của em tự làm)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432009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Bộc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ghê</a:t>
            </a:r>
            <a:r>
              <a:rPr lang="en-US" sz="2800">
                <a:solidFill>
                  <a:srgbClr val="FF0000"/>
                </a:solidFill>
              </a:rPr>
              <a:t> sợ khi bất ngờ thấy con chuột chạy qua trước mặt)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4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A 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xúc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vẻ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đẹp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bộ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lông</a:t>
            </a:r>
            <a:r>
              <a:rPr lang="en-US" sz="2400" i="1" dirty="0">
                <a:latin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</a:rPr>
              <a:t>mèo</a:t>
            </a:r>
            <a:r>
              <a:rPr lang="en-US" sz="2400" i="1" dirty="0">
                <a:latin typeface="Times New Roman" pitchFamily="18" charset="0"/>
              </a:rPr>
              <a:t>.  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xúc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khôn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ngoan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</a:rPr>
              <a:t>mèo</a:t>
            </a:r>
            <a:r>
              <a:rPr lang="en-US" sz="2400" i="1" dirty="0">
                <a:latin typeface="Times New Roman" pitchFamily="18" charset="0"/>
              </a:rPr>
              <a:t>. </a:t>
            </a: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" name="Picture 113" descr="con mè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" y="3276363"/>
            <a:ext cx="4321550" cy="32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4" descr="meo bắt chuộ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95" y="3244148"/>
            <a:ext cx="3959409" cy="330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524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52400" y="3210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-152400" y="38201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A 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721" y="695980"/>
            <a:ext cx="4600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43190"/>
            <a:ext cx="9177339" cy="6858000"/>
          </a:xfrm>
          <a:prstGeom prst="rect">
            <a:avLst/>
          </a:prstGeom>
          <a:ln w="381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83717"/>
              </p:ext>
            </p:extLst>
          </p:nvPr>
        </p:nvGraphicFramePr>
        <p:xfrm>
          <a:off x="20589" y="990600"/>
          <a:ext cx="8971011" cy="2248786"/>
        </p:xfrm>
        <a:graphic>
          <a:graphicData uri="http://schemas.openxmlformats.org/drawingml/2006/table">
            <a:tbl>
              <a:tblPr/>
              <a:tblGrid>
                <a:gridCol w="4357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32933" y="2246293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xúc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nhiên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vẻ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đẹp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bộ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lông</a:t>
            </a:r>
            <a:r>
              <a:rPr lang="en-US" sz="2400" i="1" dirty="0">
                <a:latin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</a:rPr>
              <a:t>mèo</a:t>
            </a:r>
            <a:r>
              <a:rPr lang="en-US" sz="2400" i="1" dirty="0">
                <a:latin typeface="Times New Roman" pitchFamily="18" charset="0"/>
              </a:rPr>
              <a:t>.  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572000" y="2236946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xúc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thán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phục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khôn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ngoan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</a:rPr>
              <a:t>mèo</a:t>
            </a:r>
            <a:r>
              <a:rPr lang="en-US" sz="2400" i="1" dirty="0">
                <a:latin typeface="Times New Roman" pitchFamily="18" charset="0"/>
              </a:rPr>
              <a:t>. </a:t>
            </a: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04800" y="533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85931" y="5320742"/>
            <a:ext cx="568166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155733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56896" y="1982788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57731" y="17526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9584" y="1800224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5219697" y="3423562"/>
            <a:ext cx="3009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dấu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than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(!)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0" y="10863"/>
            <a:ext cx="190468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04800" y="3429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23811" y="4235778"/>
            <a:ext cx="8391589" cy="946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ngữ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rõ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xúc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818882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14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40593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1950" y="228600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Kết luận: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13375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6106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Dùng để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77851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830047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Ôi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950" y="4825425"/>
            <a:ext cx="7734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viết,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410200"/>
            <a:ext cx="86106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Dấu chấm than 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2413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86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957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14097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231900" y="1524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LÝ TỰ TRỌNG</a:t>
            </a:r>
          </a:p>
        </p:txBody>
      </p:sp>
      <p:sp>
        <p:nvSpPr>
          <p:cNvPr id="2057" name="WordArt 10"/>
          <p:cNvSpPr>
            <a:spLocks noChangeArrowheads="1" noChangeShapeType="1" noTextEdit="1"/>
          </p:cNvSpPr>
          <p:nvPr/>
        </p:nvSpPr>
        <p:spPr bwMode="auto">
          <a:xfrm>
            <a:off x="5334000" y="1295400"/>
            <a:ext cx="33623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4C</a:t>
            </a:r>
          </a:p>
        </p:txBody>
      </p:sp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1219200" y="579120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PHAN THỊ HỢI</a:t>
            </a:r>
          </a:p>
        </p:txBody>
      </p:sp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180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4572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CẢM</a:t>
            </a:r>
          </a:p>
        </p:txBody>
      </p:sp>
      <p:pic>
        <p:nvPicPr>
          <p:cNvPr id="2061" name="Picture 293" descr="59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18"/>
          <p:cNvGrpSpPr>
            <a:grpSpLocks/>
          </p:cNvGrpSpPr>
          <p:nvPr/>
        </p:nvGrpSpPr>
        <p:grpSpPr bwMode="auto">
          <a:xfrm>
            <a:off x="92075" y="1143000"/>
            <a:ext cx="2452688" cy="1465263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64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 b="1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715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09550" y="389732"/>
            <a:ext cx="8991600" cy="3276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 (!).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370104" y="3970697"/>
            <a:ext cx="783104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2800" b="1" u="sng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phục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8" descr="questionmark2_w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9808" y="3911960"/>
            <a:ext cx="670017" cy="10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188539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a)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838200" y="4143376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2136" y="2677180"/>
            <a:ext cx="614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2136" y="3210580"/>
            <a:ext cx="584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6344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 :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87904"/>
              </p:ext>
            </p:extLst>
          </p:nvPr>
        </p:nvGraphicFramePr>
        <p:xfrm>
          <a:off x="231146" y="381000"/>
          <a:ext cx="8684254" cy="6019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1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98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61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357735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1146" y="3272135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c)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14800" y="3272135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14800" y="3881735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383" y="4953000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4953000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556260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14800" y="174813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Ôi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14800" y="113853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146" y="113853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6" grpId="0"/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381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007745"/>
            <a:ext cx="4419600" cy="5047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/>
          </a:p>
          <a:p>
            <a:pPr algn="just">
              <a:spcAft>
                <a:spcPts val="600"/>
              </a:spcAft>
            </a:pPr>
            <a:r>
              <a:rPr lang="en-US" sz="2800" dirty="0"/>
              <a:t>b)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cũ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lâu</a:t>
            </a:r>
            <a:r>
              <a:rPr lang="en-US" sz="2800" dirty="0"/>
              <a:t> </a:t>
            </a:r>
            <a:r>
              <a:rPr lang="en-US" sz="2800" dirty="0" err="1"/>
              <a:t>bỗng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chúc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ngạc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nhiên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vui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mừng</a:t>
            </a:r>
            <a:r>
              <a:rPr lang="en-US" sz="2800" dirty="0"/>
              <a:t>.</a:t>
            </a:r>
          </a:p>
          <a:p>
            <a:pPr algn="just">
              <a:spcAft>
                <a:spcPts val="1800"/>
              </a:spcAft>
            </a:pPr>
            <a:endParaRPr lang="en-US" sz="9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007745"/>
            <a:ext cx="4191000" cy="1384995"/>
            <a:chOff x="4648200" y="1007745"/>
            <a:chExt cx="4191000" cy="1384995"/>
          </a:xfrm>
        </p:grpSpPr>
        <p:sp>
          <p:nvSpPr>
            <p:cNvPr id="11" name="TextBox 10"/>
            <p:cNvSpPr txBox="1"/>
            <p:nvPr/>
          </p:nvSpPr>
          <p:spPr>
            <a:xfrm>
              <a:off x="4953000" y="1007745"/>
              <a:ext cx="3886200" cy="13849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- </a:t>
              </a:r>
              <a:r>
                <a:rPr lang="en-US" sz="2800" dirty="0" err="1"/>
                <a:t>Trời</a:t>
              </a:r>
              <a:r>
                <a:rPr lang="en-US" sz="2800" dirty="0"/>
                <a:t>, </a:t>
              </a:r>
              <a:r>
                <a:rPr lang="en-US" sz="2800" dirty="0" err="1"/>
                <a:t>cậu</a:t>
              </a:r>
              <a:r>
                <a:rPr lang="en-US" sz="2800" dirty="0"/>
                <a:t> </a:t>
              </a:r>
              <a:r>
                <a:rPr lang="en-US" sz="2800" dirty="0" err="1"/>
                <a:t>giỏi</a:t>
              </a:r>
              <a:r>
                <a:rPr lang="en-US" sz="2800" dirty="0"/>
                <a:t> </a:t>
              </a:r>
              <a:r>
                <a:rPr lang="en-US" sz="2800" dirty="0" err="1"/>
                <a:t>thật</a:t>
              </a:r>
              <a:r>
                <a:rPr lang="en-US" sz="2800" dirty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thật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tuyệt</a:t>
              </a:r>
              <a:r>
                <a:rPr lang="en-US" sz="2800" dirty="0"/>
                <a:t> !</a:t>
              </a:r>
            </a:p>
            <a:p>
              <a:pPr algn="just">
                <a:buFontTx/>
                <a:buChar char="-"/>
              </a:pP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giỏi</a:t>
              </a:r>
              <a:r>
                <a:rPr lang="en-US" sz="2800" dirty="0"/>
                <a:t> </a:t>
              </a:r>
              <a:r>
                <a:rPr lang="en-US" sz="2800" dirty="0" err="1"/>
                <a:t>quá</a:t>
              </a:r>
              <a:r>
                <a:rPr lang="en-US" sz="2800" dirty="0"/>
                <a:t> !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4648200" y="1859281"/>
              <a:ext cx="304800" cy="198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8200" y="2918563"/>
            <a:ext cx="4191000" cy="3108543"/>
            <a:chOff x="4648200" y="2918563"/>
            <a:chExt cx="4191000" cy="3108543"/>
          </a:xfrm>
        </p:grpSpPr>
        <p:sp>
          <p:nvSpPr>
            <p:cNvPr id="12" name="TextBox 11"/>
            <p:cNvSpPr txBox="1"/>
            <p:nvPr/>
          </p:nvSpPr>
          <p:spPr>
            <a:xfrm>
              <a:off x="4953000" y="2918563"/>
              <a:ext cx="3886200" cy="31085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2800" dirty="0"/>
                <a:t>-  Ôi, cậu cũng nhớ ngày sinh nhật của tớ à, thật tuyệt!</a:t>
              </a:r>
            </a:p>
            <a:p>
              <a:r>
                <a:rPr lang="vi-VN" sz="2800" dirty="0"/>
                <a:t>- Trời ơi, lâu quá rồi mới gặp cậu!</a:t>
              </a:r>
            </a:p>
            <a:p>
              <a:r>
                <a:rPr lang="vi-VN" sz="2800" dirty="0"/>
                <a:t>-  Trời, bạn làm mình cảm động quá!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648200" y="4343400"/>
              <a:ext cx="304800" cy="2588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" y="27179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3</a:t>
            </a:r>
            <a:r>
              <a:rPr lang="en-US" sz="2800" b="1" dirty="0"/>
              <a:t>: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bộc</a:t>
            </a:r>
            <a:r>
              <a:rPr lang="en-US" sz="2800" b="1" dirty="0"/>
              <a:t> </a:t>
            </a:r>
            <a:r>
              <a:rPr lang="en-US" sz="2800" b="1" dirty="0" err="1"/>
              <a:t>lộ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 err="1"/>
              <a:t>Ôi</a:t>
            </a:r>
            <a:r>
              <a:rPr lang="en-US" sz="2800" dirty="0"/>
              <a:t>, </a:t>
            </a:r>
            <a:r>
              <a:rPr lang="en-US" sz="2800" dirty="0" err="1"/>
              <a:t>bạn</a:t>
            </a:r>
            <a:r>
              <a:rPr lang="en-US" sz="2800" dirty="0"/>
              <a:t> Nam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kìa</a:t>
            </a:r>
            <a:r>
              <a:rPr lang="en-US" sz="2800" dirty="0"/>
              <a:t>!</a:t>
            </a:r>
          </a:p>
          <a:p>
            <a:pPr marL="342900" indent="-342900"/>
            <a:endParaRPr lang="en-US" sz="2800" dirty="0"/>
          </a:p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dirty="0"/>
              <a:t>Ồ, </a:t>
            </a:r>
            <a:r>
              <a:rPr lang="en-US" sz="2800" dirty="0" err="1"/>
              <a:t>bạn</a:t>
            </a:r>
            <a:r>
              <a:rPr lang="en-US" sz="2800" dirty="0"/>
              <a:t> Nam </a:t>
            </a:r>
            <a:r>
              <a:rPr lang="en-US" sz="2800" dirty="0" err="1"/>
              <a:t>thông</a:t>
            </a:r>
            <a:r>
              <a:rPr lang="en-US" sz="2800" dirty="0"/>
              <a:t> minh </a:t>
            </a:r>
            <a:r>
              <a:rPr lang="en-US" sz="2800" dirty="0" err="1"/>
              <a:t>quá</a:t>
            </a:r>
            <a:r>
              <a:rPr lang="en-US" sz="2800" dirty="0"/>
              <a:t>!</a:t>
            </a:r>
          </a:p>
          <a:p>
            <a:pPr marL="342900" indent="-342900"/>
            <a:endParaRPr lang="en-US" sz="2800" dirty="0"/>
          </a:p>
          <a:p>
            <a:pPr marL="342900" indent="-342900">
              <a:buAutoNum type="alphaLcParenR"/>
            </a:pPr>
            <a:r>
              <a:rPr lang="en-US" sz="2800" dirty="0" err="1"/>
              <a:t>Trời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khủng</a:t>
            </a:r>
            <a:r>
              <a:rPr lang="en-US" sz="2800" dirty="0"/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2372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Bộc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phục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138499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Bộc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vui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mừng</a:t>
            </a:r>
            <a:r>
              <a:rPr lang="en-US" sz="2800" dirty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3439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Bộc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ghê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sợ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937</Words>
  <Application>Microsoft Office PowerPoint</Application>
  <PresentationFormat>On-screen Show (4:3)</PresentationFormat>
  <Paragraphs>106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VnBangkok</vt:lpstr>
      <vt:lpstr>VNbritannic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X45C</dc:creator>
  <cp:lastModifiedBy>DELL</cp:lastModifiedBy>
  <cp:revision>125</cp:revision>
  <dcterms:created xsi:type="dcterms:W3CDTF">2014-11-02T00:45:15Z</dcterms:created>
  <dcterms:modified xsi:type="dcterms:W3CDTF">2022-04-17T07:59:30Z</dcterms:modified>
</cp:coreProperties>
</file>