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3" r:id="rId2"/>
    <p:sldId id="291" r:id="rId3"/>
    <p:sldId id="293" r:id="rId4"/>
    <p:sldId id="306" r:id="rId5"/>
    <p:sldId id="308" r:id="rId6"/>
    <p:sldId id="309" r:id="rId7"/>
    <p:sldId id="268" r:id="rId8"/>
    <p:sldId id="299" r:id="rId9"/>
    <p:sldId id="266" r:id="rId10"/>
    <p:sldId id="303" r:id="rId11"/>
    <p:sldId id="304" r:id="rId12"/>
    <p:sldId id="310" r:id="rId13"/>
    <p:sldId id="311" r:id="rId14"/>
    <p:sldId id="278" r:id="rId15"/>
    <p:sldId id="29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FF"/>
    <a:srgbClr val="0033CC"/>
    <a:srgbClr val="0000FF"/>
    <a:srgbClr val="008000"/>
    <a:srgbClr val="FF0000"/>
    <a:srgbClr val="0000CC"/>
    <a:srgbClr val="660066"/>
    <a:srgbClr val="FFFF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A6C2398-9EE1-42A9-B624-636992055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1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D28ADF-A5FA-4F45-BB83-E781191C2C17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vi-VN" altLang="en-US" smtClean="0"/>
              <a:t>Thảo luận nhóm đôi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D28ADF-A5FA-4F45-BB83-E781191C2C17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vi-VN" altLang="en-US" smtClean="0"/>
              <a:t>Thảo luận nhóm đôi</a:t>
            </a: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1CFC-E977-44CF-8860-2165CC4C2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5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E1EF-330F-4997-BF5B-94C85D377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7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1501-4977-4722-A8D9-8A0046666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2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1DA0-CB36-4EF5-AA6D-D239199E6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D0ED-F4D3-464D-8DF9-A6774CFB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CBDC-F3D0-465F-A7DB-F33187741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6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B47E-2440-4974-AAAB-E37FE47C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3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AE234-67E9-4D13-811F-867F53702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9E9C0-A6DC-43C2-BBB3-F4171B367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1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8EB5-4490-4AC6-B530-FE504D6D3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8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3958-28FA-4CE1-9062-B0F1D0DA1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8FF8D7-AC19-4C50-939C-F383BDB27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="" xmlns:a16="http://schemas.microsoft.com/office/drawing/2014/main" id="{74548583-2689-4E92-ABFE-3BA6CD707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</p:pic>
      <p:sp>
        <p:nvSpPr>
          <p:cNvPr id="3" name="AutoShape 5">
            <a:extLst>
              <a:ext uri="{FF2B5EF4-FFF2-40B4-BE49-F238E27FC236}">
                <a16:creationId xmlns="" xmlns:a16="http://schemas.microsoft.com/office/drawing/2014/main" id="{6AD989B1-D42B-4DAE-8662-58FC61F1B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628" y="1927359"/>
            <a:ext cx="7290810" cy="4433684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="" xmlns:a16="http://schemas.microsoft.com/office/drawing/2014/main" id="{7B03D4C9-C48A-4B50-A3CC-BFE4A5C82B05}"/>
              </a:ext>
            </a:extLst>
          </p:cNvPr>
          <p:cNvGrpSpPr>
            <a:grpSpLocks/>
          </p:cNvGrpSpPr>
          <p:nvPr/>
        </p:nvGrpSpPr>
        <p:grpSpPr bwMode="auto">
          <a:xfrm>
            <a:off x="3623825" y="868018"/>
            <a:ext cx="1773124" cy="982433"/>
            <a:chOff x="5225" y="9335"/>
            <a:chExt cx="2520" cy="1750"/>
          </a:xfrm>
        </p:grpSpPr>
        <p:sp>
          <p:nvSpPr>
            <p:cNvPr id="5" name="AutoShape 27" descr="2">
              <a:extLst>
                <a:ext uri="{FF2B5EF4-FFF2-40B4-BE49-F238E27FC236}">
                  <a16:creationId xmlns="" xmlns:a16="http://schemas.microsoft.com/office/drawing/2014/main" id="{74FAB605-86B3-4926-A83E-95617BA2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Arial" pitchFamily="34" charset="0"/>
              </a:endParaRPr>
            </a:p>
          </p:txBody>
        </p:sp>
        <p:pic>
          <p:nvPicPr>
            <p:cNvPr id="6" name="Picture 26" descr="cosmoS">
              <a:extLst>
                <a:ext uri="{FF2B5EF4-FFF2-40B4-BE49-F238E27FC236}">
                  <a16:creationId xmlns="" xmlns:a16="http://schemas.microsoft.com/office/drawing/2014/main" id="{7E71F731-BE84-4AA1-88A4-862E491D8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>
              <a:extLst>
                <a:ext uri="{FF2B5EF4-FFF2-40B4-BE49-F238E27FC236}">
                  <a16:creationId xmlns="" xmlns:a16="http://schemas.microsoft.com/office/drawing/2014/main" id="{969A731C-11B6-4D7E-AD60-6169B9BC5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>
              <a:extLst>
                <a:ext uri="{FF2B5EF4-FFF2-40B4-BE49-F238E27FC236}">
                  <a16:creationId xmlns="" xmlns:a16="http://schemas.microsoft.com/office/drawing/2014/main" id="{18E44908-F68A-4166-8443-AEB4746B8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>
              <a:extLst>
                <a:ext uri="{FF2B5EF4-FFF2-40B4-BE49-F238E27FC236}">
                  <a16:creationId xmlns="" xmlns:a16="http://schemas.microsoft.com/office/drawing/2014/main" id="{1F437C97-049E-4A32-9B85-78A013639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>
              <a:extLst>
                <a:ext uri="{FF2B5EF4-FFF2-40B4-BE49-F238E27FC236}">
                  <a16:creationId xmlns="" xmlns:a16="http://schemas.microsoft.com/office/drawing/2014/main" id="{9EB0A543-262A-4D63-B51A-75582FB54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Text Box 21">
              <a:extLst>
                <a:ext uri="{FF2B5EF4-FFF2-40B4-BE49-F238E27FC236}">
                  <a16:creationId xmlns="" xmlns:a16="http://schemas.microsoft.com/office/drawing/2014/main" id="{16B0480C-C11D-4731-B169-11FA057F0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WordArt 20">
              <a:extLst>
                <a:ext uri="{FF2B5EF4-FFF2-40B4-BE49-F238E27FC236}">
                  <a16:creationId xmlns="" xmlns:a16="http://schemas.microsoft.com/office/drawing/2014/main" id="{074D62FA-8BD9-439E-93EC-BC9091765F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Arial" charset="0"/>
                </a:rPr>
                <a:t>NÀM </a:t>
              </a:r>
            </a:p>
          </p:txBody>
        </p:sp>
        <p:sp>
          <p:nvSpPr>
            <p:cNvPr id="13" name="Text Box 19">
              <a:extLst>
                <a:ext uri="{FF2B5EF4-FFF2-40B4-BE49-F238E27FC236}">
                  <a16:creationId xmlns="" xmlns:a16="http://schemas.microsoft.com/office/drawing/2014/main" id="{D4AEFD51-8938-4733-A470-A99BAF421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37F2AA2F-F032-4A71-AE45-44865FD54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2200"/>
            <a:ext cx="5300718" cy="33122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kumimoji="0" lang="en-US" altLang="en-US" sz="2000" b="1" i="0" u="sng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TỪ VÀ CÂU:</a:t>
            </a:r>
            <a:endParaRPr kumimoji="0" lang="en-US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4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TRẠNG NGỮ CHỈ NƠI CHỐN CHO CÂU</a:t>
            </a:r>
            <a:endParaRPr kumimoji="0" lang="en-US" sz="4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D551AF2B-FFEA-4220-AAC4-534051EAE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0A33BF6-F975-4ED7-9050-9CFD5CB58A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1381" y="2214646"/>
            <a:ext cx="1270724" cy="133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0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2400" y="1792821"/>
            <a:ext cx="8724900" cy="66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a) </a:t>
            </a:r>
            <a:r>
              <a:rPr lang="en-US" sz="3200" b="1" dirty="0" err="1">
                <a:solidFill>
                  <a:srgbClr val="0000FF"/>
                </a:solidFill>
              </a:rPr>
              <a:t>Ngoài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</a:rPr>
              <a:t>, …………</a:t>
            </a:r>
            <a:r>
              <a:rPr lang="x-none" sz="3200" b="1" dirty="0" smtClean="0">
                <a:solidFill>
                  <a:srgbClr val="0000FF"/>
                </a:solidFill>
              </a:rPr>
              <a:t>………………………</a:t>
            </a:r>
            <a:r>
              <a:rPr lang="en-US" sz="3200" b="1" dirty="0" smtClean="0">
                <a:solidFill>
                  <a:srgbClr val="0000FF"/>
                </a:solidFill>
              </a:rPr>
              <a:t>..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124200" y="1785792"/>
            <a:ext cx="57531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cộ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tấp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nập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52400" y="150674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3.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mới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chốn</a:t>
            </a:r>
            <a:r>
              <a:rPr lang="en-US" sz="3200" b="1" dirty="0"/>
              <a:t>.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thêm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bộ</a:t>
            </a:r>
            <a:r>
              <a:rPr lang="en-US" sz="3200" b="1" dirty="0"/>
              <a:t> </a:t>
            </a:r>
            <a:r>
              <a:rPr lang="en-US" sz="3200" b="1" dirty="0" err="1"/>
              <a:t>phận</a:t>
            </a:r>
            <a:r>
              <a:rPr lang="en-US" sz="3200" b="1" dirty="0"/>
              <a:t>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thiết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chỉnh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2400" y="2805983"/>
            <a:ext cx="8763000" cy="78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b</a:t>
            </a:r>
            <a:r>
              <a:rPr lang="en-US" sz="3200" b="1" dirty="0">
                <a:solidFill>
                  <a:srgbClr val="0000FF"/>
                </a:solidFill>
              </a:rPr>
              <a:t>)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………</a:t>
            </a:r>
            <a:r>
              <a:rPr lang="x-none" sz="3200" b="1" dirty="0" smtClean="0">
                <a:solidFill>
                  <a:srgbClr val="0000FF"/>
                </a:solidFill>
              </a:rPr>
              <a:t>………………………………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400" y="3802037"/>
            <a:ext cx="8763000" cy="81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c</a:t>
            </a:r>
            <a:r>
              <a:rPr lang="en-US" sz="3200" b="1" dirty="0">
                <a:solidFill>
                  <a:srgbClr val="0000FF"/>
                </a:solidFill>
              </a:rPr>
              <a:t>)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đường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trường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………</a:t>
            </a:r>
            <a:r>
              <a:rPr lang="x-none" sz="3200" b="1" dirty="0" smtClean="0">
                <a:solidFill>
                  <a:srgbClr val="0000FF"/>
                </a:solidFill>
              </a:rPr>
              <a:t>………………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2400" y="5046126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d</a:t>
            </a:r>
            <a:r>
              <a:rPr lang="en-US" sz="3200" b="1" dirty="0">
                <a:solidFill>
                  <a:srgbClr val="0000FF"/>
                </a:solidFill>
              </a:rPr>
              <a:t>) Ở </a:t>
            </a:r>
            <a:r>
              <a:rPr lang="en-US" sz="3200" b="1" dirty="0" err="1">
                <a:solidFill>
                  <a:srgbClr val="0000FF"/>
                </a:solidFill>
              </a:rPr>
              <a:t>bên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kia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sườn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núi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………</a:t>
            </a:r>
            <a:r>
              <a:rPr lang="x-none" sz="3200" b="1" dirty="0" smtClean="0">
                <a:solidFill>
                  <a:srgbClr val="0000FF"/>
                </a:solidFill>
              </a:rPr>
              <a:t>……………………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590800" y="2819494"/>
            <a:ext cx="6400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cả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vẻ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09600" y="3796493"/>
            <a:ext cx="8348980" cy="10772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giúp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cụ</a:t>
            </a:r>
            <a:r>
              <a:rPr lang="en-US" sz="3200" b="1" dirty="0">
                <a:solidFill>
                  <a:srgbClr val="FF0000"/>
                </a:solidFill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</a:rPr>
              <a:t>đường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114800" y="5052329"/>
            <a:ext cx="50292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đàn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thung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thăng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gặm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cỏ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5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 animBg="1"/>
      <p:bldP spid="13326" grpId="0"/>
      <p:bldP spid="133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ộp_Văn_Bản 7"/>
          <p:cNvSpPr txBox="1">
            <a:spLocks noChangeArrowheads="1"/>
          </p:cNvSpPr>
          <p:nvPr/>
        </p:nvSpPr>
        <p:spPr bwMode="auto">
          <a:xfrm>
            <a:off x="533400" y="2895600"/>
            <a:ext cx="6769100" cy="6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152400"/>
            <a:ext cx="8077200" cy="1174969"/>
            <a:chOff x="762000" y="685800"/>
            <a:chExt cx="8077200" cy="1174969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62000" y="685800"/>
              <a:ext cx="8077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3600" b="1" dirty="0" smtClean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smtClean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21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tháng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4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2023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62000" y="1214438"/>
              <a:ext cx="8077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câu</a:t>
              </a:r>
              <a:endPara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Hộp_Văn_Bản 7"/>
          <p:cNvSpPr txBox="1">
            <a:spLocks noChangeArrowheads="1"/>
          </p:cNvSpPr>
          <p:nvPr/>
        </p:nvSpPr>
        <p:spPr bwMode="auto">
          <a:xfrm>
            <a:off x="533400" y="1219200"/>
            <a:ext cx="8458200" cy="6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38200" y="4038600"/>
            <a:ext cx="73152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trước</a:t>
            </a:r>
            <a:r>
              <a:rPr lang="en-US" sz="3200" b="1" dirty="0" smtClean="0"/>
              <a:t> ý </a:t>
            </a:r>
            <a:r>
              <a:rPr lang="en-US" sz="3200" b="1" dirty="0" err="1" smtClean="0"/>
              <a:t>trả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đúng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nhất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4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2163" y="4267200"/>
            <a:ext cx="7010400" cy="958390"/>
            <a:chOff x="504" y="1008"/>
            <a:chExt cx="4416" cy="806"/>
          </a:xfrm>
        </p:grpSpPr>
        <p:sp>
          <p:nvSpPr>
            <p:cNvPr id="25604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82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>
                  <a:sym typeface="Symbol" pitchFamily="18" charset="2"/>
                </a:rPr>
                <a:t> </a:t>
              </a:r>
              <a:r>
                <a:rPr lang="en-US" b="1" dirty="0" err="1" smtClean="0"/>
                <a:t>Giải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thích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nguyên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nhân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của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sự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việc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nêu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trong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câu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3076575"/>
            <a:ext cx="7010400" cy="958919"/>
            <a:chOff x="504" y="1008"/>
            <a:chExt cx="4416" cy="851"/>
          </a:xfrm>
        </p:grpSpPr>
        <p:sp>
          <p:nvSpPr>
            <p:cNvPr id="25607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80" name="Text Box 8"/>
            <p:cNvSpPr txBox="1">
              <a:spLocks noChangeArrowheads="1"/>
            </p:cNvSpPr>
            <p:nvPr/>
          </p:nvSpPr>
          <p:spPr bwMode="gray">
            <a:xfrm>
              <a:off x="744" y="1012"/>
              <a:ext cx="4071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b="1" dirty="0" err="1" smtClean="0"/>
                <a:t>Xác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định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thời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gian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diễn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sự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việc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nêu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trong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câu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5400000">
            <a:off x="76200" y="4394200"/>
            <a:ext cx="1371600" cy="152400"/>
            <a:chOff x="0" y="1896"/>
            <a:chExt cx="5760" cy="120"/>
          </a:xfrm>
        </p:grpSpPr>
        <p:sp>
          <p:nvSpPr>
            <p:cNvPr id="11377" name="Rectangle 1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" name="Rectangle 1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 rot="5400000">
            <a:off x="142875" y="3317875"/>
            <a:ext cx="1238250" cy="152400"/>
            <a:chOff x="0" y="1896"/>
            <a:chExt cx="5760" cy="120"/>
          </a:xfrm>
        </p:grpSpPr>
        <p:sp>
          <p:nvSpPr>
            <p:cNvPr id="1137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 rot="5400000">
            <a:off x="219075" y="1870075"/>
            <a:ext cx="1085850" cy="152400"/>
            <a:chOff x="0" y="1896"/>
            <a:chExt cx="5760" cy="120"/>
          </a:xfrm>
        </p:grpSpPr>
        <p:sp>
          <p:nvSpPr>
            <p:cNvPr id="11373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19150" y="1998663"/>
            <a:ext cx="7010400" cy="795337"/>
            <a:chOff x="504" y="1008"/>
            <a:chExt cx="4416" cy="765"/>
          </a:xfrm>
        </p:grpSpPr>
        <p:sp>
          <p:nvSpPr>
            <p:cNvPr id="25619" name="AutoShape 1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72" name="Text Box 20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FF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endParaRPr lang="en-US" b="1" i="1">
                <a:solidFill>
                  <a:srgbClr val="0033CC"/>
                </a:solidFill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11138" y="1878013"/>
            <a:ext cx="931862" cy="992187"/>
            <a:chOff x="144" y="1176"/>
            <a:chExt cx="586" cy="625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5623" name="AutoShape 23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4" name="AutoShape 24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5" name="AutoShape 25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5" name="Oval 2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6" name="Oval 2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8" name="Oval 28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" name="Oval 29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0" name="Oval 30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" name="Oval 31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32" name="Text Box 3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28600" y="2982913"/>
            <a:ext cx="931863" cy="992187"/>
            <a:chOff x="144" y="1176"/>
            <a:chExt cx="586" cy="625"/>
          </a:xfrm>
        </p:grpSpPr>
        <p:grpSp>
          <p:nvGrpSpPr>
            <p:cNvPr id="11" name="Group 3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5635" name="AutoShape 35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6" name="AutoShape 36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7" name="AutoShape 37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54" name="Oval 3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5" name="Oval 3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Oval 40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57" name="Oval 4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42" name="Oval 42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59" name="Oval 4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44" name="Text Box 44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228600" y="4164013"/>
            <a:ext cx="931863" cy="992187"/>
            <a:chOff x="144" y="1176"/>
            <a:chExt cx="586" cy="625"/>
          </a:xfrm>
        </p:grpSpPr>
        <p:grpSp>
          <p:nvGrpSpPr>
            <p:cNvPr id="13" name="Group 4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5647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8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9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43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4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46" name="Oval 5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54" name="Oval 54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48" name="Oval 5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56" name="Text Box 56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" y="660400"/>
            <a:ext cx="7524750" cy="1066800"/>
            <a:chOff x="156" y="192"/>
            <a:chExt cx="5460" cy="528"/>
          </a:xfrm>
        </p:grpSpPr>
        <p:sp>
          <p:nvSpPr>
            <p:cNvPr id="25658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40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1336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62" name="Text 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6653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CC0000"/>
                </a:solidFill>
              </a:rPr>
              <a:t>Trạng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ngữ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chỉ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nơi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</a:rPr>
              <a:t>chốn</a:t>
            </a:r>
            <a:r>
              <a:rPr lang="en-US" sz="3200" b="1" dirty="0" smtClean="0">
                <a:solidFill>
                  <a:srgbClr val="CC0000"/>
                </a:solidFill>
              </a:rPr>
              <a:t>:</a:t>
            </a: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5665" name="AutoShape 65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8588" y="50800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err="1">
                <a:cs typeface="Arial" pitchFamily="34" charset="0"/>
              </a:rPr>
              <a:t>Câu</a:t>
            </a:r>
            <a:r>
              <a:rPr lang="en-US" b="1" dirty="0">
                <a:cs typeface="Arial" pitchFamily="34" charset="0"/>
              </a:rPr>
              <a:t> 1</a:t>
            </a:r>
          </a:p>
        </p:txBody>
      </p:sp>
      <p:sp>
        <p:nvSpPr>
          <p:cNvPr id="25670" name="Rectangle 70"/>
          <p:cNvSpPr>
            <a:spLocks noChangeArrowheads="1"/>
          </p:cNvSpPr>
          <p:nvPr/>
        </p:nvSpPr>
        <p:spPr bwMode="auto">
          <a:xfrm>
            <a:off x="990600" y="1905000"/>
            <a:ext cx="7115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/>
              <a:t> 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/>
              <a:t>rõ</a:t>
            </a:r>
            <a:r>
              <a:rPr lang="en-US" b="1" dirty="0"/>
              <a:t> </a:t>
            </a:r>
            <a:r>
              <a:rPr lang="en-US" b="1" dirty="0" err="1"/>
              <a:t>nơi</a:t>
            </a:r>
            <a:r>
              <a:rPr lang="en-US" b="1" dirty="0"/>
              <a:t> </a:t>
            </a:r>
            <a:r>
              <a:rPr lang="en-US" b="1" dirty="0" err="1"/>
              <a:t>chốn</a:t>
            </a:r>
            <a:r>
              <a:rPr lang="en-US" b="1" dirty="0"/>
              <a:t> </a:t>
            </a:r>
            <a:r>
              <a:rPr lang="en-US" b="1" dirty="0" err="1"/>
              <a:t>diễn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nêu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</a:p>
          <a:p>
            <a:r>
              <a:rPr lang="en-US" b="1" dirty="0" err="1" smtClean="0"/>
              <a:t>câu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20" name="Oval 119"/>
          <p:cNvSpPr/>
          <p:nvPr/>
        </p:nvSpPr>
        <p:spPr>
          <a:xfrm>
            <a:off x="304800" y="1981200"/>
            <a:ext cx="805939" cy="7649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990600" y="4191000"/>
            <a:ext cx="7010400" cy="8604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latin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957388"/>
            <a:ext cx="7010400" cy="811212"/>
            <a:chOff x="504" y="1008"/>
            <a:chExt cx="4416" cy="765"/>
          </a:xfrm>
        </p:grpSpPr>
        <p:sp>
          <p:nvSpPr>
            <p:cNvPr id="24583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/>
                <a:t>     </a:t>
              </a:r>
            </a:p>
          </p:txBody>
        </p:sp>
        <p:sp>
          <p:nvSpPr>
            <p:cNvPr id="12404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00FF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endParaRPr lang="en-US" b="1" i="1">
                <a:solidFill>
                  <a:srgbClr val="0033CC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5400000">
            <a:off x="76200" y="4394200"/>
            <a:ext cx="1371600" cy="152400"/>
            <a:chOff x="0" y="1896"/>
            <a:chExt cx="5760" cy="120"/>
          </a:xfrm>
        </p:grpSpPr>
        <p:sp>
          <p:nvSpPr>
            <p:cNvPr id="12401" name="Rectangle 1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12402" name="Rectangle 1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 rot="5400000">
            <a:off x="142875" y="3317875"/>
            <a:ext cx="1238250" cy="152400"/>
            <a:chOff x="0" y="1896"/>
            <a:chExt cx="5760" cy="120"/>
          </a:xfrm>
        </p:grpSpPr>
        <p:sp>
          <p:nvSpPr>
            <p:cNvPr id="12399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12400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 rot="5400000">
            <a:off x="219075" y="1870075"/>
            <a:ext cx="1085850" cy="152400"/>
            <a:chOff x="0" y="1896"/>
            <a:chExt cx="5760" cy="120"/>
          </a:xfrm>
        </p:grpSpPr>
        <p:sp>
          <p:nvSpPr>
            <p:cNvPr id="12397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12398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charset="0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14388" y="3090863"/>
            <a:ext cx="7010400" cy="795337"/>
            <a:chOff x="504" y="1008"/>
            <a:chExt cx="4416" cy="765"/>
          </a:xfrm>
        </p:grpSpPr>
        <p:sp>
          <p:nvSpPr>
            <p:cNvPr id="24595" name="AutoShape 1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12396" name="Text Box 20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11138" y="1878013"/>
            <a:ext cx="931862" cy="992187"/>
            <a:chOff x="144" y="1176"/>
            <a:chExt cx="586" cy="625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4599" name="AutoShape 23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00" name="AutoShape 24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01" name="AutoShape 25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89" name="Oval 2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12390" name="Oval 2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04" name="Oval 28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92" name="Oval 29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06" name="Oval 30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94" name="Oval 31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4608" name="Text Box 3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28600" y="2982913"/>
            <a:ext cx="931863" cy="992187"/>
            <a:chOff x="144" y="1176"/>
            <a:chExt cx="586" cy="625"/>
          </a:xfrm>
        </p:grpSpPr>
        <p:grpSp>
          <p:nvGrpSpPr>
            <p:cNvPr id="11" name="Group 3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4611" name="AutoShape 35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12" name="AutoShape 36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13" name="AutoShape 37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78" name="Oval 3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12379" name="Oval 3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16" name="Oval 40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81" name="Oval 4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18" name="Oval 42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83" name="Oval 4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4620" name="Text Box 44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228600" y="4164013"/>
            <a:ext cx="931863" cy="992187"/>
            <a:chOff x="144" y="1176"/>
            <a:chExt cx="586" cy="625"/>
          </a:xfrm>
        </p:grpSpPr>
        <p:grpSp>
          <p:nvGrpSpPr>
            <p:cNvPr id="13" name="Group 4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4623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24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625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67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12368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28" name="Oval 52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70" name="Oval 5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4630" name="Oval 54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372" name="Oval 5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4632" name="Text Box 56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" y="304800"/>
            <a:ext cx="7524750" cy="1676400"/>
            <a:chOff x="156" y="192"/>
            <a:chExt cx="5460" cy="528"/>
          </a:xfrm>
        </p:grpSpPr>
        <p:sp>
          <p:nvSpPr>
            <p:cNvPr id="24634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40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2360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12361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latin typeface="Arial" charset="0"/>
                </a:endParaRPr>
              </a:p>
            </p:txBody>
          </p:sp>
        </p:grpSp>
      </p:grpSp>
      <p:sp>
        <p:nvSpPr>
          <p:cNvPr id="24638" name="Text 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6653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CC0000"/>
                </a:solidFill>
              </a:rPr>
              <a:t>  </a:t>
            </a:r>
            <a:r>
              <a:rPr lang="en-US" sz="3200" b="1" dirty="0" err="1" smtClean="0">
                <a:solidFill>
                  <a:srgbClr val="CC0000"/>
                </a:solidFill>
              </a:rPr>
              <a:t>Trong</a:t>
            </a:r>
            <a:r>
              <a:rPr lang="en-US" sz="3200" b="1" dirty="0" smtClean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các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câu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</a:rPr>
              <a:t>sau</a:t>
            </a:r>
            <a:r>
              <a:rPr lang="en-US" sz="3200" b="1" dirty="0" smtClean="0">
                <a:solidFill>
                  <a:srgbClr val="CC0000"/>
                </a:solidFill>
              </a:rPr>
              <a:t>, </a:t>
            </a:r>
            <a:r>
              <a:rPr lang="en-US" sz="3200" b="1" dirty="0" err="1">
                <a:solidFill>
                  <a:srgbClr val="CC0000"/>
                </a:solidFill>
              </a:rPr>
              <a:t>câu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nào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có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trạng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ngữ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chỉ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nơi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chốn</a:t>
            </a:r>
            <a:r>
              <a:rPr lang="en-US" sz="3200" b="1" dirty="0">
                <a:solidFill>
                  <a:srgbClr val="CC0000"/>
                </a:solidFill>
              </a:rPr>
              <a:t> ?</a:t>
            </a:r>
          </a:p>
        </p:txBody>
      </p:sp>
      <p:sp>
        <p:nvSpPr>
          <p:cNvPr id="24642" name="AutoShape 66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8588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err="1">
                <a:cs typeface="Arial" pitchFamily="34" charset="0"/>
              </a:rPr>
              <a:t>Câu</a:t>
            </a:r>
            <a:r>
              <a:rPr lang="en-US" b="1" dirty="0">
                <a:cs typeface="Arial" pitchFamily="34" charset="0"/>
              </a:rPr>
              <a:t> 2</a:t>
            </a:r>
          </a:p>
        </p:txBody>
      </p:sp>
      <p:sp>
        <p:nvSpPr>
          <p:cNvPr id="24645" name="Rectangle 69"/>
          <p:cNvSpPr>
            <a:spLocks noChangeArrowheads="1"/>
          </p:cNvSpPr>
          <p:nvPr/>
        </p:nvSpPr>
        <p:spPr bwMode="auto">
          <a:xfrm>
            <a:off x="1143000" y="4419600"/>
            <a:ext cx="6869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sân</a:t>
            </a:r>
            <a:r>
              <a:rPr lang="en-US" b="1" dirty="0" smtClean="0"/>
              <a:t> </a:t>
            </a:r>
            <a:r>
              <a:rPr lang="en-US" b="1" dirty="0" err="1" smtClean="0"/>
              <a:t>trường</a:t>
            </a:r>
            <a:r>
              <a:rPr lang="en-US" b="1" dirty="0" smtClean="0"/>
              <a:t>,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đang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dục</a:t>
            </a:r>
            <a:r>
              <a:rPr lang="en-US" b="1" dirty="0" smtClean="0"/>
              <a:t>. </a:t>
            </a:r>
          </a:p>
        </p:txBody>
      </p:sp>
      <p:sp>
        <p:nvSpPr>
          <p:cNvPr id="120" name="Oval 119"/>
          <p:cNvSpPr/>
          <p:nvPr/>
        </p:nvSpPr>
        <p:spPr>
          <a:xfrm>
            <a:off x="304800" y="4267200"/>
            <a:ext cx="882139" cy="841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19200" y="206758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đang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dục</a:t>
            </a:r>
            <a:r>
              <a:rPr lang="en-US" b="1" dirty="0" smtClean="0"/>
              <a:t> </a:t>
            </a:r>
            <a:r>
              <a:rPr lang="en-US" b="1" dirty="0" err="1" smtClean="0"/>
              <a:t>rất</a:t>
            </a:r>
            <a:r>
              <a:rPr lang="en-US" b="1" dirty="0" smtClean="0"/>
              <a:t> </a:t>
            </a:r>
            <a:r>
              <a:rPr lang="en-US" b="1" dirty="0" err="1" smtClean="0"/>
              <a:t>đều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gray">
          <a:xfrm>
            <a:off x="1143000" y="3200400"/>
            <a:ext cx="6311900" cy="51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700" b="1" dirty="0">
                <a:cs typeface="Times New Roman" pitchFamily="18" charset="0"/>
                <a:sym typeface="Symbol" pitchFamily="18" charset="2"/>
              </a:rPr>
              <a:t>  </a:t>
            </a:r>
            <a:r>
              <a:rPr lang="en-US" b="1" dirty="0" err="1">
                <a:cs typeface="Times New Roman" pitchFamily="18" charset="0"/>
                <a:sym typeface="Symbol" pitchFamily="18" charset="2"/>
              </a:rPr>
              <a:t>Cả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>
                <a:cs typeface="Times New Roman" pitchFamily="18" charset="0"/>
                <a:sym typeface="Symbol" pitchFamily="18" charset="2"/>
              </a:rPr>
              <a:t>lớp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>
                <a:cs typeface="Times New Roman" pitchFamily="18" charset="0"/>
                <a:sym typeface="Symbol" pitchFamily="18" charset="2"/>
              </a:rPr>
              <a:t>đang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>
                <a:cs typeface="Times New Roman" pitchFamily="18" charset="0"/>
                <a:sym typeface="Symbol" pitchFamily="18" charset="2"/>
              </a:rPr>
              <a:t>tập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>
                <a:cs typeface="Times New Roman" pitchFamily="18" charset="0"/>
                <a:sym typeface="Symbol" pitchFamily="18" charset="2"/>
              </a:rPr>
              <a:t>thể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>
                <a:cs typeface="Times New Roman" pitchFamily="18" charset="0"/>
                <a:sym typeface="Symbol" pitchFamily="18" charset="2"/>
              </a:rPr>
              <a:t>dục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.</a:t>
            </a:r>
            <a:endParaRPr lang="en-US" b="1" dirty="0">
              <a:cs typeface="Arial" charset="0"/>
              <a:sym typeface="Wingdings" pitchFamily="2" charset="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2163" y="4232275"/>
            <a:ext cx="7010400" cy="909638"/>
            <a:chOff x="504" y="1008"/>
            <a:chExt cx="4416" cy="765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29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3200" b="1" dirty="0">
                  <a:cs typeface="Times New Roman" pitchFamily="18" charset="0"/>
                  <a:sym typeface="Symbol" pitchFamily="18" charset="2"/>
                </a:rPr>
                <a:t>  </a:t>
              </a:r>
              <a:r>
                <a:rPr lang="en-US" sz="3200" b="1" dirty="0" err="1" smtClean="0">
                  <a:cs typeface="Times New Roman" pitchFamily="18" charset="0"/>
                  <a:sym typeface="Symbol" pitchFamily="18" charset="2"/>
                </a:rPr>
                <a:t>Để</a:t>
              </a:r>
              <a:r>
                <a:rPr lang="en-US" sz="3200" b="1" dirty="0" smtClean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err="1" smtClean="0">
                  <a:cs typeface="Times New Roman" pitchFamily="18" charset="0"/>
                  <a:sym typeface="Symbol" pitchFamily="18" charset="2"/>
                </a:rPr>
                <a:t>làm</a:t>
              </a:r>
              <a:r>
                <a:rPr lang="en-US" sz="3200" b="1" dirty="0" smtClean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err="1">
                  <a:cs typeface="Times New Roman" pitchFamily="18" charset="0"/>
                  <a:sym typeface="Symbol" pitchFamily="18" charset="2"/>
                </a:rPr>
                <a:t>gì</a:t>
              </a:r>
              <a:r>
                <a:rPr lang="en-US" sz="3200" b="1" dirty="0">
                  <a:cs typeface="Times New Roman" pitchFamily="18" charset="0"/>
                  <a:sym typeface="Symbol" pitchFamily="18" charset="2"/>
                </a:rPr>
                <a:t>?</a:t>
              </a:r>
              <a:endParaRPr lang="en-US" sz="3200" dirty="0">
                <a:cs typeface="Arial" charset="0"/>
                <a:sym typeface="Wingdings" pitchFamily="2" charset="2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14388" y="3051175"/>
            <a:ext cx="7010400" cy="811213"/>
            <a:chOff x="504" y="1008"/>
            <a:chExt cx="4416" cy="765"/>
          </a:xfrm>
        </p:grpSpPr>
        <p:sp>
          <p:nvSpPr>
            <p:cNvPr id="26631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27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3200" b="1" dirty="0">
                  <a:cs typeface="Times New Roman" pitchFamily="18" charset="0"/>
                  <a:sym typeface="Symbol" pitchFamily="18" charset="2"/>
                </a:rPr>
                <a:t>Ở</a:t>
              </a:r>
              <a:r>
                <a:rPr lang="en-US" sz="3200" b="1" dirty="0" smtClean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err="1">
                  <a:cs typeface="Times New Roman" pitchFamily="18" charset="0"/>
                  <a:sym typeface="Symbol" pitchFamily="18" charset="2"/>
                </a:rPr>
                <a:t>đâu</a:t>
              </a:r>
              <a:r>
                <a:rPr lang="en-US" sz="3200" b="1" dirty="0">
                  <a:cs typeface="Times New Roman" pitchFamily="18" charset="0"/>
                  <a:sym typeface="Symbol" pitchFamily="18" charset="2"/>
                </a:rPr>
                <a:t>?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5400000">
            <a:off x="76200" y="4394200"/>
            <a:ext cx="1371600" cy="152400"/>
            <a:chOff x="0" y="1896"/>
            <a:chExt cx="5760" cy="120"/>
          </a:xfrm>
        </p:grpSpPr>
        <p:sp>
          <p:nvSpPr>
            <p:cNvPr id="13424" name="Rectangle 1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5" name="Rectangle 1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 rot="5400000">
            <a:off x="142875" y="3317875"/>
            <a:ext cx="1238250" cy="152400"/>
            <a:chOff x="0" y="1896"/>
            <a:chExt cx="5760" cy="120"/>
          </a:xfrm>
        </p:grpSpPr>
        <p:sp>
          <p:nvSpPr>
            <p:cNvPr id="13422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3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 rot="5400000">
            <a:off x="219075" y="1870075"/>
            <a:ext cx="1085850" cy="152400"/>
            <a:chOff x="0" y="1896"/>
            <a:chExt cx="5760" cy="120"/>
          </a:xfrm>
        </p:grpSpPr>
        <p:sp>
          <p:nvSpPr>
            <p:cNvPr id="13420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1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19150" y="1941513"/>
            <a:ext cx="7010400" cy="795337"/>
            <a:chOff x="504" y="1008"/>
            <a:chExt cx="4416" cy="765"/>
          </a:xfrm>
        </p:grpSpPr>
        <p:sp>
          <p:nvSpPr>
            <p:cNvPr id="26643" name="AutoShape 1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19" name="Text Box 20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3200" b="1" dirty="0" err="1">
                  <a:cs typeface="Times New Roman" pitchFamily="18" charset="0"/>
                  <a:sym typeface="Symbol" pitchFamily="18" charset="2"/>
                </a:rPr>
                <a:t>B</a:t>
              </a:r>
              <a:r>
                <a:rPr lang="en-US" sz="3200" b="1" dirty="0" err="1" smtClean="0">
                  <a:cs typeface="Times New Roman" pitchFamily="18" charset="0"/>
                  <a:sym typeface="Symbol" pitchFamily="18" charset="2"/>
                </a:rPr>
                <a:t>ao</a:t>
              </a:r>
              <a:r>
                <a:rPr lang="en-US" sz="3200" b="1" dirty="0" smtClean="0"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err="1">
                  <a:cs typeface="Times New Roman" pitchFamily="18" charset="0"/>
                  <a:sym typeface="Symbol" pitchFamily="18" charset="2"/>
                </a:rPr>
                <a:t>giờ</a:t>
              </a:r>
              <a:r>
                <a:rPr lang="en-US" sz="3200" b="1" dirty="0">
                  <a:cs typeface="Times New Roman" pitchFamily="18" charset="0"/>
                  <a:sym typeface="Symbol" pitchFamily="18" charset="2"/>
                </a:rPr>
                <a:t>?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11138" y="1878013"/>
            <a:ext cx="931862" cy="992187"/>
            <a:chOff x="144" y="1176"/>
            <a:chExt cx="586" cy="625"/>
          </a:xfrm>
        </p:grpSpPr>
        <p:grpSp>
          <p:nvGrpSpPr>
            <p:cNvPr id="13407" name="Group 2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6647" name="AutoShape 23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48" name="AutoShape 24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49" name="AutoShape 25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12" name="Oval 2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3" name="Oval 2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Oval 28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15" name="Oval 29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54" name="Oval 30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17" name="Oval 31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56" name="Text Box 3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28600" y="2982913"/>
            <a:ext cx="931863" cy="992187"/>
            <a:chOff x="144" y="1176"/>
            <a:chExt cx="586" cy="625"/>
          </a:xfrm>
        </p:grpSpPr>
        <p:grpSp>
          <p:nvGrpSpPr>
            <p:cNvPr id="13396" name="Group 3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6659" name="AutoShape 35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60" name="AutoShape 36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61" name="AutoShape 37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01" name="Oval 3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2" name="Oval 3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4" name="Oval 40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04" name="Oval 4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6" name="Oval 42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06" name="Oval 4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68" name="Text Box 44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228600" y="4164013"/>
            <a:ext cx="931863" cy="992187"/>
            <a:chOff x="144" y="1176"/>
            <a:chExt cx="586" cy="625"/>
          </a:xfrm>
        </p:grpSpPr>
        <p:grpSp>
          <p:nvGrpSpPr>
            <p:cNvPr id="13385" name="Group 4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6671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18" y="25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72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73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4" y="343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90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1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Oval 52"/>
              <p:cNvSpPr>
                <a:spLocks noChangeArrowheads="1"/>
              </p:cNvSpPr>
              <p:nvPr/>
            </p:nvSpPr>
            <p:spPr bwMode="gray">
              <a:xfrm>
                <a:off x="2254" y="1999"/>
                <a:ext cx="1260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93" name="Oval 5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8" name="Oval 54"/>
              <p:cNvSpPr>
                <a:spLocks noChangeArrowheads="1"/>
              </p:cNvSpPr>
              <p:nvPr/>
            </p:nvSpPr>
            <p:spPr bwMode="gray">
              <a:xfrm>
                <a:off x="2334" y="207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95" name="Oval 5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80" name="Text Box 56"/>
            <p:cNvSpPr txBox="1">
              <a:spLocks noChangeArrowheads="1"/>
            </p:cNvSpPr>
            <p:nvPr/>
          </p:nvSpPr>
          <p:spPr bwMode="gray">
            <a:xfrm>
              <a:off x="336" y="1296"/>
              <a:ext cx="27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" y="660400"/>
            <a:ext cx="7524750" cy="1066800"/>
            <a:chOff x="156" y="192"/>
            <a:chExt cx="5460" cy="528"/>
          </a:xfrm>
        </p:grpSpPr>
        <p:sp>
          <p:nvSpPr>
            <p:cNvPr id="26682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40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13382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3383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4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86" name="Text 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638175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cs typeface="Times New Roman" pitchFamily="18" charset="0"/>
              </a:rPr>
              <a:t>   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Trạng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chốn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6690" name="AutoShape 66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8588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err="1">
                <a:cs typeface="Arial" pitchFamily="34" charset="0"/>
              </a:rPr>
              <a:t>Câu</a:t>
            </a:r>
            <a:r>
              <a:rPr lang="en-US" b="1" dirty="0">
                <a:cs typeface="Arial" pitchFamily="34" charset="0"/>
              </a:rPr>
              <a:t> 3</a:t>
            </a:r>
          </a:p>
        </p:txBody>
      </p:sp>
      <p:sp>
        <p:nvSpPr>
          <p:cNvPr id="119" name="Oval 118"/>
          <p:cNvSpPr/>
          <p:nvPr/>
        </p:nvSpPr>
        <p:spPr>
          <a:xfrm>
            <a:off x="343950" y="3055417"/>
            <a:ext cx="882139" cy="841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579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Text Box 9"/>
            <p:cNvSpPr txBox="1">
              <a:spLocks noChangeArrowheads="1"/>
            </p:cNvSpPr>
            <p:nvPr/>
          </p:nvSpPr>
          <p:spPr bwMode="auto">
            <a:xfrm>
              <a:off x="1219200" y="1282700"/>
              <a:ext cx="64008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Tạm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,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hẹn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gặp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!</a:t>
              </a:r>
            </a:p>
          </p:txBody>
        </p:sp>
        <p:sp>
          <p:nvSpPr>
            <p:cNvPr id="24581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Giáo viên: Trần Công Hiến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256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21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4100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000" y="1214438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_Văn_Bản 7"/>
          <p:cNvSpPr txBox="1">
            <a:spLocks noChangeArrowheads="1"/>
          </p:cNvSpPr>
          <p:nvPr/>
        </p:nvSpPr>
        <p:spPr bwMode="auto">
          <a:xfrm>
            <a:off x="533400" y="2133600"/>
            <a:ext cx="5397500" cy="6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83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800" b="1">
              <a:cs typeface="Times New Roman" panose="02020603050405020304" pitchFamily="18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vi-VN" altLang="en-US" sz="3600" b="1">
              <a:cs typeface="Times New Roman" panose="02020603050405020304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5125" y="3413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527925" y="9509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3336925" y="61325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593725" y="62087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4328" y="3405703"/>
            <a:ext cx="8529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4328" y="906543"/>
            <a:ext cx="8534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28600" y="30480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34328" y="27686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4661118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cs typeface="Times New Roman" panose="02020603050405020304" pitchFamily="18" charset="0"/>
              </a:rPr>
              <a:t>3.</a:t>
            </a:r>
            <a:r>
              <a:rPr lang="en-US" altLang="en-US" sz="36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 smtClean="0"/>
              <a:t>Tìm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trạng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ngữ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trong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câu</a:t>
            </a:r>
            <a:r>
              <a:rPr lang="en-US" altLang="en-US" sz="3600" b="1" dirty="0" smtClean="0"/>
              <a:t>:</a:t>
            </a:r>
          </a:p>
          <a:p>
            <a:pPr>
              <a:defRPr/>
            </a:pPr>
            <a:r>
              <a:rPr lang="en-US" altLang="en-US" sz="3600" b="1" i="1" dirty="0" smtClean="0">
                <a:solidFill>
                  <a:schemeClr val="bg1"/>
                </a:solidFill>
              </a:rPr>
              <a:t>            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Trong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vườn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,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chim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hót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véo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von.</a:t>
            </a:r>
            <a:r>
              <a:rPr lang="en-US" sz="3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2057400" y="57912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392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2000" y="685800"/>
            <a:ext cx="8077200" cy="1174969"/>
            <a:chOff x="762000" y="685800"/>
            <a:chExt cx="8077200" cy="1174969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62000" y="685800"/>
              <a:ext cx="8077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3600" b="1" dirty="0" smtClean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smtClean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21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tháng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4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2023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762000" y="1214438"/>
              <a:ext cx="8077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câu</a:t>
              </a:r>
              <a:endPara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Hộp_Văn_Bản 7"/>
          <p:cNvSpPr txBox="1">
            <a:spLocks noChangeArrowheads="1"/>
          </p:cNvSpPr>
          <p:nvPr/>
        </p:nvSpPr>
        <p:spPr bwMode="auto">
          <a:xfrm>
            <a:off x="533400" y="1981200"/>
            <a:ext cx="8458200" cy="6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83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74094" y="114301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8196" name="Text Box 26"/>
          <p:cNvSpPr txBox="1">
            <a:spLocks noChangeArrowheads="1"/>
          </p:cNvSpPr>
          <p:nvPr/>
        </p:nvSpPr>
        <p:spPr bwMode="auto">
          <a:xfrm>
            <a:off x="673894" y="163514"/>
            <a:ext cx="3898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xét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7" name="Text Box 28"/>
          <p:cNvSpPr txBox="1">
            <a:spLocks noChangeArrowheads="1"/>
          </p:cNvSpPr>
          <p:nvPr/>
        </p:nvSpPr>
        <p:spPr bwMode="auto">
          <a:xfrm>
            <a:off x="304800" y="738189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 1</a:t>
            </a:r>
            <a:r>
              <a:rPr lang="en-US" altLang="en-US" b="1" dirty="0" smtClean="0">
                <a:solidFill>
                  <a:srgbClr val="0000CC"/>
                </a:solidFill>
              </a:rPr>
              <a:t>.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chúng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bổ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sung ý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198" name="Text Box 29"/>
          <p:cNvSpPr txBox="1">
            <a:spLocks noChangeArrowheads="1"/>
          </p:cNvSpPr>
          <p:nvPr/>
        </p:nvSpPr>
        <p:spPr bwMode="auto">
          <a:xfrm>
            <a:off x="658416" y="1749425"/>
            <a:ext cx="8028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Trước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mấy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cây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giấy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nở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tưng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bừng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                                                          </a:t>
            </a:r>
            <a:endParaRPr lang="en-US" altLang="en-US" sz="2800" i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8204" name="Rectangle 19"/>
          <p:cNvSpPr>
            <a:spLocks noChangeArrowheads="1"/>
          </p:cNvSpPr>
          <p:nvPr/>
        </p:nvSpPr>
        <p:spPr bwMode="auto">
          <a:xfrm>
            <a:off x="381000" y="3200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b)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lề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phố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trước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cổng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cơ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quan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mặt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nhựa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khắp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ô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trở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sấu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vẫn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nở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vẫn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vương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vãi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khắp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thủ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đô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altLang="en-US" sz="2800" dirty="0">
                <a:latin typeface="Times New Roman" pitchFamily="18" charset="0"/>
              </a:rPr>
              <a:t>                                                        </a:t>
            </a: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934641" y="2443164"/>
            <a:ext cx="6474619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sung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                                                           </a:t>
            </a:r>
            <a:endParaRPr lang="en-US" altLang="en-US" sz="2800" i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800100" y="5029200"/>
            <a:ext cx="6474619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sung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</a:rPr>
              <a:t>                                                            </a:t>
            </a:r>
            <a:endParaRPr lang="en-US" altLang="en-US" sz="2800" i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3810000" y="3733800"/>
            <a:ext cx="403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1447800" y="167640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1371600" y="22860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1600200" y="121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7200" y="3733800"/>
            <a:ext cx="8229600" cy="457200"/>
            <a:chOff x="457200" y="3733800"/>
            <a:chExt cx="8229600" cy="457200"/>
          </a:xfrm>
        </p:grpSpPr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457200" y="4191000"/>
              <a:ext cx="2743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8153400" y="3733800"/>
              <a:ext cx="533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505200" y="4191000"/>
            <a:ext cx="441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914400" y="3733800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74094" y="114301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8196" name="Text Box 26"/>
          <p:cNvSpPr txBox="1">
            <a:spLocks noChangeArrowheads="1"/>
          </p:cNvSpPr>
          <p:nvPr/>
        </p:nvSpPr>
        <p:spPr bwMode="auto">
          <a:xfrm>
            <a:off x="673894" y="86380"/>
            <a:ext cx="3898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xét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58416" y="1371600"/>
            <a:ext cx="8028384" cy="584775"/>
            <a:chOff x="658416" y="1749425"/>
            <a:chExt cx="8028384" cy="584775"/>
          </a:xfrm>
        </p:grpSpPr>
        <p:sp>
          <p:nvSpPr>
            <p:cNvPr id="8198" name="Text Box 29"/>
            <p:cNvSpPr txBox="1">
              <a:spLocks noChangeArrowheads="1"/>
            </p:cNvSpPr>
            <p:nvPr/>
          </p:nvSpPr>
          <p:spPr bwMode="auto">
            <a:xfrm>
              <a:off x="658416" y="1749425"/>
              <a:ext cx="80283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514350" indent="-514350" eaLnBrk="1" hangingPunct="1">
                <a:spcBef>
                  <a:spcPct val="50000"/>
                </a:spcBef>
                <a:buFontTx/>
                <a:buAutoNum type="alphaLcParenR"/>
              </a:pP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Trước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nhà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, </a:t>
              </a:r>
              <a:r>
                <a:rPr lang="en-US" altLang="en-US" sz="3200" dirty="0" err="1">
                  <a:latin typeface="Times New Roman" pitchFamily="18" charset="0"/>
                </a:rPr>
                <a:t>mấy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cây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hoa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giấy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nở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tưng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bừng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</a:t>
              </a:r>
              <a:r>
                <a:rPr lang="en-US" altLang="en-US" sz="2800" dirty="0">
                  <a:solidFill>
                    <a:srgbClr val="0000CC"/>
                  </a:solidFill>
                  <a:latin typeface="Times New Roman" pitchFamily="18" charset="0"/>
                </a:rPr>
                <a:t>                                                           </a:t>
              </a:r>
              <a:endParaRPr lang="en-US" altLang="en-US" sz="2800" i="1" dirty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1371600" y="2286000"/>
              <a:ext cx="1524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2621340"/>
            <a:ext cx="8458200" cy="1569660"/>
            <a:chOff x="381000" y="3200400"/>
            <a:chExt cx="8458200" cy="1569660"/>
          </a:xfrm>
        </p:grpSpPr>
        <p:sp>
          <p:nvSpPr>
            <p:cNvPr id="8204" name="Rectangle 19"/>
            <p:cNvSpPr>
              <a:spLocks noChangeArrowheads="1"/>
            </p:cNvSpPr>
            <p:nvPr/>
          </p:nvSpPr>
          <p:spPr bwMode="auto">
            <a:xfrm>
              <a:off x="381000" y="3200400"/>
              <a:ext cx="84582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b)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Trên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các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lề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phố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,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trước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cổng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các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cơ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quan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,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trên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mặt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đường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nhựa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,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từ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khắp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năm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cửa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ô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trở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CC"/>
                  </a:solidFill>
                  <a:latin typeface="Times New Roman" pitchFamily="18" charset="0"/>
                </a:rPr>
                <a:t>vào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, </a:t>
              </a:r>
              <a:r>
                <a:rPr lang="en-US" altLang="en-US" sz="3200" dirty="0" err="1">
                  <a:latin typeface="Times New Roman" pitchFamily="18" charset="0"/>
                </a:rPr>
                <a:t>hoa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sấu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vẫn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nở</a:t>
              </a:r>
              <a:r>
                <a:rPr lang="en-US" altLang="en-US" sz="3200" dirty="0">
                  <a:latin typeface="Times New Roman" pitchFamily="18" charset="0"/>
                </a:rPr>
                <a:t>, </a:t>
              </a:r>
              <a:r>
                <a:rPr lang="en-US" altLang="en-US" sz="3200" dirty="0" err="1">
                  <a:latin typeface="Times New Roman" pitchFamily="18" charset="0"/>
                </a:rPr>
                <a:t>vẫn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vương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vãi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khắp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thủ</a:t>
              </a:r>
              <a:r>
                <a:rPr lang="en-US" altLang="en-US" sz="3200" dirty="0"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latin typeface="Times New Roman" pitchFamily="18" charset="0"/>
                </a:rPr>
                <a:t>đô</a:t>
              </a:r>
              <a:r>
                <a:rPr lang="en-US" altLang="en-US" sz="3200" dirty="0">
                  <a:latin typeface="Times New Roman" pitchFamily="18" charset="0"/>
                </a:rPr>
                <a:t>.</a:t>
              </a:r>
              <a:r>
                <a:rPr lang="en-US" altLang="en-US" sz="32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>
                  <a:latin typeface="Times New Roman" pitchFamily="18" charset="0"/>
                </a:rPr>
                <a:t>                                                        </a:t>
              </a:r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3810000" y="3733800"/>
              <a:ext cx="4038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35"/>
            <p:cNvGrpSpPr/>
            <p:nvPr/>
          </p:nvGrpSpPr>
          <p:grpSpPr>
            <a:xfrm>
              <a:off x="457200" y="3733800"/>
              <a:ext cx="8229600" cy="457200"/>
              <a:chOff x="457200" y="3733800"/>
              <a:chExt cx="8229600" cy="457200"/>
            </a:xfrm>
          </p:grpSpPr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>
                <a:off x="457200" y="4191000"/>
                <a:ext cx="27432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8153400" y="3733800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505200" y="4191000"/>
              <a:ext cx="4419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914400" y="3733800"/>
              <a:ext cx="2590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/>
              <a:t>2. </a:t>
            </a:r>
            <a:r>
              <a:rPr lang="en-US" sz="3000" b="1" dirty="0" err="1"/>
              <a:t>Đặt</a:t>
            </a:r>
            <a:r>
              <a:rPr lang="en-US" sz="3000" b="1" dirty="0"/>
              <a:t> </a:t>
            </a:r>
            <a:r>
              <a:rPr lang="en-US" sz="3000" b="1" dirty="0" err="1"/>
              <a:t>câu</a:t>
            </a:r>
            <a:r>
              <a:rPr lang="en-US" sz="3000" b="1" dirty="0"/>
              <a:t> </a:t>
            </a:r>
            <a:r>
              <a:rPr lang="en-US" sz="3000" b="1" dirty="0" err="1"/>
              <a:t>hỏi</a:t>
            </a:r>
            <a:r>
              <a:rPr lang="en-US" sz="3000" b="1" dirty="0"/>
              <a:t> </a:t>
            </a:r>
            <a:r>
              <a:rPr lang="en-US" sz="3000" b="1" dirty="0" err="1"/>
              <a:t>cho</a:t>
            </a:r>
            <a:r>
              <a:rPr lang="en-US" sz="3000" b="1" dirty="0"/>
              <a:t> </a:t>
            </a:r>
            <a:r>
              <a:rPr lang="en-US" sz="3000" b="1" dirty="0" err="1"/>
              <a:t>các</a:t>
            </a:r>
            <a:r>
              <a:rPr lang="en-US" sz="3000" b="1" dirty="0"/>
              <a:t> </a:t>
            </a:r>
            <a:r>
              <a:rPr lang="en-US" sz="3000" b="1" dirty="0" err="1"/>
              <a:t>trạng</a:t>
            </a:r>
            <a:r>
              <a:rPr lang="en-US" sz="3000" b="1" dirty="0"/>
              <a:t> </a:t>
            </a:r>
            <a:r>
              <a:rPr lang="en-US" sz="3000" b="1" dirty="0" err="1"/>
              <a:t>ngữ</a:t>
            </a:r>
            <a:r>
              <a:rPr lang="en-US" sz="3000" b="1" dirty="0"/>
              <a:t> </a:t>
            </a:r>
            <a:r>
              <a:rPr lang="en-US" sz="3000" b="1" dirty="0" err="1"/>
              <a:t>tìm</a:t>
            </a:r>
            <a:r>
              <a:rPr lang="en-US" sz="3000" b="1" dirty="0"/>
              <a:t> </a:t>
            </a:r>
            <a:r>
              <a:rPr lang="en-US" sz="3000" b="1" dirty="0" err="1"/>
              <a:t>được</a:t>
            </a:r>
            <a:r>
              <a:rPr lang="en-US" sz="3000" b="1" dirty="0"/>
              <a:t> </a:t>
            </a:r>
            <a:r>
              <a:rPr lang="en-US" sz="3000" b="1" dirty="0" err="1"/>
              <a:t>trong</a:t>
            </a:r>
            <a:r>
              <a:rPr lang="en-US" sz="3000" b="1" dirty="0"/>
              <a:t> </a:t>
            </a:r>
            <a:r>
              <a:rPr lang="en-US" sz="3000" b="1" dirty="0" err="1"/>
              <a:t>những</a:t>
            </a:r>
            <a:r>
              <a:rPr lang="en-US" sz="3000" b="1" dirty="0"/>
              <a:t> </a:t>
            </a:r>
            <a:r>
              <a:rPr lang="en-US" sz="3000" b="1" dirty="0" err="1"/>
              <a:t>câu</a:t>
            </a:r>
            <a:r>
              <a:rPr lang="en-US" sz="3000" b="1" dirty="0"/>
              <a:t> </a:t>
            </a:r>
            <a:r>
              <a:rPr lang="en-US" sz="3000" b="1" dirty="0" err="1"/>
              <a:t>trên</a:t>
            </a:r>
            <a:r>
              <a:rPr lang="en-US" sz="3000" b="1" dirty="0"/>
              <a:t>.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38200" y="9144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3429000" y="9144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28600" y="198120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8000"/>
                </a:solidFill>
              </a:rPr>
              <a:t>	</a:t>
            </a:r>
            <a:r>
              <a:rPr lang="en-US" sz="3200" b="1" dirty="0" err="1" smtClean="0">
                <a:solidFill>
                  <a:srgbClr val="008000"/>
                </a:solidFill>
              </a:rPr>
              <a:t>Mấy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cây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hoa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giấy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nở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tưng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bừng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</a:rPr>
              <a:t>đâu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28600" y="4139625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8000"/>
                </a:solidFill>
              </a:rPr>
              <a:t>	</a:t>
            </a:r>
            <a:r>
              <a:rPr lang="en-US" sz="3200" b="1" dirty="0" err="1" smtClean="0">
                <a:solidFill>
                  <a:srgbClr val="008000"/>
                </a:solidFill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sấu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vẫn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nở</a:t>
            </a:r>
            <a:r>
              <a:rPr lang="en-US" sz="3200" b="1" dirty="0">
                <a:solidFill>
                  <a:srgbClr val="008000"/>
                </a:solidFill>
              </a:rPr>
              <a:t>, </a:t>
            </a:r>
            <a:r>
              <a:rPr lang="en-US" sz="3200" b="1" dirty="0" err="1">
                <a:solidFill>
                  <a:srgbClr val="008000"/>
                </a:solidFill>
              </a:rPr>
              <a:t>vẫn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vương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vãi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</a:rPr>
              <a:t>đâu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6200" y="5940197"/>
            <a:ext cx="9072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</a:rPr>
              <a:t>Trạng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chỉ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chốn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hỏi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</a:rPr>
              <a:t>đâu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28600" y="4866382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/>
              <a:t>* </a:t>
            </a:r>
            <a:r>
              <a:rPr lang="en-US" sz="3200" b="1" dirty="0" err="1" smtClean="0"/>
              <a:t>Vậy</a:t>
            </a:r>
            <a:r>
              <a:rPr lang="en-US" sz="3200" b="1" dirty="0" smtClean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chốn</a:t>
            </a:r>
            <a:r>
              <a:rPr lang="en-US" sz="3200" b="1" dirty="0"/>
              <a:t> </a:t>
            </a:r>
            <a:r>
              <a:rPr lang="en-US" sz="3200" b="1" dirty="0" err="1"/>
              <a:t>trả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hỏi</a:t>
            </a:r>
            <a:r>
              <a:rPr lang="en-US" sz="3200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</a:rPr>
              <a:t>Ghi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nhớ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2900362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i="1" dirty="0" smtClean="0">
                <a:solidFill>
                  <a:srgbClr val="0000CC"/>
                </a:solidFill>
                <a:latin typeface="Times New Roman" pitchFamily="18" charset="0"/>
              </a:rPr>
              <a:t>    1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rõ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nơi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chốn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diễn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ra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việc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nêu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CC"/>
                </a:solidFill>
                <a:latin typeface="Times New Roman" pitchFamily="18" charset="0"/>
              </a:rPr>
              <a:t>ta</a:t>
            </a:r>
            <a:r>
              <a:rPr lang="en-US" altLang="en-US" sz="3600" b="1" i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trạng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ngữ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chỉ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nơi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chốn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altLang="en-US" sz="3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4050" y="4638675"/>
            <a:ext cx="82955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i="1" dirty="0" smtClean="0">
                <a:solidFill>
                  <a:srgbClr val="0000CC"/>
                </a:solidFill>
                <a:latin typeface="Times New Roman" pitchFamily="18" charset="0"/>
              </a:rPr>
              <a:t>   2</a:t>
            </a:r>
            <a:r>
              <a:rPr lang="en-US" altLang="en-US" sz="3600" i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r>
              <a:rPr lang="en-US" altLang="en-US" sz="3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Trạng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ngữ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chỉ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nơi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chốn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trả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lời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hỏi</a:t>
            </a:r>
            <a:r>
              <a:rPr lang="en-US" altLang="en-US" sz="3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Ở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đâu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?.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" y="152400"/>
            <a:ext cx="8077200" cy="1174969"/>
            <a:chOff x="762000" y="685800"/>
            <a:chExt cx="8077200" cy="1174969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762000" y="685800"/>
              <a:ext cx="8077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3600" b="1" dirty="0" smtClean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smtClean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21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tháng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4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2023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762000" y="1214438"/>
              <a:ext cx="8077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6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câu</a:t>
              </a:r>
              <a:endPara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Hộp_Văn_Bản 7"/>
          <p:cNvSpPr txBox="1">
            <a:spLocks noChangeArrowheads="1"/>
          </p:cNvSpPr>
          <p:nvPr/>
        </p:nvSpPr>
        <p:spPr bwMode="auto">
          <a:xfrm>
            <a:off x="533400" y="1219200"/>
            <a:ext cx="8458200" cy="6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5"/>
          <p:cNvSpPr txBox="1">
            <a:spLocks noChangeArrowheads="1"/>
          </p:cNvSpPr>
          <p:nvPr/>
        </p:nvSpPr>
        <p:spPr bwMode="auto">
          <a:xfrm>
            <a:off x="381000" y="2131874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    </a:t>
            </a:r>
            <a:endParaRPr lang="en-US" i="1">
              <a:solidFill>
                <a:srgbClr val="0000CC"/>
              </a:solidFill>
            </a:endParaRP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187960" y="1970782"/>
            <a:ext cx="87655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a. </a:t>
            </a:r>
            <a:r>
              <a:rPr lang="en-US" sz="3200" b="1" dirty="0" err="1">
                <a:solidFill>
                  <a:srgbClr val="0000FF"/>
                </a:solidFill>
              </a:rPr>
              <a:t>Trước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rạp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</a:rPr>
              <a:t>dọn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dẹp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sạch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sẽ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sắp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một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ghế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dài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7173" name="Text Box 42"/>
          <p:cNvSpPr txBox="1">
            <a:spLocks noChangeArrowheads="1"/>
          </p:cNvSpPr>
          <p:nvPr/>
        </p:nvSpPr>
        <p:spPr bwMode="auto">
          <a:xfrm>
            <a:off x="257175" y="4189274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    </a:t>
            </a:r>
            <a:endParaRPr lang="en-US" i="1">
              <a:solidFill>
                <a:srgbClr val="0000CC"/>
              </a:solidFill>
            </a:endParaRP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195314" y="3453825"/>
            <a:ext cx="8684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</a:rPr>
              <a:t>b. 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bờ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tiếng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trống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thúc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dội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195314" y="4485382"/>
            <a:ext cx="8836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200" b="1" dirty="0">
                <a:solidFill>
                  <a:srgbClr val="0000FF"/>
                </a:solidFill>
              </a:rPr>
              <a:t>c. </a:t>
            </a:r>
            <a:r>
              <a:rPr lang="en-US" sz="3200" b="1" dirty="0" err="1">
                <a:solidFill>
                  <a:srgbClr val="0000FF"/>
                </a:solidFill>
              </a:rPr>
              <a:t>Dưới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ẩm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mọi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vẫn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ngủ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mệt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mỏi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762000" y="5023991"/>
            <a:ext cx="541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1814" y="89258"/>
            <a:ext cx="876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algn="just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</a:rPr>
              <a:t>Luyện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tập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762000" y="25146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838200" y="39624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90500" y="658576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/>
              <a:t>  1</a:t>
            </a:r>
            <a:r>
              <a:rPr lang="en-US" sz="3200" b="1" dirty="0"/>
              <a:t>.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trạng</a:t>
            </a:r>
            <a:r>
              <a:rPr lang="en-US" sz="3200" b="1" dirty="0" smtClean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chốn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:</a:t>
            </a:r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>
            <a:off x="1905000" y="1219200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8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28293" y="2504182"/>
            <a:ext cx="83823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sz="3200" b="1" dirty="0">
                <a:solidFill>
                  <a:srgbClr val="0000FF"/>
                </a:solidFill>
              </a:rPr>
              <a:t>………. ,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giúp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mẹ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công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việc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đình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28293" y="3875782"/>
            <a:ext cx="86871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b) ………,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rất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chăm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nghe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giảng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hăng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biểu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26894" y="5282625"/>
            <a:ext cx="8688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c) </a:t>
            </a:r>
            <a:r>
              <a:rPr lang="en-US" sz="3200" b="1" dirty="0" smtClean="0">
                <a:solidFill>
                  <a:srgbClr val="0000FF"/>
                </a:solidFill>
              </a:rPr>
              <a:t>…………</a:t>
            </a:r>
            <a:r>
              <a:rPr lang="x-none" sz="3200" b="1" smtClean="0">
                <a:solidFill>
                  <a:srgbClr val="0000FF"/>
                </a:solidFill>
              </a:rPr>
              <a:t>…</a:t>
            </a:r>
            <a:r>
              <a:rPr lang="en-US" sz="3200" b="1" dirty="0" smtClean="0">
                <a:solidFill>
                  <a:srgbClr val="0000FF"/>
                </a:solidFill>
              </a:rPr>
              <a:t>., </a:t>
            </a:r>
            <a:r>
              <a:rPr lang="en-US" sz="3200" b="1" dirty="0" err="1" smtClean="0">
                <a:solidFill>
                  <a:srgbClr val="0000FF"/>
                </a:solidFill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nở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28293" y="1132582"/>
            <a:ext cx="86871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smtClean="0"/>
              <a:t>2</a:t>
            </a:r>
            <a:r>
              <a:rPr lang="en-US" sz="3200" b="1" dirty="0"/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Thêm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trạng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chốn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: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1814" y="400050"/>
            <a:ext cx="876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algn="just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</a:rPr>
              <a:t>Luyện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tập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2667000" y="1676400"/>
            <a:ext cx="403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62000" y="2438400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</a:rPr>
              <a:t>nhà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46237" y="3834825"/>
            <a:ext cx="1287363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48640" y="5221069"/>
            <a:ext cx="2423160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vườn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755</Words>
  <Application>Microsoft Office PowerPoint</Application>
  <PresentationFormat>On-screen Show (4:3)</PresentationFormat>
  <Paragraphs>104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Pipina</dc:creator>
  <cp:lastModifiedBy>vt</cp:lastModifiedBy>
  <cp:revision>167</cp:revision>
  <cp:lastPrinted>1601-01-01T00:00:00Z</cp:lastPrinted>
  <dcterms:created xsi:type="dcterms:W3CDTF">1601-01-01T00:00:00Z</dcterms:created>
  <dcterms:modified xsi:type="dcterms:W3CDTF">2023-04-19T15:31:05Z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