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64" r:id="rId2"/>
  </p:sldMasterIdLst>
  <p:notesMasterIdLst>
    <p:notesMasterId r:id="rId27"/>
  </p:notesMasterIdLst>
  <p:sldIdLst>
    <p:sldId id="321" r:id="rId3"/>
    <p:sldId id="322" r:id="rId4"/>
    <p:sldId id="428" r:id="rId5"/>
    <p:sldId id="324" r:id="rId6"/>
    <p:sldId id="328" r:id="rId7"/>
    <p:sldId id="329" r:id="rId8"/>
    <p:sldId id="433" r:id="rId9"/>
    <p:sldId id="330" r:id="rId10"/>
    <p:sldId id="434" r:id="rId11"/>
    <p:sldId id="333" r:id="rId12"/>
    <p:sldId id="334" r:id="rId13"/>
    <p:sldId id="335" r:id="rId14"/>
    <p:sldId id="435" r:id="rId15"/>
    <p:sldId id="337" r:id="rId16"/>
    <p:sldId id="403" r:id="rId17"/>
    <p:sldId id="437" r:id="rId18"/>
    <p:sldId id="438" r:id="rId19"/>
    <p:sldId id="345" r:id="rId20"/>
    <p:sldId id="346" r:id="rId21"/>
    <p:sldId id="367" r:id="rId22"/>
    <p:sldId id="436" r:id="rId23"/>
    <p:sldId id="347" r:id="rId24"/>
    <p:sldId id="429" r:id="rId25"/>
    <p:sldId id="43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CC0099"/>
    <a:srgbClr val="00FF00"/>
    <a:srgbClr val="93E3FF"/>
    <a:srgbClr val="99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6" autoAdjust="0"/>
    <p:restoredTop sz="94660"/>
  </p:normalViewPr>
  <p:slideViewPr>
    <p:cSldViewPr>
      <p:cViewPr varScale="1">
        <p:scale>
          <a:sx n="63" d="100"/>
          <a:sy n="63" d="100"/>
        </p:scale>
        <p:origin x="784" y="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EA951C-FDCE-4E22-B92C-79AFFD3FC9B8}" type="datetimeFigureOut">
              <a:rPr lang="en-US" smtClean="0"/>
              <a:pPr/>
              <a:t>4/23/2023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4C65F2-8AEE-4AFF-BC1B-F476F80363D6}" type="slidenum">
              <a:rPr lang="en-US" smtClean="0"/>
              <a:pPr/>
              <a:t>‹#›</a:t>
            </a:fld>
            <a:endParaRPr lang="en-US" dirty="0"/>
          </a:p>
        </p:txBody>
      </p:sp>
    </p:spTree>
    <p:extLst>
      <p:ext uri="{BB962C8B-B14F-4D97-AF65-F5344CB8AC3E}">
        <p14:creationId xmlns:p14="http://schemas.microsoft.com/office/powerpoint/2010/main" val="177643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95F54-C2A0-4A77-9A73-A9F55532BD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436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32552B-32C8-4386-90D5-1DCC4CB2C60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6518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4B50C1-54B3-4C81-87A0-AC6D03C1B0E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9142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p>
        </p:txBody>
      </p:sp>
      <p:sp>
        <p:nvSpPr>
          <p:cNvPr id="3" name="Chỗ dành sẵn cho Văn bản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3379C2-2EDD-4869-9946-F1998F62EB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72159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83777-7C26-4891-A928-19452C9392D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16167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p>
        </p:txBody>
      </p:sp>
      <p:sp>
        <p:nvSpPr>
          <p:cNvPr id="3" name="Chỗ dành sẵn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Chỗ dành sẵn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Chỗ dành sẵn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122D9DE-DB32-443C-8B9A-E9B348705B7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1324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ABEA5-094C-4D69-B7B9-5EACC31279A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2710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3D47575-6126-419E-BB0C-ABCC87A2F2E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647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p>
        </p:txBody>
      </p:sp>
      <p:sp>
        <p:nvSpPr>
          <p:cNvPr id="3" name="Chỗ dành sẵn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BE77B1-50D8-4CAE-9376-5730B87C621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6967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p>
        </p:txBody>
      </p:sp>
      <p:sp>
        <p:nvSpPr>
          <p:cNvPr id="3" name="Chỗ dành sẵn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Chỗ dành sẵn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09F92F-9DE0-47DC-934D-308C3F18F2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0084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p>
        </p:txBody>
      </p:sp>
      <p:sp>
        <p:nvSpPr>
          <p:cNvPr id="3" name="Chỗ dành sẵn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D52E89-6D02-4C2E-98A5-7DEFF8D1AD2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4511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p>
        </p:txBody>
      </p:sp>
      <p:sp>
        <p:nvSpPr>
          <p:cNvPr id="3" name="Chỗ dành sẵn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6BB44-4E82-490B-8208-1AC0E2D327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5757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êu đề và Bả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274638"/>
            <a:ext cx="10972800" cy="1143000"/>
          </a:xfrm>
        </p:spPr>
        <p:txBody>
          <a:bodyPr/>
          <a:lstStyle/>
          <a:p>
            <a:r>
              <a:rPr lang="vi-VN"/>
              <a:t>Bấm &amp; sửa kiểu tiêu đề</a:t>
            </a:r>
          </a:p>
        </p:txBody>
      </p:sp>
      <p:sp>
        <p:nvSpPr>
          <p:cNvPr id="3" name="Chỗ dành sẵn cho Bảng 2"/>
          <p:cNvSpPr>
            <a:spLocks noGrp="1"/>
          </p:cNvSpPr>
          <p:nvPr>
            <p:ph type="tbl" idx="1"/>
          </p:nvPr>
        </p:nvSpPr>
        <p:spPr>
          <a:xfrm>
            <a:off x="609600" y="1600201"/>
            <a:ext cx="10972800" cy="4525963"/>
          </a:xfrm>
        </p:spPr>
        <p:txBody>
          <a:bodyPr/>
          <a:lstStyle/>
          <a:p>
            <a:pPr lvl="0"/>
            <a:endParaRPr lang="vi-VN"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2C0090-4B7A-42BE-9FC3-7F94055A07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417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D1FA8D-1EEE-4F84-A81B-4EB193DBBAE2}" type="datetimeFigureOut">
              <a:rPr lang="en-US" smtClean="0"/>
              <a:pPr/>
              <a:t>4/23/2023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CD2020-CAF4-40FC-9E00-D2E87A1887F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1FA8D-1EEE-4F84-A81B-4EB193DBBAE2}" type="datetimeFigureOut">
              <a:rPr lang="en-US" smtClean="0"/>
              <a:pPr/>
              <a:t>4/23/2023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D2020-CAF4-40FC-9E00-D2E87A1887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8836"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48837"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fontAlgn="base">
              <a:spcBef>
                <a:spcPct val="0"/>
              </a:spcBef>
              <a:spcAft>
                <a:spcPct val="0"/>
              </a:spcAft>
              <a:defRPr/>
            </a:pPr>
            <a:endParaRPr lang="en-US">
              <a:solidFill>
                <a:srgbClr val="000000"/>
              </a:solidFill>
            </a:endParaRPr>
          </a:p>
        </p:txBody>
      </p:sp>
      <p:sp>
        <p:nvSpPr>
          <p:cNvPr id="248838"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32EB5E2-D49E-4566-AFB8-8FAFB84AB2BC}"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609225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gif"/></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audio" Target="viet%20nam%20que%20huong%20toi.MP3"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0" y="-762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063552" y="1295400"/>
            <a:ext cx="83377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2400" b="1" dirty="0" err="1">
                <a:solidFill>
                  <a:srgbClr val="0000FF"/>
                </a:solidFill>
                <a:latin typeface="HP001 4 hàng" panose="020B0603050302020204" pitchFamily="34" charset="0"/>
              </a:rPr>
              <a:t>Thứ</a:t>
            </a:r>
            <a:r>
              <a:rPr lang="en-US" altLang="en-US" sz="2400" b="1" dirty="0">
                <a:solidFill>
                  <a:srgbClr val="0000FF"/>
                </a:solidFill>
                <a:latin typeface="HP001 4 hàng" panose="020B0603050302020204" pitchFamily="34" charset="0"/>
              </a:rPr>
              <a:t> </a:t>
            </a:r>
            <a:r>
              <a:rPr lang="en-US" altLang="en-US" sz="2400" b="1" dirty="0" err="1" smtClean="0">
                <a:solidFill>
                  <a:srgbClr val="0000FF"/>
                </a:solidFill>
                <a:latin typeface="HP001 4 hàng" panose="020B0603050302020204" pitchFamily="34" charset="0"/>
              </a:rPr>
              <a:t>hai</a:t>
            </a:r>
            <a:r>
              <a:rPr lang="en-US" altLang="en-US" sz="2400" b="1" dirty="0" smtClean="0">
                <a:solidFill>
                  <a:srgbClr val="0000FF"/>
                </a:solidFill>
                <a:latin typeface="HP001 4 hàng" panose="020B0603050302020204" pitchFamily="34" charset="0"/>
              </a:rPr>
              <a:t> </a:t>
            </a:r>
            <a:r>
              <a:rPr lang="en-US" altLang="en-US" sz="2400" b="1" dirty="0" err="1">
                <a:solidFill>
                  <a:srgbClr val="0000FF"/>
                </a:solidFill>
                <a:latin typeface="HP001 4 hàng" panose="020B0603050302020204" pitchFamily="34" charset="0"/>
              </a:rPr>
              <a:t>ngày</a:t>
            </a:r>
            <a:r>
              <a:rPr lang="en-US" altLang="en-US" sz="2400" b="1" dirty="0">
                <a:solidFill>
                  <a:srgbClr val="0000FF"/>
                </a:solidFill>
                <a:latin typeface="HP001 4 hàng" panose="020B0603050302020204" pitchFamily="34" charset="0"/>
              </a:rPr>
              <a:t> </a:t>
            </a:r>
            <a:r>
              <a:rPr lang="en-US" altLang="en-US" sz="2400" b="1" dirty="0" smtClean="0">
                <a:solidFill>
                  <a:srgbClr val="0000FF"/>
                </a:solidFill>
                <a:latin typeface="HP001 4 hàng" panose="020B0603050302020204" pitchFamily="34" charset="0"/>
              </a:rPr>
              <a:t>24 </a:t>
            </a:r>
            <a:r>
              <a:rPr lang="en-US" altLang="en-US" sz="2400" b="1" dirty="0" err="1">
                <a:solidFill>
                  <a:srgbClr val="0000FF"/>
                </a:solidFill>
                <a:latin typeface="HP001 4 hàng" panose="020B0603050302020204" pitchFamily="34" charset="0"/>
              </a:rPr>
              <a:t>tháng</a:t>
            </a:r>
            <a:r>
              <a:rPr lang="en-US" altLang="en-US" sz="2400" b="1" dirty="0">
                <a:solidFill>
                  <a:srgbClr val="0000FF"/>
                </a:solidFill>
                <a:latin typeface="HP001 4 hàng" panose="020B0603050302020204" pitchFamily="34" charset="0"/>
              </a:rPr>
              <a:t> </a:t>
            </a:r>
            <a:r>
              <a:rPr lang="en-US" altLang="en-US" sz="2400" b="1" dirty="0" smtClean="0">
                <a:solidFill>
                  <a:srgbClr val="0000FF"/>
                </a:solidFill>
                <a:latin typeface="HP001 4 hàng" panose="020B0603050302020204" pitchFamily="34" charset="0"/>
              </a:rPr>
              <a:t>4 </a:t>
            </a:r>
            <a:r>
              <a:rPr lang="en-US" altLang="en-US" sz="2400" b="1" dirty="0" err="1">
                <a:solidFill>
                  <a:srgbClr val="0000FF"/>
                </a:solidFill>
                <a:latin typeface="HP001 4 hàng" panose="020B0603050302020204" pitchFamily="34" charset="0"/>
              </a:rPr>
              <a:t>năm</a:t>
            </a:r>
            <a:r>
              <a:rPr lang="en-US" altLang="en-US" sz="2400" b="1" dirty="0">
                <a:solidFill>
                  <a:srgbClr val="0000FF"/>
                </a:solidFill>
                <a:latin typeface="HP001 4 hàng" panose="020B0603050302020204" pitchFamily="34" charset="0"/>
              </a:rPr>
              <a:t> </a:t>
            </a:r>
            <a:r>
              <a:rPr lang="en-US" altLang="en-US" sz="2400" b="1" dirty="0" smtClean="0">
                <a:solidFill>
                  <a:srgbClr val="0000FF"/>
                </a:solidFill>
                <a:latin typeface="HP001 4 hàng" panose="020B0603050302020204" pitchFamily="34" charset="0"/>
              </a:rPr>
              <a:t>2023</a:t>
            </a:r>
            <a:endParaRPr lang="en-US" altLang="en-US" sz="2400" b="1" dirty="0">
              <a:solidFill>
                <a:srgbClr val="0000FF"/>
              </a:solidFill>
              <a:latin typeface="HP001 4 hàng" panose="020B0603050302020204" pitchFamily="34" charset="0"/>
            </a:endParaRPr>
          </a:p>
        </p:txBody>
      </p:sp>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3755926" y="2636913"/>
            <a:ext cx="4953000" cy="864096"/>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Vương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quốc</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vắng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nụ</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cười</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12" name="Text Box 5"/>
          <p:cNvSpPr txBox="1">
            <a:spLocks noChangeArrowheads="1"/>
          </p:cNvSpPr>
          <p:nvPr/>
        </p:nvSpPr>
        <p:spPr bwMode="auto">
          <a:xfrm>
            <a:off x="2063552" y="1887538"/>
            <a:ext cx="83377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b="1" u="sng" dirty="0" err="1">
                <a:solidFill>
                  <a:srgbClr val="0000FF"/>
                </a:solidFill>
                <a:latin typeface="HP001 4 hàng" panose="020B0603050302020204" pitchFamily="34" charset="0"/>
              </a:rPr>
              <a:t>Tập</a:t>
            </a:r>
            <a:r>
              <a:rPr lang="en-US" altLang="en-US" b="1" u="sng" dirty="0">
                <a:solidFill>
                  <a:srgbClr val="0000FF"/>
                </a:solidFill>
                <a:latin typeface="HP001 4 hàng" panose="020B0603050302020204" pitchFamily="34" charset="0"/>
              </a:rPr>
              <a:t> </a:t>
            </a:r>
            <a:r>
              <a:rPr lang="en-US" altLang="en-US" b="1" u="sng" dirty="0" err="1" smtClean="0">
                <a:solidFill>
                  <a:srgbClr val="0000FF"/>
                </a:solidFill>
                <a:latin typeface="HP001 4 hàng" panose="020B0603050302020204" pitchFamily="34" charset="0"/>
              </a:rPr>
              <a:t>đọc</a:t>
            </a:r>
            <a:endParaRPr lang="en-US" altLang="en-US"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3986878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589742" y="1432004"/>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Giải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nghĩa</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063552" y="2708920"/>
            <a:ext cx="8424936" cy="1815882"/>
          </a:xfrm>
          <a:prstGeom prst="rect">
            <a:avLst/>
          </a:prstGeom>
        </p:spPr>
        <p:txBody>
          <a:bodyPr wrap="square">
            <a:spAutoFit/>
          </a:bodyPr>
          <a:lstStyle/>
          <a:p>
            <a:pPr algn="just"/>
            <a:r>
              <a:rPr lang="vi-VN" sz="2800" b="1" dirty="0">
                <a:solidFill>
                  <a:srgbClr val="000000"/>
                </a:solidFill>
                <a:latin typeface="+mj-lt"/>
              </a:rPr>
              <a:t>- </a:t>
            </a:r>
            <a:r>
              <a:rPr lang="vi-VN" sz="2800" b="1" dirty="0">
                <a:solidFill>
                  <a:srgbClr val="FF0000"/>
                </a:solidFill>
                <a:latin typeface="+mj-lt"/>
              </a:rPr>
              <a:t>Nguy cơ: </a:t>
            </a:r>
            <a:r>
              <a:rPr lang="vi-VN" sz="2800" b="1" dirty="0">
                <a:solidFill>
                  <a:srgbClr val="000000"/>
                </a:solidFill>
                <a:latin typeface="+mj-lt"/>
              </a:rPr>
              <a:t>điều có thể gây ra tai họa lớn.</a:t>
            </a:r>
          </a:p>
          <a:p>
            <a:pPr algn="just"/>
            <a:r>
              <a:rPr lang="vi-VN" sz="2800" b="1" dirty="0">
                <a:solidFill>
                  <a:srgbClr val="000000"/>
                </a:solidFill>
                <a:latin typeface="+mj-lt"/>
              </a:rPr>
              <a:t>- </a:t>
            </a:r>
            <a:r>
              <a:rPr lang="vi-VN" sz="2800" b="1" dirty="0">
                <a:solidFill>
                  <a:srgbClr val="FF0000"/>
                </a:solidFill>
                <a:latin typeface="+mj-lt"/>
              </a:rPr>
              <a:t>Thân hành: </a:t>
            </a:r>
            <a:r>
              <a:rPr lang="vi-VN" sz="2800" b="1" dirty="0">
                <a:solidFill>
                  <a:srgbClr val="000000"/>
                </a:solidFill>
                <a:latin typeface="+mj-lt"/>
              </a:rPr>
              <a:t>tự mình làm, không để người khác làm thay.</a:t>
            </a:r>
          </a:p>
          <a:p>
            <a:pPr algn="just"/>
            <a:r>
              <a:rPr lang="vi-VN" sz="2800" b="1" dirty="0">
                <a:solidFill>
                  <a:srgbClr val="000000"/>
                </a:solidFill>
                <a:latin typeface="+mj-lt"/>
              </a:rPr>
              <a:t>- </a:t>
            </a:r>
            <a:r>
              <a:rPr lang="vi-VN" sz="2800" b="1" dirty="0">
                <a:solidFill>
                  <a:srgbClr val="FF0000"/>
                </a:solidFill>
                <a:latin typeface="+mj-lt"/>
              </a:rPr>
              <a:t>Du học: </a:t>
            </a:r>
            <a:r>
              <a:rPr lang="vi-VN" sz="2800" b="1" dirty="0">
                <a:solidFill>
                  <a:srgbClr val="000000"/>
                </a:solidFill>
                <a:latin typeface="+mj-lt"/>
              </a:rPr>
              <a:t>đi học xa (thường là ở nước ngoài).</a:t>
            </a:r>
          </a:p>
        </p:txBody>
      </p:sp>
    </p:spTree>
    <p:extLst>
      <p:ext uri="{BB962C8B-B14F-4D97-AF65-F5344CB8AC3E}">
        <p14:creationId xmlns:p14="http://schemas.microsoft.com/office/powerpoint/2010/main" val="2486676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43999" y="-49215"/>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H="1">
            <a:off x="7896200" y="3440016"/>
            <a:ext cx="110789" cy="4601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27"/>
          <p:cNvSpPr txBox="1">
            <a:spLocks noChangeArrowheads="1"/>
          </p:cNvSpPr>
          <p:nvPr/>
        </p:nvSpPr>
        <p:spPr bwMode="auto">
          <a:xfrm>
            <a:off x="2207568" y="2885247"/>
            <a:ext cx="84969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0" hangingPunct="0">
              <a:buFont typeface="Arial" panose="020B0604020202020204" pitchFamily="34" charset="0"/>
              <a:buNone/>
            </a:pPr>
            <a:r>
              <a:rPr lang="en-US" altLang="en-US" sz="3200" b="1" dirty="0" smtClean="0">
                <a:solidFill>
                  <a:srgbClr val="000000"/>
                </a:solidFill>
              </a:rPr>
              <a:t>	</a:t>
            </a:r>
            <a:r>
              <a:rPr lang="vi-VN" altLang="en-US" sz="3200" b="1" dirty="0" smtClean="0">
                <a:solidFill>
                  <a:srgbClr val="000000"/>
                </a:solidFill>
              </a:rPr>
              <a:t>Ng</a:t>
            </a:r>
            <a:r>
              <a:rPr lang="vi-VN" altLang="en-US" sz="3200" b="1" dirty="0" smtClean="0">
                <a:solidFill>
                  <a:srgbClr val="000000"/>
                </a:solidFill>
                <a:cs typeface="Arial" panose="020B0604020202020204" pitchFamily="34" charset="0"/>
              </a:rPr>
              <a:t>à</a:t>
            </a:r>
            <a:r>
              <a:rPr lang="vi-VN" altLang="en-US" sz="3200" b="1" dirty="0" smtClean="0">
                <a:solidFill>
                  <a:srgbClr val="000000"/>
                </a:solidFill>
              </a:rPr>
              <a:t>y </a:t>
            </a:r>
            <a:r>
              <a:rPr lang="vi-VN" altLang="en-US" sz="3200" b="1" dirty="0">
                <a:solidFill>
                  <a:srgbClr val="000000"/>
                </a:solidFill>
              </a:rPr>
              <a:t>xửa ng</a:t>
            </a:r>
            <a:r>
              <a:rPr lang="vi-VN" altLang="en-US" sz="3200" b="1" dirty="0">
                <a:solidFill>
                  <a:srgbClr val="000000"/>
                </a:solidFill>
                <a:cs typeface="Arial" panose="020B0604020202020204" pitchFamily="34" charset="0"/>
              </a:rPr>
              <a:t>à</a:t>
            </a:r>
            <a:r>
              <a:rPr lang="vi-VN" altLang="en-US" sz="3200" b="1" dirty="0">
                <a:solidFill>
                  <a:srgbClr val="000000"/>
                </a:solidFill>
              </a:rPr>
              <a:t>y </a:t>
            </a:r>
            <a:r>
              <a:rPr lang="vi-VN" altLang="en-US" sz="3200" b="1" dirty="0" smtClean="0">
                <a:solidFill>
                  <a:srgbClr val="000000"/>
                </a:solidFill>
              </a:rPr>
              <a:t>xưa,</a:t>
            </a:r>
            <a:r>
              <a:rPr lang="en-US" altLang="en-US" sz="3200" b="1" dirty="0" smtClean="0">
                <a:solidFill>
                  <a:srgbClr val="000000"/>
                </a:solidFill>
              </a:rPr>
              <a:t> </a:t>
            </a:r>
            <a:r>
              <a:rPr lang="vi-VN" altLang="en-US" sz="3200" b="1" dirty="0" smtClean="0">
                <a:solidFill>
                  <a:srgbClr val="000000"/>
                </a:solidFill>
              </a:rPr>
              <a:t>có </a:t>
            </a:r>
            <a:r>
              <a:rPr lang="vi-VN" altLang="en-US" sz="3200" b="1" dirty="0">
                <a:solidFill>
                  <a:srgbClr val="000000"/>
                </a:solidFill>
              </a:rPr>
              <a:t>một vương quốc buồn chán </a:t>
            </a:r>
            <a:r>
              <a:rPr lang="vi-VN" altLang="en-US" sz="3200" b="1" dirty="0">
                <a:solidFill>
                  <a:srgbClr val="FF33CC"/>
                </a:solidFill>
              </a:rPr>
              <a:t>kinh khủng </a:t>
            </a:r>
            <a:r>
              <a:rPr lang="vi-VN" altLang="en-US" sz="3200" b="1" dirty="0" smtClean="0">
                <a:solidFill>
                  <a:srgbClr val="000000"/>
                </a:solidFill>
              </a:rPr>
              <a:t>chỉ </a:t>
            </a:r>
            <a:r>
              <a:rPr lang="vi-VN" altLang="en-US" sz="3200" b="1" dirty="0">
                <a:solidFill>
                  <a:srgbClr val="000000"/>
                </a:solidFill>
              </a:rPr>
              <a:t>vì cư dân ở đó không ai biết </a:t>
            </a:r>
            <a:r>
              <a:rPr lang="vi-VN" altLang="en-US" sz="3200" b="1" dirty="0" smtClean="0">
                <a:solidFill>
                  <a:srgbClr val="000000"/>
                </a:solidFill>
              </a:rPr>
              <a:t>cười.</a:t>
            </a:r>
            <a:endParaRPr lang="vi-VN" altLang="en-US" sz="3200" b="1" dirty="0">
              <a:solidFill>
                <a:srgbClr val="000000"/>
              </a:solidFill>
              <a:cs typeface="Arial" panose="020B0604020202020204" pitchFamily="34" charset="0"/>
            </a:endParaRPr>
          </a:p>
        </p:txBody>
      </p:sp>
    </p:spTree>
    <p:extLst>
      <p:ext uri="{BB962C8B-B14F-4D97-AF65-F5344CB8AC3E}">
        <p14:creationId xmlns:p14="http://schemas.microsoft.com/office/powerpoint/2010/main" val="2986732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20545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nhóm</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đôi</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053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44624"/>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Vương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quốc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vắng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nụ</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cười</a:t>
            </a:r>
            <a:endParaRPr lang="en-US" sz="3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407368" y="692696"/>
            <a:ext cx="11377264" cy="6186309"/>
          </a:xfrm>
          <a:prstGeom prst="rect">
            <a:avLst/>
          </a:prstGeom>
        </p:spPr>
        <p:txBody>
          <a:bodyPr wrap="square">
            <a:spAutoFit/>
          </a:bodyPr>
          <a:lstStyle/>
          <a:p>
            <a:pPr algn="just"/>
            <a:r>
              <a:rPr lang="en-US" sz="2200" dirty="0" smtClean="0">
                <a:solidFill>
                  <a:srgbClr val="000000"/>
                </a:solidFill>
              </a:rPr>
              <a:t>	</a:t>
            </a:r>
            <a:r>
              <a:rPr lang="vi-VN" sz="2200" dirty="0" smtClean="0">
                <a:solidFill>
                  <a:srgbClr val="0000FF"/>
                </a:solidFill>
              </a:rPr>
              <a:t>Ngày </a:t>
            </a:r>
            <a:r>
              <a:rPr lang="vi-VN" sz="2200" dirty="0">
                <a:solidFill>
                  <a:srgbClr val="0000FF"/>
                </a:solidFill>
              </a:rPr>
              <a:t>xửa ngày xưa, có một vương quốc buồn chán kinh khủng chỉ vì cư dân ở đó không ai biết cười. Nói chính xác là chỉ có rất ít trẻ con cười được, còn người lớn thì hoàn toàn không. Buổi sáng, mặt trời không muốn dậy, chim không muốn hót, hoa trong vườn chưa nở đã tàn. Ra đường gặp toàn những gương mặt rầu rĩ, héo hon. Ngay kinh đô là nơi nhộn nhịp cũng chỉ nghe thấy tiếng ngựa hí, tiếng sỏi đá lạo xạo dưới bánh xe, tiếng gió thở dài trên những mái nhà... Nhà vua, may sao, vẫn còn tỉnh táo để nhận ra mối nguy cơ đó. Ngài họp triều đình và cử ngay một viên đại thần đi du học, chuyên về môn </a:t>
            </a:r>
            <a:r>
              <a:rPr lang="vi-VN" sz="2200" dirty="0" smtClean="0">
                <a:solidFill>
                  <a:srgbClr val="0000FF"/>
                </a:solidFill>
              </a:rPr>
              <a:t>cười.</a:t>
            </a:r>
            <a:endParaRPr lang="en-US" sz="2200" dirty="0" smtClean="0">
              <a:solidFill>
                <a:srgbClr val="0000FF"/>
              </a:solidFill>
            </a:endParaRPr>
          </a:p>
          <a:p>
            <a:pPr algn="just"/>
            <a:r>
              <a:rPr lang="en-US" sz="2200" dirty="0">
                <a:solidFill>
                  <a:srgbClr val="000000"/>
                </a:solidFill>
              </a:rPr>
              <a:t>	</a:t>
            </a:r>
            <a:r>
              <a:rPr lang="vi-VN" sz="2200" dirty="0" smtClean="0">
                <a:solidFill>
                  <a:srgbClr val="FF33CC"/>
                </a:solidFill>
              </a:rPr>
              <a:t>Một </a:t>
            </a:r>
            <a:r>
              <a:rPr lang="vi-VN" sz="2200" dirty="0">
                <a:solidFill>
                  <a:srgbClr val="FF33CC"/>
                </a:solidFill>
              </a:rPr>
              <a:t>năm trôi qua, thời hạn học tập đã hết, nhà vua thân hành dẫn các quan ra tận cửa ải đón vị đại thần du học trở về. Ai cũng hồi hộp mong nhìn thấy nụ cười mầu nhiệm của ông ta. Nhưng họ đã thất vọng. Vị đại thần vừa xuất hiện đã vội rập đầu, tâu lạy:</a:t>
            </a:r>
          </a:p>
          <a:p>
            <a:pPr algn="just"/>
            <a:r>
              <a:rPr lang="en-US" sz="2200" dirty="0" smtClean="0">
                <a:solidFill>
                  <a:srgbClr val="FF33CC"/>
                </a:solidFill>
              </a:rPr>
              <a:t>	</a:t>
            </a:r>
            <a:r>
              <a:rPr lang="vi-VN" sz="2200" dirty="0" smtClean="0">
                <a:solidFill>
                  <a:srgbClr val="FF33CC"/>
                </a:solidFill>
              </a:rPr>
              <a:t>- </a:t>
            </a:r>
            <a:r>
              <a:rPr lang="vi-VN" sz="2200" dirty="0">
                <a:solidFill>
                  <a:srgbClr val="FF33CC"/>
                </a:solidFill>
              </a:rPr>
              <a:t>Muôn tâu Bệ hạ, thần xin chịu tội. Thần đã cố gắng hết sức nhưng học không </a:t>
            </a:r>
            <a:r>
              <a:rPr lang="vi-VN" sz="2200" dirty="0" smtClean="0">
                <a:solidFill>
                  <a:srgbClr val="FF33CC"/>
                </a:solidFill>
              </a:rPr>
              <a:t>vào.</a:t>
            </a:r>
            <a:endParaRPr lang="en-US" sz="2200" dirty="0" smtClean="0">
              <a:solidFill>
                <a:srgbClr val="FF33CC"/>
              </a:solidFill>
            </a:endParaRPr>
          </a:p>
          <a:p>
            <a:pPr algn="just"/>
            <a:r>
              <a:rPr lang="en-US" sz="2200" dirty="0">
                <a:solidFill>
                  <a:srgbClr val="000000"/>
                </a:solidFill>
              </a:rPr>
              <a:t>	</a:t>
            </a:r>
            <a:r>
              <a:rPr lang="vi-VN" sz="2200" dirty="0" smtClean="0">
                <a:solidFill>
                  <a:srgbClr val="00B050"/>
                </a:solidFill>
              </a:rPr>
              <a:t>Các </a:t>
            </a:r>
            <a:r>
              <a:rPr lang="vi-VN" sz="2200" dirty="0">
                <a:solidFill>
                  <a:srgbClr val="00B050"/>
                </a:solidFill>
              </a:rPr>
              <a:t>quan nghe vậy ỉu xìu, còn nhà vua thì thở dài sườn sượt. Không khí của triều đình thật là ảo não. Đúng lúc đó, một viên thị vệ hớt hải chạy vào:</a:t>
            </a:r>
          </a:p>
          <a:p>
            <a:pPr algn="just"/>
            <a:r>
              <a:rPr lang="en-US" sz="2200" dirty="0" smtClean="0">
                <a:solidFill>
                  <a:srgbClr val="00B050"/>
                </a:solidFill>
              </a:rPr>
              <a:t>	</a:t>
            </a:r>
            <a:r>
              <a:rPr lang="vi-VN" sz="2200" dirty="0" smtClean="0">
                <a:solidFill>
                  <a:srgbClr val="00B050"/>
                </a:solidFill>
              </a:rPr>
              <a:t>- </a:t>
            </a:r>
            <a:r>
              <a:rPr lang="vi-VN" sz="2200" dirty="0">
                <a:solidFill>
                  <a:srgbClr val="00B050"/>
                </a:solidFill>
              </a:rPr>
              <a:t>Tâu Bệ hạ! Thần vừa tóm được một kẻ đang cười sằng sặc ngoài đường.</a:t>
            </a:r>
          </a:p>
          <a:p>
            <a:pPr algn="just"/>
            <a:r>
              <a:rPr lang="en-US" sz="2200" dirty="0" smtClean="0">
                <a:solidFill>
                  <a:srgbClr val="00B050"/>
                </a:solidFill>
              </a:rPr>
              <a:t>	</a:t>
            </a:r>
            <a:r>
              <a:rPr lang="vi-VN" sz="2200" dirty="0" smtClean="0">
                <a:solidFill>
                  <a:srgbClr val="00B050"/>
                </a:solidFill>
              </a:rPr>
              <a:t>- </a:t>
            </a:r>
            <a:r>
              <a:rPr lang="vi-VN" sz="2200" dirty="0">
                <a:solidFill>
                  <a:srgbClr val="00B050"/>
                </a:solidFill>
              </a:rPr>
              <a:t>Dẫn nó vào! - Nhà vua phấn khởi ra lệnh.</a:t>
            </a:r>
          </a:p>
          <a:p>
            <a:pPr algn="just"/>
            <a:r>
              <a:rPr lang="en-US" sz="2200" dirty="0" smtClean="0">
                <a:solidFill>
                  <a:srgbClr val="000000"/>
                </a:solidFill>
              </a:rPr>
              <a:t>									</a:t>
            </a:r>
            <a:r>
              <a:rPr lang="vi-VN" sz="2000" dirty="0" smtClean="0">
                <a:solidFill>
                  <a:srgbClr val="000000"/>
                </a:solidFill>
                <a:latin typeface="+mj-lt"/>
              </a:rPr>
              <a:t>(</a:t>
            </a:r>
            <a:r>
              <a:rPr lang="vi-VN" sz="2000" dirty="0">
                <a:solidFill>
                  <a:srgbClr val="000000"/>
                </a:solidFill>
                <a:latin typeface="+mj-lt"/>
              </a:rPr>
              <a:t>còn nữa)</a:t>
            </a:r>
          </a:p>
          <a:p>
            <a:pPr algn="just"/>
            <a:r>
              <a:rPr lang="en-US" sz="2000" i="1" dirty="0" smtClean="0">
                <a:solidFill>
                  <a:srgbClr val="000000"/>
                </a:solidFill>
                <a:latin typeface="+mj-lt"/>
              </a:rPr>
              <a:t>								</a:t>
            </a:r>
            <a:r>
              <a:rPr lang="vi-VN" sz="2000" i="1" dirty="0" smtClean="0">
                <a:solidFill>
                  <a:srgbClr val="000000"/>
                </a:solidFill>
                <a:latin typeface="+mj-lt"/>
              </a:rPr>
              <a:t>Theo</a:t>
            </a:r>
            <a:r>
              <a:rPr lang="vi-VN" sz="2000" i="1" dirty="0">
                <a:solidFill>
                  <a:srgbClr val="000000"/>
                </a:solidFill>
                <a:latin typeface="+mj-lt"/>
              </a:rPr>
              <a:t> </a:t>
            </a:r>
            <a:r>
              <a:rPr lang="vi-VN" sz="2000" b="1" dirty="0">
                <a:solidFill>
                  <a:srgbClr val="000000"/>
                </a:solidFill>
                <a:latin typeface="+mj-lt"/>
              </a:rPr>
              <a:t>TRẦN ĐỨC </a:t>
            </a:r>
            <a:r>
              <a:rPr lang="vi-VN" sz="2000" b="1" dirty="0" smtClean="0">
                <a:solidFill>
                  <a:srgbClr val="000000"/>
                </a:solidFill>
                <a:latin typeface="+mj-lt"/>
              </a:rPr>
              <a:t>TIẾN</a:t>
            </a:r>
            <a:endParaRPr lang="vi-VN" sz="2000" dirty="0">
              <a:solidFill>
                <a:srgbClr val="000000"/>
              </a:solidFill>
              <a:latin typeface="+mj-lt"/>
            </a:endParaRPr>
          </a:p>
        </p:txBody>
      </p:sp>
    </p:spTree>
    <p:extLst>
      <p:ext uri="{BB962C8B-B14F-4D97-AF65-F5344CB8AC3E}">
        <p14:creationId xmlns:p14="http://schemas.microsoft.com/office/powerpoint/2010/main" val="3590709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309705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389234" y="263550"/>
            <a:ext cx="11539414" cy="1077218"/>
          </a:xfrm>
          <a:prstGeom prst="rect">
            <a:avLst/>
          </a:prstGeom>
          <a:noFill/>
          <a:ln w="38100" cmpd="dbl">
            <a:noFill/>
            <a:miter lim="800000"/>
            <a:headEnd/>
            <a:tailEnd/>
          </a:ln>
        </p:spPr>
        <p:txBody>
          <a:bodyPr wrap="square">
            <a:spAutoFit/>
          </a:bodyPr>
          <a:lstStyle/>
          <a:p>
            <a:pPr algn="just">
              <a:spcBef>
                <a:spcPct val="50000"/>
              </a:spcBef>
            </a:pP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1. </a:t>
            </a:r>
            <a:r>
              <a:rPr lang="en-US" altLang="en-US" sz="3200" b="1" dirty="0" err="1" smtClean="0">
                <a:latin typeface="Times New Roman" panose="02020603050405020304" pitchFamily="18" charset="0"/>
              </a:rPr>
              <a:t>Tìm</a:t>
            </a:r>
            <a:r>
              <a:rPr lang="en-US" altLang="en-US" sz="3200" b="1" dirty="0" smtClean="0">
                <a:latin typeface="Times New Roman" panose="02020603050405020304" pitchFamily="18" charset="0"/>
              </a:rPr>
              <a:t> </a:t>
            </a:r>
            <a:r>
              <a:rPr lang="en-US" altLang="en-US" sz="3200" b="1" dirty="0" err="1">
                <a:latin typeface="Times New Roman" panose="02020603050405020304" pitchFamily="18" charset="0"/>
              </a:rPr>
              <a:t>những</a:t>
            </a:r>
            <a:r>
              <a:rPr lang="en-US" altLang="en-US" sz="3200" b="1" dirty="0">
                <a:latin typeface="Times New Roman" panose="02020603050405020304" pitchFamily="18" charset="0"/>
              </a:rPr>
              <a:t> chi </a:t>
            </a:r>
            <a:r>
              <a:rPr lang="en-US" altLang="en-US" sz="3200" b="1" dirty="0" err="1">
                <a:latin typeface="Times New Roman" panose="02020603050405020304" pitchFamily="18" charset="0"/>
              </a:rPr>
              <a:t>tiết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thấy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cuộc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sống</a:t>
            </a:r>
            <a:r>
              <a:rPr lang="en-US" altLang="en-US" sz="3200" b="1" dirty="0">
                <a:latin typeface="Times New Roman" panose="02020603050405020304" pitchFamily="18" charset="0"/>
              </a:rPr>
              <a:t> ở </a:t>
            </a:r>
            <a:r>
              <a:rPr lang="en-US" altLang="en-US" sz="3200" b="1" dirty="0" err="1">
                <a:latin typeface="Times New Roman" panose="02020603050405020304" pitchFamily="18" charset="0"/>
              </a:rPr>
              <a:t>vương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quốc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nọ</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rất</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buồn</a:t>
            </a:r>
            <a:r>
              <a:rPr lang="en-US" altLang="en-US" sz="3200" b="1" dirty="0">
                <a:latin typeface="Times New Roman" panose="02020603050405020304" pitchFamily="18" charset="0"/>
              </a:rPr>
              <a:t>.</a:t>
            </a:r>
            <a:endParaRPr lang="en-US" altLang="en-US" sz="3200" b="1" dirty="0">
              <a:latin typeface="Times New Roman" panose="02020603050405020304" pitchFamily="18" charset="0"/>
              <a:cs typeface="Times New Roman" panose="02020603050405020304" pitchFamily="18" charset="0"/>
            </a:endParaRPr>
          </a:p>
        </p:txBody>
      </p:sp>
      <p:sp>
        <p:nvSpPr>
          <p:cNvPr id="7" name="Text Box 3"/>
          <p:cNvSpPr txBox="1">
            <a:spLocks noChangeArrowheads="1"/>
          </p:cNvSpPr>
          <p:nvPr/>
        </p:nvSpPr>
        <p:spPr bwMode="auto">
          <a:xfrm>
            <a:off x="389234" y="1412776"/>
            <a:ext cx="1153941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altLang="en-US" sz="3200" b="1" dirty="0" smtClean="0">
                <a:solidFill>
                  <a:srgbClr val="0000FF"/>
                </a:solidFill>
                <a:latin typeface="Times New Roman" panose="02020603050405020304" pitchFamily="18" charset="0"/>
              </a:rPr>
              <a:t>	- </a:t>
            </a:r>
            <a:r>
              <a:rPr lang="vi-VN" altLang="en-US" sz="3200" b="1" dirty="0" smtClean="0">
                <a:solidFill>
                  <a:srgbClr val="0000FF"/>
                </a:solidFill>
                <a:latin typeface="Times New Roman" panose="02020603050405020304" pitchFamily="18" charset="0"/>
              </a:rPr>
              <a:t>Mặt </a:t>
            </a:r>
            <a:r>
              <a:rPr lang="vi-VN" altLang="en-US" sz="3200" b="1" dirty="0">
                <a:solidFill>
                  <a:srgbClr val="0000FF"/>
                </a:solidFill>
                <a:latin typeface="Times New Roman" panose="02020603050405020304" pitchFamily="18" charset="0"/>
              </a:rPr>
              <a:t>trời không muốn dậy, chim không muốn hót, hoa trong vườn chưa nở đã t</a:t>
            </a:r>
            <a:r>
              <a:rPr lang="vi-VN" altLang="en-US" sz="3200" b="1" dirty="0">
                <a:solidFill>
                  <a:srgbClr val="0000FF"/>
                </a:solidFill>
                <a:latin typeface="Times New Roman" panose="02020603050405020304" pitchFamily="18" charset="0"/>
                <a:cs typeface="Times New Roman" panose="02020603050405020304" pitchFamily="18" charset="0"/>
              </a:rPr>
              <a:t>à</a:t>
            </a:r>
            <a:r>
              <a:rPr lang="vi-VN" altLang="en-US" sz="3200" b="1" dirty="0">
                <a:solidFill>
                  <a:srgbClr val="0000FF"/>
                </a:solidFill>
                <a:latin typeface="Times New Roman" panose="02020603050405020304" pitchFamily="18" charset="0"/>
              </a:rPr>
              <a:t>n, gương mặt mọi người rầu rĩ, héo hon, ngay tại kinh đô cũng chỉ nghe thấy tiếng ngựa hí, tiếng sỏi đá lạo xạo dưới bánh xe, tiếng gió thở d</a:t>
            </a:r>
            <a:r>
              <a:rPr lang="vi-VN" altLang="en-US" sz="3200" b="1" dirty="0">
                <a:solidFill>
                  <a:srgbClr val="0000FF"/>
                </a:solidFill>
                <a:latin typeface="Times New Roman" panose="02020603050405020304" pitchFamily="18" charset="0"/>
                <a:cs typeface="Times New Roman" panose="02020603050405020304" pitchFamily="18" charset="0"/>
              </a:rPr>
              <a:t>à</a:t>
            </a:r>
            <a:r>
              <a:rPr lang="vi-VN" altLang="en-US" sz="3200" b="1" dirty="0">
                <a:solidFill>
                  <a:srgbClr val="0000FF"/>
                </a:solidFill>
                <a:latin typeface="Times New Roman" panose="02020603050405020304" pitchFamily="18" charset="0"/>
              </a:rPr>
              <a:t>i trên những mái nh</a:t>
            </a:r>
            <a:r>
              <a:rPr lang="vi-VN" altLang="en-US" sz="3200" b="1" dirty="0">
                <a:solidFill>
                  <a:srgbClr val="0000FF"/>
                </a:solidFill>
                <a:latin typeface="Times New Roman" panose="02020603050405020304" pitchFamily="18" charset="0"/>
                <a:cs typeface="Times New Roman" panose="02020603050405020304" pitchFamily="18" charset="0"/>
              </a:rPr>
              <a:t>à</a:t>
            </a:r>
            <a:r>
              <a:rPr lang="vi-VN" altLang="en-US" sz="3200" b="1" dirty="0">
                <a:solidFill>
                  <a:srgbClr val="0000FF"/>
                </a:solidFill>
                <a:latin typeface="Times New Roman" panose="02020603050405020304" pitchFamily="18" charset="0"/>
              </a:rPr>
              <a:t>.</a:t>
            </a:r>
            <a:r>
              <a:rPr lang="en-US" altLang="en-US" sz="3200" dirty="0">
                <a:solidFill>
                  <a:srgbClr val="0000FF"/>
                </a:solidFill>
                <a:latin typeface="Times New Roman" panose="02020603050405020304" pitchFamily="18" charset="0"/>
              </a:rPr>
              <a:t> </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8" name="Text Box 3"/>
          <p:cNvSpPr txBox="1">
            <a:spLocks noChangeArrowheads="1"/>
          </p:cNvSpPr>
          <p:nvPr/>
        </p:nvSpPr>
        <p:spPr bwMode="auto">
          <a:xfrm>
            <a:off x="389234" y="4140369"/>
            <a:ext cx="11539414" cy="584775"/>
          </a:xfrm>
          <a:prstGeom prst="rect">
            <a:avLst/>
          </a:prstGeom>
          <a:noFill/>
          <a:ln w="38100" cmpd="dbl">
            <a:noFill/>
            <a:miter lim="800000"/>
            <a:headEnd/>
            <a:tailEnd/>
          </a:ln>
        </p:spPr>
        <p:txBody>
          <a:bodyPr wrap="square">
            <a:spAutoFit/>
          </a:bodyPr>
          <a:lstStyle/>
          <a:p>
            <a:pPr>
              <a:spcBef>
                <a:spcPct val="50000"/>
              </a:spcBef>
            </a:pP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2.</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Vì</a:t>
            </a:r>
            <a:r>
              <a:rPr lang="en-US" altLang="en-US" sz="3200" b="1" dirty="0" smtClean="0">
                <a:latin typeface="Times New Roman" panose="02020603050405020304" pitchFamily="18" charset="0"/>
              </a:rPr>
              <a:t> </a:t>
            </a:r>
            <a:r>
              <a:rPr lang="en-US" altLang="en-US" sz="3200" b="1" dirty="0" err="1">
                <a:latin typeface="Times New Roman" panose="02020603050405020304" pitchFamily="18" charset="0"/>
              </a:rPr>
              <a:t>sao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cuộc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sống</a:t>
            </a:r>
            <a:r>
              <a:rPr lang="en-US" altLang="en-US" sz="3200" b="1" dirty="0">
                <a:latin typeface="Times New Roman" panose="02020603050405020304" pitchFamily="18" charset="0"/>
              </a:rPr>
              <a:t> ở </a:t>
            </a:r>
            <a:r>
              <a:rPr lang="en-US" altLang="en-US" sz="3200" b="1" dirty="0" err="1">
                <a:latin typeface="Times New Roman" panose="02020603050405020304" pitchFamily="18" charset="0"/>
              </a:rPr>
              <a:t>vương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quốc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ấy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buồn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chán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như</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vậy</a:t>
            </a:r>
            <a:r>
              <a:rPr lang="en-US" altLang="en-US" sz="3200" b="1" dirty="0">
                <a:latin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p:txBody>
      </p:sp>
      <p:sp>
        <p:nvSpPr>
          <p:cNvPr id="9" name="Text Box 3"/>
          <p:cNvSpPr txBox="1">
            <a:spLocks noChangeArrowheads="1"/>
          </p:cNvSpPr>
          <p:nvPr/>
        </p:nvSpPr>
        <p:spPr bwMode="auto">
          <a:xfrm>
            <a:off x="389234" y="4941168"/>
            <a:ext cx="115394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altLang="en-US" sz="3200" b="1" dirty="0" smtClean="0">
                <a:solidFill>
                  <a:srgbClr val="0000FF"/>
                </a:solidFill>
                <a:latin typeface="Times New Roman" panose="02020603050405020304" pitchFamily="18" charset="0"/>
              </a:rPr>
              <a:t>	- </a:t>
            </a:r>
            <a:r>
              <a:rPr lang="vi-VN" altLang="en-US" sz="3200" b="1" dirty="0" smtClean="0">
                <a:solidFill>
                  <a:srgbClr val="0000FF"/>
                </a:solidFill>
                <a:latin typeface="Times New Roman" panose="02020603050405020304" pitchFamily="18" charset="0"/>
              </a:rPr>
              <a:t>Vì </a:t>
            </a:r>
            <a:r>
              <a:rPr lang="vi-VN" altLang="en-US" sz="3200" b="1" dirty="0">
                <a:solidFill>
                  <a:srgbClr val="0000FF"/>
                </a:solidFill>
                <a:latin typeface="Times New Roman" panose="02020603050405020304" pitchFamily="18" charset="0"/>
              </a:rPr>
              <a:t>cư dân ở đó không ai biết cười.</a:t>
            </a:r>
            <a:r>
              <a:rPr lang="en-US" altLang="en-US" sz="3200" b="1" dirty="0">
                <a:solidFill>
                  <a:srgbClr val="0000FF"/>
                </a:solidFill>
                <a:latin typeface="Times New Roman" panose="02020603050405020304" pitchFamily="18" charset="0"/>
              </a:rPr>
              <a:t> </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2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box(in)">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479377" y="332656"/>
            <a:ext cx="11305256" cy="584775"/>
          </a:xfrm>
          <a:prstGeom prst="rect">
            <a:avLst/>
          </a:prstGeom>
          <a:noFill/>
          <a:ln w="38100" cmpd="dbl">
            <a:noFill/>
            <a:miter lim="800000"/>
            <a:headEnd/>
            <a:tailEnd/>
          </a:ln>
        </p:spPr>
        <p:txBody>
          <a:bodyPr wrap="square">
            <a:spAutoFit/>
          </a:bodyPr>
          <a:lstStyle/>
          <a:p>
            <a:pPr>
              <a:spcBef>
                <a:spcPct val="50000"/>
              </a:spcBef>
            </a:pP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3. </a:t>
            </a:r>
            <a:r>
              <a:rPr lang="vi-VN" altLang="en-US" sz="3200" b="1" dirty="0" smtClean="0">
                <a:latin typeface="Times New Roman" panose="02020603050405020304" pitchFamily="18" charset="0"/>
              </a:rPr>
              <a:t>Nh</a:t>
            </a:r>
            <a:r>
              <a:rPr lang="vi-VN" altLang="en-US" sz="3200" b="1" dirty="0" smtClean="0">
                <a:latin typeface="Times New Roman" panose="02020603050405020304" pitchFamily="18" charset="0"/>
                <a:cs typeface="Times New Roman" panose="02020603050405020304" pitchFamily="18" charset="0"/>
              </a:rPr>
              <a:t>à</a:t>
            </a:r>
            <a:r>
              <a:rPr lang="vi-VN" altLang="en-US" sz="3200" b="1" dirty="0" smtClean="0">
                <a:latin typeface="Times New Roman" panose="02020603050405020304" pitchFamily="18" charset="0"/>
              </a:rPr>
              <a:t> </a:t>
            </a:r>
            <a:r>
              <a:rPr lang="vi-VN" altLang="en-US" sz="3200" b="1" dirty="0">
                <a:latin typeface="Times New Roman" panose="02020603050405020304" pitchFamily="18" charset="0"/>
              </a:rPr>
              <a:t>vua đã l</a:t>
            </a:r>
            <a:r>
              <a:rPr lang="vi-VN" altLang="en-US" sz="3200" b="1" dirty="0">
                <a:latin typeface="Times New Roman" panose="02020603050405020304" pitchFamily="18" charset="0"/>
                <a:cs typeface="Times New Roman" panose="02020603050405020304" pitchFamily="18" charset="0"/>
              </a:rPr>
              <a:t>à</a:t>
            </a:r>
            <a:r>
              <a:rPr lang="vi-VN" altLang="en-US" sz="3200" b="1" dirty="0">
                <a:latin typeface="Times New Roman" panose="02020603050405020304" pitchFamily="18" charset="0"/>
              </a:rPr>
              <a:t>m gì để thay đổi tình hình?</a:t>
            </a:r>
            <a:r>
              <a:rPr lang="en-US" altLang="en-US" sz="3200" dirty="0">
                <a:latin typeface="Times New Roman" panose="02020603050405020304" pitchFamily="18" charset="0"/>
              </a:rPr>
              <a:t> </a:t>
            </a:r>
            <a:endParaRPr lang="en-US" altLang="en-US" sz="3200" dirty="0">
              <a:latin typeface="Times New Roman" panose="02020603050405020304" pitchFamily="18" charset="0"/>
              <a:cs typeface="Times New Roman" panose="02020603050405020304" pitchFamily="18" charset="0"/>
            </a:endParaRPr>
          </a:p>
        </p:txBody>
      </p:sp>
      <p:sp>
        <p:nvSpPr>
          <p:cNvPr id="10" name="Text Box 3"/>
          <p:cNvSpPr txBox="1">
            <a:spLocks noChangeArrowheads="1"/>
          </p:cNvSpPr>
          <p:nvPr/>
        </p:nvSpPr>
        <p:spPr bwMode="auto">
          <a:xfrm>
            <a:off x="476641" y="980728"/>
            <a:ext cx="113079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altLang="en-US" sz="3200" b="1" dirty="0" smtClean="0">
                <a:solidFill>
                  <a:srgbClr val="0000FF"/>
                </a:solidFill>
                <a:latin typeface="Times New Roman" panose="02020603050405020304" pitchFamily="18" charset="0"/>
              </a:rPr>
              <a:t>	- </a:t>
            </a:r>
            <a:r>
              <a:rPr lang="vi-VN" altLang="en-US" sz="3200" b="1" dirty="0" smtClean="0">
                <a:solidFill>
                  <a:srgbClr val="0000FF"/>
                </a:solidFill>
                <a:latin typeface="Times New Roman" panose="02020603050405020304" pitchFamily="18" charset="0"/>
              </a:rPr>
              <a:t>Nh</a:t>
            </a:r>
            <a:r>
              <a:rPr lang="vi-VN" altLang="en-US" sz="3200" b="1" dirty="0" smtClean="0">
                <a:solidFill>
                  <a:srgbClr val="0000FF"/>
                </a:solidFill>
                <a:latin typeface="Times New Roman" panose="02020603050405020304" pitchFamily="18" charset="0"/>
                <a:cs typeface="Times New Roman" panose="02020603050405020304" pitchFamily="18" charset="0"/>
              </a:rPr>
              <a:t>à</a:t>
            </a:r>
            <a:r>
              <a:rPr lang="vi-VN" altLang="en-US" sz="3200" b="1" dirty="0" smtClean="0">
                <a:solidFill>
                  <a:srgbClr val="0000FF"/>
                </a:solidFill>
                <a:latin typeface="Times New Roman" panose="02020603050405020304" pitchFamily="18" charset="0"/>
              </a:rPr>
              <a:t> </a:t>
            </a:r>
            <a:r>
              <a:rPr lang="vi-VN" altLang="en-US" sz="3200" b="1" dirty="0">
                <a:solidFill>
                  <a:srgbClr val="0000FF"/>
                </a:solidFill>
                <a:latin typeface="Times New Roman" panose="02020603050405020304" pitchFamily="18" charset="0"/>
              </a:rPr>
              <a:t>vua cử một v</a:t>
            </a:r>
            <a:r>
              <a:rPr lang="en-US" altLang="en-US" sz="3200" b="1" dirty="0">
                <a:solidFill>
                  <a:srgbClr val="0000FF"/>
                </a:solidFill>
                <a:latin typeface="Times New Roman" panose="02020603050405020304" pitchFamily="18" charset="0"/>
              </a:rPr>
              <a:t>ị</a:t>
            </a:r>
            <a:r>
              <a:rPr lang="vi-VN" altLang="en-US" sz="3200" b="1" dirty="0">
                <a:solidFill>
                  <a:srgbClr val="0000FF"/>
                </a:solidFill>
                <a:latin typeface="Times New Roman" panose="02020603050405020304" pitchFamily="18" charset="0"/>
              </a:rPr>
              <a:t> đại thần đi du học nước ngo</a:t>
            </a:r>
            <a:r>
              <a:rPr lang="vi-VN" altLang="en-US" sz="3200" b="1" dirty="0">
                <a:solidFill>
                  <a:srgbClr val="0000FF"/>
                </a:solidFill>
                <a:latin typeface="Times New Roman" panose="02020603050405020304" pitchFamily="18" charset="0"/>
                <a:cs typeface="Times New Roman" panose="02020603050405020304" pitchFamily="18" charset="0"/>
              </a:rPr>
              <a:t>à</a:t>
            </a:r>
            <a:r>
              <a:rPr lang="vi-VN" altLang="en-US" sz="3200" b="1" dirty="0">
                <a:solidFill>
                  <a:srgbClr val="0000FF"/>
                </a:solidFill>
                <a:latin typeface="Times New Roman" panose="02020603050405020304" pitchFamily="18" charset="0"/>
              </a:rPr>
              <a:t>i, chuyên về môn cười.</a:t>
            </a:r>
            <a:r>
              <a:rPr lang="en-US" altLang="en-US" sz="3200" dirty="0">
                <a:solidFill>
                  <a:srgbClr val="0000FF"/>
                </a:solidFill>
                <a:latin typeface="Times New Roman" panose="02020603050405020304" pitchFamily="18" charset="0"/>
              </a:rPr>
              <a:t> </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11" name="Text Box 3"/>
          <p:cNvSpPr txBox="1">
            <a:spLocks noChangeArrowheads="1"/>
          </p:cNvSpPr>
          <p:nvPr/>
        </p:nvSpPr>
        <p:spPr bwMode="auto">
          <a:xfrm>
            <a:off x="476641" y="2628201"/>
            <a:ext cx="11307992" cy="584775"/>
          </a:xfrm>
          <a:prstGeom prst="rect">
            <a:avLst/>
          </a:prstGeom>
          <a:noFill/>
          <a:ln w="38100" cmpd="dbl">
            <a:noFill/>
            <a:miter lim="800000"/>
            <a:headEnd/>
            <a:tailEnd/>
          </a:ln>
        </p:spPr>
        <p:txBody>
          <a:bodyPr wrap="square">
            <a:spAutoFit/>
          </a:bodyPr>
          <a:lstStyle/>
          <a:p>
            <a:pPr algn="just">
              <a:spcBef>
                <a:spcPct val="50000"/>
              </a:spcBef>
            </a:pPr>
            <a:r>
              <a:rPr lang="en-US" altLang="en-US" sz="3200" b="1" dirty="0" smtClean="0">
                <a:solidFill>
                  <a:srgbClr val="FF0000"/>
                </a:solidFill>
                <a:latin typeface="Times New Roman" panose="02020603050405020304" pitchFamily="18" charset="0"/>
              </a:rPr>
              <a:t>* </a:t>
            </a:r>
            <a:r>
              <a:rPr lang="vi-VN" altLang="en-US" sz="3200" b="1" dirty="0" smtClean="0">
                <a:latin typeface="Times New Roman" panose="02020603050405020304" pitchFamily="18" charset="0"/>
              </a:rPr>
              <a:t>Kết </a:t>
            </a:r>
            <a:r>
              <a:rPr lang="vi-VN" altLang="en-US" sz="3200" b="1" dirty="0">
                <a:latin typeface="Times New Roman" panose="02020603050405020304" pitchFamily="18" charset="0"/>
              </a:rPr>
              <a:t>quả khi v</a:t>
            </a:r>
            <a:r>
              <a:rPr lang="en-US" altLang="en-US" sz="3200" b="1" dirty="0">
                <a:latin typeface="Times New Roman" panose="02020603050405020304" pitchFamily="18" charset="0"/>
              </a:rPr>
              <a:t>ị</a:t>
            </a:r>
            <a:r>
              <a:rPr lang="vi-VN" altLang="en-US" sz="3200" b="1" dirty="0">
                <a:latin typeface="Times New Roman" panose="02020603050405020304" pitchFamily="18" charset="0"/>
              </a:rPr>
              <a:t> đại thần đi du học </a:t>
            </a:r>
            <a:r>
              <a:rPr lang="en-US" altLang="en-US" sz="3200" b="1" dirty="0" err="1" smtClean="0">
                <a:latin typeface="Times New Roman" panose="02020603050405020304" pitchFamily="18" charset="0"/>
              </a:rPr>
              <a:t>thế</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nào</a:t>
            </a:r>
            <a:r>
              <a:rPr lang="vi-VN" altLang="en-US" sz="3200" b="1" dirty="0" smtClean="0">
                <a:latin typeface="Times New Roman" panose="02020603050405020304" pitchFamily="18" charset="0"/>
              </a:rPr>
              <a:t>? </a:t>
            </a:r>
            <a:r>
              <a:rPr lang="en-US" altLang="en-US" sz="3200" b="1" dirty="0" smtClean="0">
                <a:latin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p:txBody>
      </p:sp>
      <p:sp>
        <p:nvSpPr>
          <p:cNvPr id="12" name="Text Box 3"/>
          <p:cNvSpPr txBox="1">
            <a:spLocks noChangeArrowheads="1"/>
          </p:cNvSpPr>
          <p:nvPr/>
        </p:nvSpPr>
        <p:spPr bwMode="auto">
          <a:xfrm>
            <a:off x="476641" y="3287886"/>
            <a:ext cx="1130799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altLang="en-US" sz="3200" b="1" dirty="0" smtClean="0">
                <a:solidFill>
                  <a:srgbClr val="0000FF"/>
                </a:solidFill>
                <a:latin typeface="Times New Roman" panose="02020603050405020304" pitchFamily="18" charset="0"/>
              </a:rPr>
              <a:t>	- </a:t>
            </a:r>
            <a:r>
              <a:rPr lang="vi-VN" altLang="en-US" sz="3200" b="1" dirty="0" smtClean="0">
                <a:solidFill>
                  <a:srgbClr val="0000FF"/>
                </a:solidFill>
                <a:latin typeface="Times New Roman" panose="02020603050405020304" pitchFamily="18" charset="0"/>
              </a:rPr>
              <a:t>Sau </a:t>
            </a:r>
            <a:r>
              <a:rPr lang="vi-VN" altLang="en-US" sz="3200" b="1" dirty="0">
                <a:solidFill>
                  <a:srgbClr val="0000FF"/>
                </a:solidFill>
                <a:latin typeface="Times New Roman" panose="02020603050405020304" pitchFamily="18" charset="0"/>
              </a:rPr>
              <a:t>một năm, v</a:t>
            </a:r>
            <a:r>
              <a:rPr lang="en-US" altLang="en-US" sz="3200" b="1" dirty="0">
                <a:solidFill>
                  <a:srgbClr val="0000FF"/>
                </a:solidFill>
                <a:latin typeface="Times New Roman" panose="02020603050405020304" pitchFamily="18" charset="0"/>
              </a:rPr>
              <a:t>ị</a:t>
            </a:r>
            <a:r>
              <a:rPr lang="vi-VN" altLang="en-US" sz="3200" b="1" dirty="0">
                <a:solidFill>
                  <a:srgbClr val="0000FF"/>
                </a:solidFill>
                <a:latin typeface="Times New Roman" panose="02020603050405020304" pitchFamily="18" charset="0"/>
              </a:rPr>
              <a:t> đại thần trở về, xin chịu tội vì đã gắng hết sức nhưng học không v</a:t>
            </a:r>
            <a:r>
              <a:rPr lang="vi-VN" altLang="en-US" sz="3200" b="1" dirty="0">
                <a:solidFill>
                  <a:srgbClr val="0000FF"/>
                </a:solidFill>
                <a:latin typeface="Times New Roman" panose="02020603050405020304" pitchFamily="18" charset="0"/>
                <a:cs typeface="Times New Roman" panose="02020603050405020304" pitchFamily="18" charset="0"/>
              </a:rPr>
              <a:t>à</a:t>
            </a:r>
            <a:r>
              <a:rPr lang="vi-VN" altLang="en-US" sz="3200" b="1" dirty="0">
                <a:solidFill>
                  <a:srgbClr val="0000FF"/>
                </a:solidFill>
                <a:latin typeface="Times New Roman" panose="02020603050405020304" pitchFamily="18" charset="0"/>
              </a:rPr>
              <a:t>o</a:t>
            </a:r>
            <a:r>
              <a:rPr lang="vi-VN" altLang="en-US" sz="3200" b="1" dirty="0" smtClean="0">
                <a:solidFill>
                  <a:srgbClr val="0000FF"/>
                </a:solidFill>
                <a:latin typeface="Times New Roman" panose="02020603050405020304" pitchFamily="18" charset="0"/>
              </a:rPr>
              <a:t>.</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0332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476641" y="2789842"/>
            <a:ext cx="11307992" cy="584775"/>
          </a:xfrm>
          <a:prstGeom prst="rect">
            <a:avLst/>
          </a:prstGeom>
          <a:noFill/>
          <a:ln w="38100" cmpd="dbl">
            <a:noFill/>
            <a:miter lim="800000"/>
            <a:headEnd/>
            <a:tailEnd/>
          </a:ln>
        </p:spPr>
        <p:txBody>
          <a:bodyPr wrap="square">
            <a:spAutoFit/>
          </a:bodyPr>
          <a:lstStyle/>
          <a:p>
            <a:pPr>
              <a:spcBef>
                <a:spcPct val="50000"/>
              </a:spcBef>
            </a:pPr>
            <a:r>
              <a:rPr lang="en-US" altLang="en-US" sz="3200" b="1" dirty="0" smtClean="0">
                <a:solidFill>
                  <a:srgbClr val="FF0000"/>
                </a:solidFill>
                <a:latin typeface="Times New Roman" panose="02020603050405020304" pitchFamily="18" charset="0"/>
              </a:rPr>
              <a:t>*</a:t>
            </a:r>
            <a:r>
              <a:rPr lang="en-US" altLang="en-US" sz="3200" b="1" dirty="0" smtClean="0">
                <a:latin typeface="Times New Roman" panose="02020603050405020304" pitchFamily="18" charset="0"/>
              </a:rPr>
              <a:t> </a:t>
            </a:r>
            <a:r>
              <a:rPr lang="vi-VN" altLang="en-US" sz="3200" b="1" dirty="0" smtClean="0">
                <a:latin typeface="Times New Roman" panose="02020603050405020304" pitchFamily="18" charset="0"/>
              </a:rPr>
              <a:t>Điều </a:t>
            </a:r>
            <a:r>
              <a:rPr lang="vi-VN" altLang="en-US" sz="3200" b="1" dirty="0">
                <a:latin typeface="Times New Roman" panose="02020603050405020304" pitchFamily="18" charset="0"/>
              </a:rPr>
              <a:t>gì bất ngờ xảy ra  ở phần cuối </a:t>
            </a:r>
            <a:r>
              <a:rPr lang="en-US" altLang="en-US" sz="3200" b="1" dirty="0" err="1">
                <a:latin typeface="Times New Roman" panose="02020603050405020304" pitchFamily="18" charset="0"/>
              </a:rPr>
              <a:t>của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a:t>
            </a:r>
            <a:r>
              <a:rPr lang="en-US" altLang="en-US" sz="3200" b="1" dirty="0" err="1">
                <a:latin typeface="Times New Roman" panose="02020603050405020304" pitchFamily="18" charset="0"/>
                <a:cs typeface="Times New Roman" panose="02020603050405020304" pitchFamily="18" charset="0"/>
              </a:rPr>
              <a:t>à</a:t>
            </a:r>
            <a:r>
              <a:rPr lang="en-US" altLang="en-US" sz="3200" b="1" dirty="0" err="1">
                <a:latin typeface="Times New Roman" panose="02020603050405020304" pitchFamily="18" charset="0"/>
              </a:rPr>
              <a:t>i</a:t>
            </a:r>
            <a:r>
              <a:rPr lang="vi-VN" altLang="en-US" sz="3200" b="1" dirty="0">
                <a:latin typeface="Times New Roman" panose="02020603050405020304" pitchFamily="18" charset="0"/>
              </a:rPr>
              <a:t> ? </a:t>
            </a:r>
            <a:endParaRPr lang="en-US" altLang="en-US" sz="3200" b="1" dirty="0">
              <a:latin typeface="Times New Roman" panose="02020603050405020304" pitchFamily="18" charset="0"/>
              <a:cs typeface="Times New Roman" panose="02020603050405020304" pitchFamily="18" charset="0"/>
            </a:endParaRPr>
          </a:p>
        </p:txBody>
      </p:sp>
      <p:sp>
        <p:nvSpPr>
          <p:cNvPr id="4" name="Text Box 3"/>
          <p:cNvSpPr txBox="1">
            <a:spLocks noChangeArrowheads="1"/>
          </p:cNvSpPr>
          <p:nvPr/>
        </p:nvSpPr>
        <p:spPr bwMode="auto">
          <a:xfrm>
            <a:off x="476641" y="3429000"/>
            <a:ext cx="11307992" cy="584775"/>
          </a:xfrm>
          <a:prstGeom prst="rect">
            <a:avLst/>
          </a:prstGeom>
          <a:noFill/>
          <a:ln>
            <a:noFill/>
          </a:ln>
        </p:spPr>
        <p:txBody>
          <a:bodyPr wrap="square">
            <a:spAutoFit/>
          </a:bodyPr>
          <a:lstStyle/>
          <a:p>
            <a:pPr>
              <a:spcBef>
                <a:spcPct val="50000"/>
              </a:spcBef>
            </a:pPr>
            <a:r>
              <a:rPr lang="en-US" altLang="en-US" sz="3200" b="1" dirty="0" smtClean="0">
                <a:solidFill>
                  <a:srgbClr val="0000FF"/>
                </a:solidFill>
                <a:latin typeface="Times New Roman" panose="02020603050405020304" pitchFamily="18" charset="0"/>
              </a:rPr>
              <a:t>	- </a:t>
            </a:r>
            <a:r>
              <a:rPr lang="en-US" altLang="en-US" sz="3200" b="1" dirty="0" err="1" smtClean="0">
                <a:solidFill>
                  <a:srgbClr val="0000FF"/>
                </a:solidFill>
                <a:latin typeface="Times New Roman" panose="02020603050405020304" pitchFamily="18" charset="0"/>
              </a:rPr>
              <a:t>Thị</a:t>
            </a:r>
            <a:r>
              <a:rPr lang="en-US" altLang="en-US" sz="3200" b="1" dirty="0" smtClean="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vệ</a:t>
            </a:r>
            <a:r>
              <a:rPr lang="en-US" altLang="en-US" sz="3200" b="1" dirty="0">
                <a:solidFill>
                  <a:srgbClr val="0000FF"/>
                </a:solidFill>
                <a:latin typeface="Times New Roman" panose="02020603050405020304" pitchFamily="18" charset="0"/>
              </a:rPr>
              <a:t> b</a:t>
            </a:r>
            <a:r>
              <a:rPr lang="vi-VN" altLang="en-US" sz="3200" b="1" dirty="0">
                <a:solidFill>
                  <a:srgbClr val="0000FF"/>
                </a:solidFill>
                <a:latin typeface="Times New Roman" panose="02020603050405020304" pitchFamily="18" charset="0"/>
              </a:rPr>
              <a:t>ắt được một kẻ đang cười sằng sặc ngo</a:t>
            </a:r>
            <a:r>
              <a:rPr lang="vi-VN" altLang="en-US" sz="3200" b="1" dirty="0">
                <a:solidFill>
                  <a:srgbClr val="0000FF"/>
                </a:solidFill>
                <a:latin typeface="Times New Roman" panose="02020603050405020304" pitchFamily="18" charset="0"/>
                <a:cs typeface="Times New Roman" panose="02020603050405020304" pitchFamily="18" charset="0"/>
              </a:rPr>
              <a:t>à</a:t>
            </a:r>
            <a:r>
              <a:rPr lang="vi-VN" altLang="en-US" sz="3200" b="1" dirty="0">
                <a:solidFill>
                  <a:srgbClr val="0000FF"/>
                </a:solidFill>
                <a:latin typeface="Times New Roman" panose="02020603050405020304" pitchFamily="18" charset="0"/>
              </a:rPr>
              <a:t>i đường.</a:t>
            </a:r>
            <a:r>
              <a:rPr lang="en-US" altLang="en-US" sz="3200" b="1" dirty="0">
                <a:solidFill>
                  <a:srgbClr val="0000FF"/>
                </a:solidFill>
                <a:latin typeface="Times New Roman" panose="02020603050405020304" pitchFamily="18" charset="0"/>
              </a:rPr>
              <a:t>                     </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476641" y="4797152"/>
            <a:ext cx="11307992" cy="584775"/>
          </a:xfrm>
          <a:prstGeom prst="rect">
            <a:avLst/>
          </a:prstGeom>
          <a:noFill/>
          <a:ln>
            <a:noFill/>
          </a:ln>
        </p:spPr>
        <p:txBody>
          <a:bodyPr wrap="square">
            <a:spAutoFit/>
          </a:bodyPr>
          <a:lstStyle/>
          <a:p>
            <a:pPr>
              <a:spcBef>
                <a:spcPct val="50000"/>
              </a:spcBef>
            </a:pPr>
            <a:r>
              <a:rPr lang="en-US" altLang="en-US" sz="3200" b="1" dirty="0" smtClean="0">
                <a:solidFill>
                  <a:srgbClr val="0000FF"/>
                </a:solidFill>
                <a:latin typeface="Times New Roman" panose="02020603050405020304" pitchFamily="18" charset="0"/>
              </a:rPr>
              <a:t>	- </a:t>
            </a:r>
            <a:r>
              <a:rPr lang="en-US" altLang="en-US" sz="3200" b="1" dirty="0" err="1" smtClean="0">
                <a:solidFill>
                  <a:srgbClr val="0000FF"/>
                </a:solidFill>
                <a:latin typeface="Times New Roman" panose="02020603050405020304" pitchFamily="18" charset="0"/>
              </a:rPr>
              <a:t>Nh</a:t>
            </a:r>
            <a:r>
              <a:rPr lang="en-US" altLang="en-US" sz="3200" b="1" dirty="0" err="1" smtClean="0">
                <a:solidFill>
                  <a:srgbClr val="0000FF"/>
                </a:solidFill>
                <a:latin typeface="Times New Roman" panose="02020603050405020304" pitchFamily="18" charset="0"/>
                <a:cs typeface="Times New Roman" panose="02020603050405020304" pitchFamily="18" charset="0"/>
              </a:rPr>
              <a:t>à</a:t>
            </a:r>
            <a:r>
              <a:rPr lang="en-US" altLang="en-US" sz="3200" b="1" dirty="0" smtClean="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vua</a:t>
            </a:r>
            <a:r>
              <a:rPr lang="vi-VN" altLang="en-US" sz="3200" b="1" dirty="0">
                <a:solidFill>
                  <a:srgbClr val="0000FF"/>
                </a:solidFill>
                <a:latin typeface="Times New Roman" panose="02020603050405020304" pitchFamily="18" charset="0"/>
              </a:rPr>
              <a:t> phấn khởi ra lệnh dẫn người đó v</a:t>
            </a:r>
            <a:r>
              <a:rPr lang="vi-VN" altLang="en-US" sz="3200" b="1" dirty="0">
                <a:solidFill>
                  <a:srgbClr val="0000FF"/>
                </a:solidFill>
                <a:latin typeface="Times New Roman" panose="02020603050405020304" pitchFamily="18" charset="0"/>
                <a:cs typeface="Times New Roman" panose="02020603050405020304" pitchFamily="18" charset="0"/>
              </a:rPr>
              <a:t>à</a:t>
            </a:r>
            <a:r>
              <a:rPr lang="vi-VN" altLang="en-US" sz="3200" b="1" dirty="0">
                <a:solidFill>
                  <a:srgbClr val="0000FF"/>
                </a:solidFill>
                <a:latin typeface="Times New Roman" panose="02020603050405020304" pitchFamily="18" charset="0"/>
              </a:rPr>
              <a:t>o.</a:t>
            </a:r>
            <a:r>
              <a:rPr lang="en-US" altLang="en-US" sz="3200" b="1" dirty="0">
                <a:solidFill>
                  <a:srgbClr val="0000FF"/>
                </a:solidFill>
                <a:latin typeface="Times New Roman" panose="02020603050405020304" pitchFamily="18" charset="0"/>
              </a:rPr>
              <a:t> </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6" name="Text Box 3"/>
          <p:cNvSpPr txBox="1">
            <a:spLocks noChangeArrowheads="1"/>
          </p:cNvSpPr>
          <p:nvPr/>
        </p:nvSpPr>
        <p:spPr bwMode="auto">
          <a:xfrm>
            <a:off x="476642" y="4221088"/>
            <a:ext cx="11307992" cy="584775"/>
          </a:xfrm>
          <a:prstGeom prst="rect">
            <a:avLst/>
          </a:prstGeom>
          <a:noFill/>
          <a:ln w="38100" cmpd="dbl">
            <a:noFill/>
            <a:miter lim="800000"/>
            <a:headEnd/>
            <a:tailEnd/>
          </a:ln>
        </p:spPr>
        <p:txBody>
          <a:bodyPr wrap="square">
            <a:spAutoFit/>
          </a:bodyPr>
          <a:lstStyle/>
          <a:p>
            <a:pPr>
              <a:spcBef>
                <a:spcPct val="50000"/>
              </a:spcBef>
            </a:pPr>
            <a:r>
              <a:rPr lang="en-US" altLang="en-US" sz="3200" b="1" dirty="0" smtClean="0">
                <a:solidFill>
                  <a:srgbClr val="FF0000"/>
                </a:solidFill>
                <a:latin typeface="Times New Roman" panose="02020603050405020304" pitchFamily="18" charset="0"/>
              </a:rPr>
              <a:t>* </a:t>
            </a:r>
            <a:r>
              <a:rPr lang="vi-VN" altLang="en-US" sz="3200" b="1" dirty="0" smtClean="0">
                <a:latin typeface="Times New Roman" panose="02020603050405020304" pitchFamily="18" charset="0"/>
              </a:rPr>
              <a:t>Thái </a:t>
            </a:r>
            <a:r>
              <a:rPr lang="vi-VN" altLang="en-US" sz="3200" b="1" dirty="0">
                <a:latin typeface="Times New Roman" panose="02020603050405020304" pitchFamily="18" charset="0"/>
              </a:rPr>
              <a:t>độ của nh</a:t>
            </a:r>
            <a:r>
              <a:rPr lang="vi-VN" altLang="en-US" sz="3200" b="1" dirty="0">
                <a:latin typeface="Times New Roman" panose="02020603050405020304" pitchFamily="18" charset="0"/>
                <a:cs typeface="Times New Roman" panose="02020603050405020304" pitchFamily="18" charset="0"/>
              </a:rPr>
              <a:t>à</a:t>
            </a:r>
            <a:r>
              <a:rPr lang="vi-VN" altLang="en-US" sz="3200" b="1" dirty="0">
                <a:latin typeface="Times New Roman" panose="02020603050405020304" pitchFamily="18" charset="0"/>
              </a:rPr>
              <a:t> vua thế n</a:t>
            </a:r>
            <a:r>
              <a:rPr lang="vi-VN" altLang="en-US" sz="3200" b="1" dirty="0">
                <a:latin typeface="Times New Roman" panose="02020603050405020304" pitchFamily="18" charset="0"/>
                <a:cs typeface="Times New Roman" panose="02020603050405020304" pitchFamily="18" charset="0"/>
              </a:rPr>
              <a:t>à</a:t>
            </a:r>
            <a:r>
              <a:rPr lang="vi-VN" altLang="en-US" sz="3200" b="1" dirty="0">
                <a:latin typeface="Times New Roman" panose="02020603050405020304" pitchFamily="18" charset="0"/>
              </a:rPr>
              <a:t>o khi nghe tin đó?</a:t>
            </a:r>
            <a:r>
              <a:rPr lang="en-US" altLang="en-US" sz="3200" dirty="0">
                <a:latin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p:txBody>
      </p:sp>
      <p:sp>
        <p:nvSpPr>
          <p:cNvPr id="7" name="Text Box 3"/>
          <p:cNvSpPr txBox="1">
            <a:spLocks noChangeArrowheads="1"/>
          </p:cNvSpPr>
          <p:nvPr/>
        </p:nvSpPr>
        <p:spPr bwMode="auto">
          <a:xfrm>
            <a:off x="476641" y="332656"/>
            <a:ext cx="11307992" cy="584775"/>
          </a:xfrm>
          <a:prstGeom prst="rect">
            <a:avLst/>
          </a:prstGeom>
          <a:noFill/>
          <a:ln w="38100" cmpd="dbl">
            <a:noFill/>
            <a:miter lim="800000"/>
            <a:headEnd/>
            <a:tailEnd/>
          </a:ln>
        </p:spPr>
        <p:txBody>
          <a:bodyPr wrap="square">
            <a:spAutoFit/>
          </a:bodyPr>
          <a:lstStyle/>
          <a:p>
            <a:pPr algn="just">
              <a:spcBef>
                <a:spcPct val="50000"/>
              </a:spcBef>
            </a:pPr>
            <a:r>
              <a:rPr lang="en-US" altLang="en-US" sz="3200" b="1" dirty="0" err="1" smtClean="0">
                <a:solidFill>
                  <a:srgbClr val="FF0000"/>
                </a:solidFill>
                <a:latin typeface="Times New Roman" panose="02020603050405020304" pitchFamily="18" charset="0"/>
              </a:rPr>
              <a:t>Câu</a:t>
            </a:r>
            <a:r>
              <a:rPr lang="en-US" altLang="en-US" sz="3200" b="1" dirty="0" smtClean="0">
                <a:solidFill>
                  <a:srgbClr val="FF0000"/>
                </a:solidFill>
                <a:latin typeface="Times New Roman" panose="02020603050405020304" pitchFamily="18" charset="0"/>
              </a:rPr>
              <a:t> 4. </a:t>
            </a:r>
            <a:r>
              <a:rPr lang="vi-VN" altLang="en-US" sz="3200" b="1" dirty="0" smtClean="0">
                <a:latin typeface="Times New Roman" panose="02020603050405020304" pitchFamily="18" charset="0"/>
              </a:rPr>
              <a:t>Kết </a:t>
            </a:r>
            <a:r>
              <a:rPr lang="vi-VN" altLang="en-US" sz="3200" b="1" dirty="0">
                <a:latin typeface="Times New Roman" panose="02020603050405020304" pitchFamily="18" charset="0"/>
              </a:rPr>
              <a:t>quả </a:t>
            </a:r>
            <a:r>
              <a:rPr lang="en-US" altLang="en-US" sz="3200" b="1" dirty="0" err="1" smtClean="0">
                <a:latin typeface="Times New Roman" panose="02020603050405020304" pitchFamily="18" charset="0"/>
              </a:rPr>
              <a:t>việc</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nhà</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vua</a:t>
            </a:r>
            <a:r>
              <a:rPr lang="en-US" altLang="en-US" sz="3200" b="1" dirty="0" smtClean="0">
                <a:latin typeface="Times New Roman" panose="02020603050405020304" pitchFamily="18" charset="0"/>
              </a:rPr>
              <a:t> </a:t>
            </a:r>
            <a:r>
              <a:rPr lang="en-US" altLang="en-US" sz="3200" b="1" dirty="0" err="1" smtClean="0">
                <a:latin typeface="Times New Roman" panose="02020603050405020304" pitchFamily="18" charset="0"/>
              </a:rPr>
              <a:t>làm</a:t>
            </a:r>
            <a:r>
              <a:rPr lang="en-US" altLang="en-US" sz="3200" b="1" dirty="0" smtClean="0">
                <a:latin typeface="Times New Roman" panose="02020603050405020304" pitchFamily="18" charset="0"/>
              </a:rPr>
              <a:t> </a:t>
            </a:r>
            <a:r>
              <a:rPr lang="vi-VN" altLang="en-US" sz="3200" b="1" dirty="0" smtClean="0">
                <a:latin typeface="Times New Roman" panose="02020603050405020304" pitchFamily="18" charset="0"/>
              </a:rPr>
              <a:t>ra </a:t>
            </a:r>
            <a:r>
              <a:rPr lang="vi-VN" altLang="en-US" sz="3200" b="1" dirty="0">
                <a:latin typeface="Times New Roman" panose="02020603050405020304" pitchFamily="18" charset="0"/>
              </a:rPr>
              <a:t>sao? </a:t>
            </a:r>
            <a:r>
              <a:rPr lang="en-US" altLang="en-US" sz="3200" b="1" dirty="0">
                <a:latin typeface="Times New Roman" panose="02020603050405020304" pitchFamily="18" charset="0"/>
              </a:rPr>
              <a:t>                                                    </a:t>
            </a:r>
            <a:endParaRPr lang="en-US" altLang="en-US" sz="3200" b="1" dirty="0">
              <a:latin typeface="Times New Roman" panose="02020603050405020304" pitchFamily="18" charset="0"/>
              <a:cs typeface="Times New Roman" panose="02020603050405020304" pitchFamily="18" charset="0"/>
            </a:endParaRPr>
          </a:p>
        </p:txBody>
      </p:sp>
      <p:sp>
        <p:nvSpPr>
          <p:cNvPr id="8" name="Text Box 3"/>
          <p:cNvSpPr txBox="1">
            <a:spLocks noChangeArrowheads="1"/>
          </p:cNvSpPr>
          <p:nvPr/>
        </p:nvSpPr>
        <p:spPr bwMode="auto">
          <a:xfrm>
            <a:off x="476641" y="980728"/>
            <a:ext cx="1130799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ct val="50000"/>
              </a:spcBef>
            </a:pPr>
            <a:r>
              <a:rPr lang="en-US" altLang="en-US" sz="3200" b="1" dirty="0" smtClean="0">
                <a:solidFill>
                  <a:srgbClr val="0000FF"/>
                </a:solidFill>
                <a:latin typeface="Times New Roman" panose="02020603050405020304" pitchFamily="18" charset="0"/>
                <a:cs typeface="Times New Roman" panose="02020603050405020304" pitchFamily="18" charset="0"/>
              </a:rPr>
              <a:t>	- </a:t>
            </a:r>
            <a:r>
              <a:rPr lang="vi-VN" sz="3200" b="1" dirty="0">
                <a:solidFill>
                  <a:srgbClr val="0000FF"/>
                </a:solidFill>
                <a:latin typeface="Times New Roman" panose="02020603050405020304" pitchFamily="18" charset="0"/>
                <a:cs typeface="Times New Roman" panose="02020603050405020304" pitchFamily="18" charset="0"/>
              </a:rPr>
              <a:t>Kết quả là nhà vua và mọi vị quan đều thất vọng: vị đại thần đã trở về nhưng vẫn chưa học được môn </a:t>
            </a:r>
            <a:r>
              <a:rPr lang="vi-VN" sz="3200" b="1" dirty="0" smtClean="0">
                <a:solidFill>
                  <a:srgbClr val="0000FF"/>
                </a:solidFill>
                <a:latin typeface="Times New Roman" panose="02020603050405020304" pitchFamily="18" charset="0"/>
                <a:cs typeface="Times New Roman" panose="02020603050405020304" pitchFamily="18" charset="0"/>
              </a:rPr>
              <a:t>cười</a:t>
            </a:r>
            <a:r>
              <a:rPr lang="en-US" sz="3200" b="1" dirty="0" smtClean="0">
                <a:solidFill>
                  <a:srgbClr val="0000FF"/>
                </a:solidFill>
                <a:latin typeface="Times New Roman" panose="02020603050405020304" pitchFamily="18" charset="0"/>
                <a:cs typeface="Times New Roman" panose="02020603050405020304" pitchFamily="18" charset="0"/>
              </a:rPr>
              <a:t>, c</a:t>
            </a:r>
            <a:r>
              <a:rPr lang="vi-VN" altLang="en-US" sz="3200" b="1" dirty="0" smtClean="0">
                <a:solidFill>
                  <a:srgbClr val="0000FF"/>
                </a:solidFill>
                <a:latin typeface="Times New Roman" panose="02020603050405020304" pitchFamily="18" charset="0"/>
                <a:cs typeface="Times New Roman" panose="02020603050405020304" pitchFamily="18" charset="0"/>
              </a:rPr>
              <a:t>ác </a:t>
            </a:r>
            <a:r>
              <a:rPr lang="vi-VN" altLang="en-US" sz="3200" b="1" dirty="0">
                <a:solidFill>
                  <a:srgbClr val="0000FF"/>
                </a:solidFill>
                <a:latin typeface="Times New Roman" panose="02020603050405020304" pitchFamily="18" charset="0"/>
                <a:cs typeface="Times New Roman" panose="02020603050405020304" pitchFamily="18" charset="0"/>
              </a:rPr>
              <a:t>quan </a:t>
            </a:r>
            <a:r>
              <a:rPr lang="vi-VN" altLang="en-US" sz="3200" b="1" dirty="0" smtClean="0">
                <a:solidFill>
                  <a:srgbClr val="0000FF"/>
                </a:solidFill>
                <a:latin typeface="Times New Roman" panose="02020603050405020304" pitchFamily="18" charset="0"/>
                <a:cs typeface="Times New Roman" panose="02020603050405020304" pitchFamily="18" charset="0"/>
              </a:rPr>
              <a:t>ỉu </a:t>
            </a:r>
            <a:r>
              <a:rPr lang="vi-VN" altLang="en-US" sz="3200" b="1" dirty="0">
                <a:solidFill>
                  <a:srgbClr val="0000FF"/>
                </a:solidFill>
                <a:latin typeface="Times New Roman" panose="02020603050405020304" pitchFamily="18" charset="0"/>
                <a:cs typeface="Times New Roman" panose="02020603050405020304" pitchFamily="18" charset="0"/>
              </a:rPr>
              <a:t>xìu, </a:t>
            </a:r>
            <a:r>
              <a:rPr lang="vi-VN" altLang="en-US" sz="3200" b="1" dirty="0" smtClean="0">
                <a:solidFill>
                  <a:srgbClr val="0000FF"/>
                </a:solidFill>
                <a:latin typeface="Times New Roman" panose="02020603050405020304" pitchFamily="18" charset="0"/>
                <a:cs typeface="Times New Roman" panose="02020603050405020304" pitchFamily="18" charset="0"/>
              </a:rPr>
              <a:t>nhà </a:t>
            </a:r>
            <a:r>
              <a:rPr lang="vi-VN" altLang="en-US" sz="3200" b="1" dirty="0">
                <a:solidFill>
                  <a:srgbClr val="0000FF"/>
                </a:solidFill>
                <a:latin typeface="Times New Roman" panose="02020603050405020304" pitchFamily="18" charset="0"/>
                <a:cs typeface="Times New Roman" panose="02020603050405020304" pitchFamily="18" charset="0"/>
              </a:rPr>
              <a:t>vua thì thở dài. </a:t>
            </a:r>
            <a:r>
              <a:rPr lang="nl-NL" altLang="en-US" sz="3200" b="1" dirty="0">
                <a:solidFill>
                  <a:srgbClr val="0000FF"/>
                </a:solidFill>
                <a:latin typeface="Times New Roman" panose="02020603050405020304" pitchFamily="18" charset="0"/>
                <a:cs typeface="Times New Roman" panose="02020603050405020304" pitchFamily="18" charset="0"/>
              </a:rPr>
              <a:t>Không khí triều đình ảo não.</a:t>
            </a:r>
            <a:r>
              <a:rPr lang="en-US" altLang="en-US" sz="3200" b="1" dirty="0">
                <a:solidFill>
                  <a:srgbClr val="0000FF"/>
                </a:solidFill>
                <a:latin typeface="Times New Roman" panose="02020603050405020304" pitchFamily="18" charset="0"/>
                <a:cs typeface="Times New Roman" panose="02020603050405020304" pitchFamily="18" charset="0"/>
              </a:rPr>
              <a:t> </a:t>
            </a:r>
          </a:p>
        </p:txBody>
      </p:sp>
      <p:sp>
        <p:nvSpPr>
          <p:cNvPr id="10" name="Text Box 8"/>
          <p:cNvSpPr txBox="1">
            <a:spLocks noChangeArrowheads="1"/>
          </p:cNvSpPr>
          <p:nvPr/>
        </p:nvSpPr>
        <p:spPr bwMode="auto">
          <a:xfrm>
            <a:off x="476641" y="5661248"/>
            <a:ext cx="1130799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000" b="1" dirty="0" smtClean="0">
                <a:solidFill>
                  <a:srgbClr val="FF0000"/>
                </a:solidFill>
                <a:latin typeface="Times New Roman" panose="02020603050405020304" pitchFamily="18" charset="0"/>
                <a:cs typeface="Times New Roman" panose="02020603050405020304" pitchFamily="18" charset="0"/>
              </a:rPr>
              <a:t>*</a:t>
            </a:r>
            <a:r>
              <a:rPr lang="en-US" altLang="en-US" sz="3000" b="1" dirty="0" smtClean="0">
                <a:solidFill>
                  <a:srgbClr val="0000FF"/>
                </a:solidFill>
                <a:latin typeface="Times New Roman" panose="02020603050405020304" pitchFamily="18" charset="0"/>
                <a:cs typeface="Times New Roman" panose="02020603050405020304" pitchFamily="18" charset="0"/>
              </a:rPr>
              <a:t> </a:t>
            </a:r>
            <a:r>
              <a:rPr lang="en-US" altLang="en-US" sz="3000" b="1" dirty="0" err="1" smtClean="0">
                <a:solidFill>
                  <a:srgbClr val="FF33CC"/>
                </a:solidFill>
                <a:latin typeface="Times New Roman" panose="02020603050405020304" pitchFamily="18" charset="0"/>
                <a:cs typeface="Times New Roman" panose="02020603050405020304" pitchFamily="18" charset="0"/>
              </a:rPr>
              <a:t>Đoạn</a:t>
            </a:r>
            <a:r>
              <a:rPr lang="en-US" altLang="en-US" sz="3000" b="1" dirty="0" smtClean="0">
                <a:solidFill>
                  <a:srgbClr val="FF33CC"/>
                </a:solidFill>
                <a:latin typeface="Times New Roman" panose="02020603050405020304" pitchFamily="18" charset="0"/>
                <a:cs typeface="Times New Roman" panose="02020603050405020304" pitchFamily="18" charset="0"/>
              </a:rPr>
              <a:t> </a:t>
            </a:r>
            <a:r>
              <a:rPr lang="en-US" altLang="en-US" sz="3000" b="1" dirty="0" err="1" smtClean="0">
                <a:solidFill>
                  <a:srgbClr val="FF33CC"/>
                </a:solidFill>
                <a:latin typeface="Times New Roman" panose="02020603050405020304" pitchFamily="18" charset="0"/>
                <a:cs typeface="Times New Roman" panose="02020603050405020304" pitchFamily="18" charset="0"/>
              </a:rPr>
              <a:t>văn</a:t>
            </a:r>
            <a:r>
              <a:rPr lang="en-US" altLang="en-US" sz="3000" b="1" dirty="0" smtClean="0">
                <a:solidFill>
                  <a:srgbClr val="FF33CC"/>
                </a:solidFill>
                <a:latin typeface="Times New Roman" panose="02020603050405020304" pitchFamily="18" charset="0"/>
                <a:cs typeface="Times New Roman" panose="02020603050405020304" pitchFamily="18" charset="0"/>
              </a:rPr>
              <a:t> </a:t>
            </a:r>
            <a:r>
              <a:rPr lang="en-US" altLang="en-US" sz="3000" b="1" dirty="0" err="1" smtClean="0">
                <a:solidFill>
                  <a:srgbClr val="FF33CC"/>
                </a:solidFill>
                <a:latin typeface="Times New Roman" panose="02020603050405020304" pitchFamily="18" charset="0"/>
                <a:cs typeface="Times New Roman" panose="02020603050405020304" pitchFamily="18" charset="0"/>
              </a:rPr>
              <a:t>cho</a:t>
            </a:r>
            <a:r>
              <a:rPr lang="en-US" altLang="en-US" sz="3000" b="1" dirty="0" smtClean="0">
                <a:solidFill>
                  <a:srgbClr val="FF33CC"/>
                </a:solidFill>
                <a:latin typeface="Times New Roman" panose="02020603050405020304" pitchFamily="18" charset="0"/>
                <a:cs typeface="Times New Roman" panose="02020603050405020304" pitchFamily="18" charset="0"/>
              </a:rPr>
              <a:t> </a:t>
            </a:r>
            <a:r>
              <a:rPr lang="en-US" altLang="en-US" sz="3000" b="1" dirty="0" err="1" smtClean="0">
                <a:solidFill>
                  <a:srgbClr val="FF33CC"/>
                </a:solidFill>
                <a:latin typeface="Times New Roman" panose="02020603050405020304" pitchFamily="18" charset="0"/>
                <a:cs typeface="Times New Roman" panose="02020603050405020304" pitchFamily="18" charset="0"/>
              </a:rPr>
              <a:t>chúng</a:t>
            </a:r>
            <a:r>
              <a:rPr lang="en-US" altLang="en-US" sz="3000" b="1" dirty="0" smtClean="0">
                <a:solidFill>
                  <a:srgbClr val="FF33CC"/>
                </a:solidFill>
                <a:latin typeface="Times New Roman" panose="02020603050405020304" pitchFamily="18" charset="0"/>
                <a:cs typeface="Times New Roman" panose="02020603050405020304" pitchFamily="18" charset="0"/>
              </a:rPr>
              <a:t> ta </a:t>
            </a:r>
            <a:r>
              <a:rPr lang="en-US" altLang="en-US" sz="3000" b="1" dirty="0" err="1" smtClean="0">
                <a:solidFill>
                  <a:srgbClr val="FF33CC"/>
                </a:solidFill>
                <a:latin typeface="Times New Roman" panose="02020603050405020304" pitchFamily="18" charset="0"/>
                <a:cs typeface="Times New Roman" panose="02020603050405020304" pitchFamily="18" charset="0"/>
              </a:rPr>
              <a:t>biết</a:t>
            </a:r>
            <a:r>
              <a:rPr lang="en-US" altLang="en-US" sz="3000" b="1" dirty="0" smtClean="0">
                <a:solidFill>
                  <a:srgbClr val="FF33CC"/>
                </a:solidFill>
                <a:latin typeface="Times New Roman" panose="02020603050405020304" pitchFamily="18" charset="0"/>
                <a:cs typeface="Times New Roman" panose="02020603050405020304" pitchFamily="18" charset="0"/>
              </a:rPr>
              <a:t> </a:t>
            </a:r>
            <a:r>
              <a:rPr lang="en-US" altLang="en-US" sz="3000" b="1" dirty="0" err="1" smtClean="0">
                <a:solidFill>
                  <a:srgbClr val="FF33CC"/>
                </a:solidFill>
                <a:latin typeface="Times New Roman" panose="02020603050405020304" pitchFamily="18" charset="0"/>
                <a:cs typeface="Times New Roman" panose="02020603050405020304" pitchFamily="18" charset="0"/>
              </a:rPr>
              <a:t>điều</a:t>
            </a:r>
            <a:r>
              <a:rPr lang="en-US" altLang="en-US" sz="3000" b="1" dirty="0" smtClean="0">
                <a:solidFill>
                  <a:srgbClr val="FF33CC"/>
                </a:solidFill>
                <a:latin typeface="Times New Roman" panose="02020603050405020304" pitchFamily="18" charset="0"/>
                <a:cs typeface="Times New Roman" panose="02020603050405020304" pitchFamily="18" charset="0"/>
              </a:rPr>
              <a:t> </a:t>
            </a:r>
            <a:r>
              <a:rPr lang="en-US" altLang="en-US" sz="3000" b="1" dirty="0" err="1" smtClean="0">
                <a:solidFill>
                  <a:srgbClr val="FF33CC"/>
                </a:solidFill>
                <a:latin typeface="Times New Roman" panose="02020603050405020304" pitchFamily="18" charset="0"/>
                <a:cs typeface="Times New Roman" panose="02020603050405020304" pitchFamily="18" charset="0"/>
              </a:rPr>
              <a:t>gì</a:t>
            </a:r>
            <a:r>
              <a:rPr lang="en-US" altLang="en-US" sz="3000" b="1" dirty="0" smtClean="0">
                <a:solidFill>
                  <a:srgbClr val="FF33CC"/>
                </a:solidFill>
                <a:latin typeface="Times New Roman" panose="02020603050405020304" pitchFamily="18" charset="0"/>
                <a:cs typeface="Times New Roman" panose="02020603050405020304" pitchFamily="18" charset="0"/>
              </a:rPr>
              <a:t>?</a:t>
            </a:r>
            <a:endParaRPr lang="vi-VN" altLang="en-US" sz="3000" b="1" dirty="0">
              <a:solidFill>
                <a:srgbClr val="FF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9330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1"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2000"/>
                                        <p:tgtEl>
                                          <p:spTgt spid="10"/>
                                        </p:tgtEl>
                                      </p:cBhvr>
                                    </p:animEffect>
                                  </p:childTnLst>
                                </p:cTn>
                              </p:par>
                            </p:childTnLst>
                          </p:cTn>
                        </p:par>
                        <p:par>
                          <p:cTn id="40" fill="hold">
                            <p:stCondLst>
                              <p:cond delay="2000"/>
                            </p:stCondLst>
                            <p:childTnLst>
                              <p:par>
                                <p:cTn id="41" presetID="21" presetClass="emph" presetSubtype="0" repeatCount="indefinite" fill="remove" grpId="0" nodeType="afterEffect">
                                  <p:stCondLst>
                                    <p:cond delay="0"/>
                                  </p:stCondLst>
                                  <p:childTnLst>
                                    <p:animClr clrSpc="hsl" dir="cw">
                                      <p:cBhvr override="childStyle">
                                        <p:cTn id="42" dur="1000" fill="hold"/>
                                        <p:tgtEl>
                                          <p:spTgt spid="10"/>
                                        </p:tgtEl>
                                        <p:attrNameLst>
                                          <p:attrName>style.color</p:attrName>
                                        </p:attrNameLst>
                                      </p:cBhvr>
                                      <p:by>
                                        <p:hsl h="7200000" s="0" l="0"/>
                                      </p:by>
                                    </p:animClr>
                                    <p:animClr clrSpc="hsl" dir="cw">
                                      <p:cBhvr>
                                        <p:cTn id="43" dur="1000" fill="hold"/>
                                        <p:tgtEl>
                                          <p:spTgt spid="10"/>
                                        </p:tgtEl>
                                        <p:attrNameLst>
                                          <p:attrName>fillcolor</p:attrName>
                                        </p:attrNameLst>
                                      </p:cBhvr>
                                      <p:by>
                                        <p:hsl h="7200000" s="0" l="0"/>
                                      </p:by>
                                    </p:animClr>
                                    <p:animClr clrSpc="hsl" dir="cw">
                                      <p:cBhvr>
                                        <p:cTn id="44" dur="1000" fill="hold"/>
                                        <p:tgtEl>
                                          <p:spTgt spid="10"/>
                                        </p:tgtEl>
                                        <p:attrNameLst>
                                          <p:attrName>stroke.color</p:attrName>
                                        </p:attrNameLst>
                                      </p:cBhvr>
                                      <p:by>
                                        <p:hsl h="7200000" s="0" l="0"/>
                                      </p:by>
                                    </p:animClr>
                                    <p:set>
                                      <p:cBhvr>
                                        <p:cTn id="45" dur="1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1"/>
          <p:cNvSpPr>
            <a:spLocks noChangeArrowheads="1"/>
          </p:cNvSpPr>
          <p:nvPr/>
        </p:nvSpPr>
        <p:spPr bwMode="auto">
          <a:xfrm>
            <a:off x="263352" y="404664"/>
            <a:ext cx="11644009" cy="584775"/>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1219170">
              <a:defRPr/>
            </a:pPr>
            <a:r>
              <a:rPr lang="en-US" altLang="en-US" sz="3200" b="1" u="sng" dirty="0" err="1">
                <a:ln w="0"/>
                <a:solidFill>
                  <a:srgbClr val="FF0000"/>
                </a:solidFill>
                <a:latin typeface="Arial" panose="020B0604020202020204" pitchFamily="34" charset="0"/>
                <a:cs typeface="Arial" panose="020B0604020202020204" pitchFamily="34" charset="0"/>
              </a:rPr>
              <a:t>Nội</a:t>
            </a:r>
            <a:r>
              <a:rPr lang="en-US" altLang="en-US" sz="3200" b="1" u="sng" dirty="0">
                <a:ln w="0"/>
                <a:solidFill>
                  <a:srgbClr val="FF0000"/>
                </a:solidFill>
                <a:latin typeface="Arial" panose="020B0604020202020204" pitchFamily="34" charset="0"/>
                <a:cs typeface="Arial" panose="020B0604020202020204" pitchFamily="34" charset="0"/>
              </a:rPr>
              <a:t> dung</a:t>
            </a:r>
            <a:r>
              <a:rPr lang="en-US" altLang="en-US" sz="3200" b="1" dirty="0" smtClean="0">
                <a:ln w="0"/>
                <a:solidFill>
                  <a:srgbClr val="FF0000"/>
                </a:solidFill>
                <a:latin typeface="Arial" panose="020B0604020202020204" pitchFamily="34" charset="0"/>
                <a:cs typeface="Arial" panose="020B0604020202020204" pitchFamily="34"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551384" y="1772816"/>
            <a:ext cx="11089232" cy="1200329"/>
          </a:xfrm>
          <a:prstGeom prst="rect">
            <a:avLst/>
          </a:prstGeom>
          <a:solidFill>
            <a:schemeClr val="accent5">
              <a:lumMod val="20000"/>
              <a:lumOff val="80000"/>
            </a:schemeClr>
          </a:solidFill>
        </p:spPr>
        <p:txBody>
          <a:bodyPr wrap="square">
            <a:spAutoFit/>
          </a:bodyPr>
          <a:lstStyle/>
          <a:p>
            <a:pPr algn="just"/>
            <a:r>
              <a:rPr lang="en-US" sz="3600" b="1" dirty="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Đoạn</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văn</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cho</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biết</a:t>
            </a:r>
            <a:r>
              <a:rPr lang="en-US" sz="3600" b="1" dirty="0" smtClean="0">
                <a:solidFill>
                  <a:srgbClr val="0000FF"/>
                </a:solidFill>
                <a:latin typeface="Arial" panose="020B0604020202020204" pitchFamily="34" charset="0"/>
                <a:cs typeface="Arial" panose="020B0604020202020204" pitchFamily="34" charset="0"/>
              </a:rPr>
              <a:t> c</a:t>
            </a:r>
            <a:r>
              <a:rPr lang="vi-VN" altLang="en-US" sz="3600" b="1" dirty="0" smtClean="0">
                <a:solidFill>
                  <a:srgbClr val="0000FF"/>
                </a:solidFill>
                <a:latin typeface="Arial" panose="020B0604020202020204" pitchFamily="34" charset="0"/>
                <a:cs typeface="Arial" panose="020B0604020202020204" pitchFamily="34" charset="0"/>
              </a:rPr>
              <a:t>uộc </a:t>
            </a:r>
            <a:r>
              <a:rPr lang="vi-VN" altLang="en-US" sz="3600" b="1" dirty="0">
                <a:solidFill>
                  <a:srgbClr val="0000FF"/>
                </a:solidFill>
                <a:latin typeface="Arial" panose="020B0604020202020204" pitchFamily="34" charset="0"/>
                <a:cs typeface="Arial" panose="020B0604020202020204" pitchFamily="34" charset="0"/>
              </a:rPr>
              <a:t>sống thiếu tiếng cười sẽ vô cùng tẻ nhạt, buồn chán</a:t>
            </a:r>
            <a:r>
              <a:rPr lang="vi-VN" altLang="en-US" sz="3600" b="1" dirty="0" smtClean="0">
                <a:solidFill>
                  <a:srgbClr val="0000FF"/>
                </a:solidFill>
                <a:latin typeface="Arial" panose="020B0604020202020204" pitchFamily="34" charset="0"/>
                <a:cs typeface="Arial" panose="020B0604020202020204" pitchFamily="34" charset="0"/>
              </a:rPr>
              <a:t>.</a:t>
            </a:r>
            <a:endParaRPr lang="en-US" alt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624406"/>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2768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Luyện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diễn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cảm</a:t>
            </a:r>
            <a:endParaRPr lang="en-US" altLang="en-US" sz="60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992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Khởi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động</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1919536" y="2926685"/>
            <a:ext cx="8562504" cy="1477328"/>
          </a:xfrm>
          <a:prstGeom prst="rect">
            <a:avLst/>
          </a:prstGeom>
          <a:noFill/>
          <a:ln w="9525">
            <a:noFill/>
            <a:miter lim="800000"/>
            <a:headEnd/>
            <a:tailEnd/>
          </a:ln>
        </p:spPr>
        <p:txBody>
          <a:bodyPr wrap="square">
            <a:spAutoFit/>
          </a:bodyPr>
          <a:lstStyle/>
          <a:p>
            <a:pPr algn="just" eaLnBrk="1" hangingPunct="1">
              <a:spcBef>
                <a:spcPct val="50000"/>
              </a:spcBef>
            </a:pPr>
            <a:r>
              <a:rPr lang="en-US" sz="3600" b="1" dirty="0" smtClean="0">
                <a:solidFill>
                  <a:srgbClr val="0000FF"/>
                </a:solidFill>
                <a:cs typeface="Times New Roman" pitchFamily="18" charset="0"/>
              </a:rPr>
              <a:t>- </a:t>
            </a:r>
            <a:r>
              <a:rPr lang="en-US" sz="3600" b="1" dirty="0" err="1" smtClean="0">
                <a:solidFill>
                  <a:srgbClr val="0000FF"/>
                </a:solidFill>
                <a:cs typeface="Times New Roman" pitchFamily="18" charset="0"/>
              </a:rPr>
              <a:t>Bài</a:t>
            </a:r>
            <a:r>
              <a:rPr lang="en-US" sz="3600" b="1" dirty="0" smtClean="0">
                <a:solidFill>
                  <a:srgbClr val="0000FF"/>
                </a:solidFill>
                <a:cs typeface="Times New Roman" pitchFamily="18" charset="0"/>
              </a:rPr>
              <a:t>:</a:t>
            </a:r>
          </a:p>
          <a:p>
            <a:pPr algn="ctr" eaLnBrk="1" hangingPunct="1">
              <a:spcBef>
                <a:spcPct val="50000"/>
              </a:spcBef>
            </a:pPr>
            <a:r>
              <a:rPr lang="en-US" sz="3600" b="1" dirty="0" smtClean="0">
                <a:solidFill>
                  <a:srgbClr val="0000FF"/>
                </a:solidFill>
                <a:cs typeface="Times New Roman" pitchFamily="18" charset="0"/>
              </a:rPr>
              <a:t>Con </a:t>
            </a:r>
            <a:r>
              <a:rPr lang="en-US" sz="3600" b="1" dirty="0" err="1" smtClean="0">
                <a:solidFill>
                  <a:srgbClr val="0000FF"/>
                </a:solidFill>
                <a:cs typeface="Times New Roman" pitchFamily="18" charset="0"/>
              </a:rPr>
              <a:t>chuồn</a:t>
            </a:r>
            <a:r>
              <a:rPr lang="en-US" sz="3600" b="1" dirty="0" smtClean="0">
                <a:solidFill>
                  <a:srgbClr val="0000FF"/>
                </a:solidFill>
                <a:cs typeface="Times New Roman" pitchFamily="18" charset="0"/>
              </a:rPr>
              <a:t> </a:t>
            </a:r>
            <a:r>
              <a:rPr lang="en-US" sz="3600" b="1" dirty="0" err="1" smtClean="0">
                <a:solidFill>
                  <a:srgbClr val="0000FF"/>
                </a:solidFill>
                <a:cs typeface="Times New Roman" pitchFamily="18" charset="0"/>
              </a:rPr>
              <a:t>chuồn</a:t>
            </a:r>
            <a:r>
              <a:rPr lang="en-US" sz="3600" b="1" dirty="0" smtClean="0">
                <a:solidFill>
                  <a:srgbClr val="0000FF"/>
                </a:solidFill>
                <a:cs typeface="Times New Roman" pitchFamily="18" charset="0"/>
              </a:rPr>
              <a:t> </a:t>
            </a:r>
            <a:r>
              <a:rPr lang="en-US" sz="3600" b="1" dirty="0" err="1" smtClean="0">
                <a:solidFill>
                  <a:srgbClr val="0000FF"/>
                </a:solidFill>
                <a:cs typeface="Times New Roman" pitchFamily="18" charset="0"/>
              </a:rPr>
              <a:t>nước</a:t>
            </a:r>
            <a:endParaRPr lang="en-US" sz="3600" b="1" dirty="0" smtClean="0">
              <a:solidFill>
                <a:srgbClr val="0000FF"/>
              </a:solidFill>
              <a:cs typeface="Times New Roman" pitchFamily="18" charset="0"/>
            </a:endParaRPr>
          </a:p>
        </p:txBody>
      </p:sp>
    </p:spTree>
    <p:extLst>
      <p:ext uri="{BB962C8B-B14F-4D97-AF65-F5344CB8AC3E}">
        <p14:creationId xmlns:p14="http://schemas.microsoft.com/office/powerpoint/2010/main" val="381880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box(in)">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2"/>
          <p:cNvSpPr txBox="1">
            <a:spLocks noChangeArrowheads="1"/>
          </p:cNvSpPr>
          <p:nvPr/>
        </p:nvSpPr>
        <p:spPr bwMode="auto">
          <a:xfrm>
            <a:off x="407368" y="1507425"/>
            <a:ext cx="1137726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1200"/>
              </a:spcBef>
            </a:pPr>
            <a:r>
              <a:rPr lang="en-US" altLang="en-US" sz="2800" dirty="0">
                <a:solidFill>
                  <a:srgbClr val="0000FF"/>
                </a:solidFill>
                <a:latin typeface="Arial" panose="020B0604020202020204" pitchFamily="34" charset="0"/>
                <a:cs typeface="Arial" panose="020B0604020202020204" pitchFamily="34" charset="0"/>
              </a:rPr>
              <a:t>	</a:t>
            </a:r>
            <a:r>
              <a:rPr lang="en-DE" altLang="en-US" sz="2800" dirty="0" smtClean="0">
                <a:solidFill>
                  <a:srgbClr val="0000FF"/>
                </a:solidFill>
                <a:latin typeface="Arial" panose="020B0604020202020204" pitchFamily="34" charset="0"/>
                <a:cs typeface="Arial" panose="020B0604020202020204" pitchFamily="34" charset="0"/>
              </a:rPr>
              <a:t>…</a:t>
            </a:r>
            <a:r>
              <a:rPr lang="en-US" altLang="en-US" sz="2800" dirty="0" smtClean="0">
                <a:solidFill>
                  <a:srgbClr val="0000FF"/>
                </a:solidFill>
                <a:latin typeface="Arial" panose="020B060402020202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cs typeface="Arial" panose="020B0604020202020204" pitchFamily="34" charset="0"/>
              </a:rPr>
              <a:t>Vị</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đại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thần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vừa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xuất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hiện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đã</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vội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rập</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đầu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tâu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lạy</a:t>
            </a:r>
            <a:r>
              <a:rPr lang="en-US" altLang="en-US" sz="2800" b="1" dirty="0">
                <a:solidFill>
                  <a:srgbClr val="0000FF"/>
                </a:solidFill>
                <a:latin typeface="Arial" panose="020B0604020202020204" pitchFamily="34" charset="0"/>
                <a:cs typeface="Arial" panose="020B0604020202020204" pitchFamily="34" charset="0"/>
              </a:rPr>
              <a:t> :</a:t>
            </a:r>
          </a:p>
          <a:p>
            <a:pPr algn="just">
              <a:spcBef>
                <a:spcPts val="1200"/>
              </a:spcBef>
            </a:pP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Muôn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tâu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Bệ</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hạ</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thần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xin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chịu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tội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Thần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đã</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cố</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gắng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hết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sức</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nhưng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học</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không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cs typeface="Arial" panose="020B0604020202020204" pitchFamily="34" charset="0"/>
              </a:rPr>
              <a:t>vào</a:t>
            </a:r>
            <a:r>
              <a:rPr lang="en-US" altLang="en-US" sz="2800" b="1" dirty="0" smtClean="0">
                <a:solidFill>
                  <a:srgbClr val="0000FF"/>
                </a:solidFill>
                <a:latin typeface="Arial" panose="020B0604020202020204" pitchFamily="34" charset="0"/>
                <a:cs typeface="Arial" panose="020B0604020202020204" pitchFamily="34" charset="0"/>
              </a:rPr>
              <a:t>.</a:t>
            </a:r>
          </a:p>
          <a:p>
            <a:pPr algn="just">
              <a:spcBef>
                <a:spcPts val="1200"/>
              </a:spcBef>
            </a:pP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cs typeface="Arial" panose="020B0604020202020204" pitchFamily="34" charset="0"/>
              </a:rPr>
              <a:t>Các</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quan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nghe</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vậy</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ỉu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xìu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còn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nhà</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vua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thì</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thở</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dài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sườn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sượt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Không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khí</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của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triều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đình</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thật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là</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ảo</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não</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Đúng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lúc</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đó</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một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viên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thị</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vệ</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hớt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hải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chạy</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vào</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smtClean="0">
                <a:solidFill>
                  <a:srgbClr val="0000FF"/>
                </a:solidFill>
                <a:latin typeface="Arial" panose="020B0604020202020204" pitchFamily="34" charset="0"/>
                <a:cs typeface="Arial" panose="020B0604020202020204" pitchFamily="34" charset="0"/>
              </a:rPr>
              <a:t>:</a:t>
            </a:r>
          </a:p>
          <a:p>
            <a:pPr algn="just">
              <a:spcBef>
                <a:spcPts val="1200"/>
              </a:spcBef>
            </a:pP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Tâu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Bệ</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hạ</a:t>
            </a:r>
            <a:r>
              <a:rPr lang="en-US" altLang="en-US" sz="2800" b="1" dirty="0">
                <a:solidFill>
                  <a:srgbClr val="0000FF"/>
                </a:solidFill>
                <a:latin typeface="Arial" panose="020B0604020202020204" pitchFamily="34" charset="0"/>
                <a:cs typeface="Arial" panose="020B0604020202020204" pitchFamily="34" charset="0"/>
              </a:rPr>
              <a:t> ! </a:t>
            </a:r>
            <a:r>
              <a:rPr lang="en-US" altLang="en-US" sz="2800" b="1" dirty="0" err="1">
                <a:solidFill>
                  <a:srgbClr val="0000FF"/>
                </a:solidFill>
                <a:latin typeface="Arial" panose="020B0604020202020204" pitchFamily="34" charset="0"/>
                <a:cs typeface="Arial" panose="020B0604020202020204" pitchFamily="34" charset="0"/>
              </a:rPr>
              <a:t>Thần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vừa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tóm</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được</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một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kẻ</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đang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cười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sằng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sặc</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ngoài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đường</a:t>
            </a:r>
            <a:r>
              <a:rPr lang="en-US" altLang="en-US" sz="2800" b="1" dirty="0" smtClean="0">
                <a:solidFill>
                  <a:srgbClr val="0000FF"/>
                </a:solidFill>
                <a:latin typeface="Arial" panose="020B0604020202020204" pitchFamily="34" charset="0"/>
                <a:cs typeface="Arial" panose="020B0604020202020204" pitchFamily="34" charset="0"/>
              </a:rPr>
              <a:t>.</a:t>
            </a:r>
          </a:p>
          <a:p>
            <a:pPr algn="just">
              <a:spcBef>
                <a:spcPts val="1200"/>
              </a:spcBef>
            </a:pP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Dẫn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nó</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vào</a:t>
            </a:r>
            <a:r>
              <a:rPr lang="en-US" altLang="en-US" sz="2800" b="1" dirty="0">
                <a:solidFill>
                  <a:srgbClr val="0000FF"/>
                </a:solidFill>
                <a:latin typeface="Arial" panose="020B0604020202020204" pitchFamily="34" charset="0"/>
                <a:cs typeface="Arial" panose="020B0604020202020204" pitchFamily="34" charset="0"/>
              </a:rPr>
              <a:t> ! – </a:t>
            </a:r>
            <a:r>
              <a:rPr lang="en-US" altLang="en-US" sz="2800" b="1" dirty="0" err="1">
                <a:solidFill>
                  <a:srgbClr val="0000FF"/>
                </a:solidFill>
                <a:latin typeface="Arial" panose="020B0604020202020204" pitchFamily="34" charset="0"/>
                <a:cs typeface="Arial" panose="020B0604020202020204" pitchFamily="34" charset="0"/>
              </a:rPr>
              <a:t>Nhà</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vua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phấn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khởi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ra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lệnh</a:t>
            </a:r>
            <a:r>
              <a:rPr lang="en-US" altLang="en-US" sz="2800" b="1" dirty="0">
                <a:solidFill>
                  <a:srgbClr val="0000FF"/>
                </a:solidFill>
                <a:latin typeface="Arial" panose="020B0604020202020204" pitchFamily="34" charset="0"/>
                <a:cs typeface="Arial" panose="020B0604020202020204" pitchFamily="34" charset="0"/>
              </a:rPr>
              <a:t>.</a:t>
            </a:r>
          </a:p>
        </p:txBody>
      </p:sp>
      <p:sp>
        <p:nvSpPr>
          <p:cNvPr id="8" name="Rectangle 7"/>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Vương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quốc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vắng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nụ</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cười</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27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2"/>
          <p:cNvSpPr txBox="1">
            <a:spLocks noChangeArrowheads="1"/>
          </p:cNvSpPr>
          <p:nvPr/>
        </p:nvSpPr>
        <p:spPr bwMode="auto">
          <a:xfrm>
            <a:off x="407368" y="1507425"/>
            <a:ext cx="11377264"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Bef>
                <a:spcPts val="1200"/>
              </a:spcBef>
            </a:pPr>
            <a:r>
              <a:rPr lang="en-US" altLang="en-US" sz="2800" dirty="0">
                <a:solidFill>
                  <a:srgbClr val="0000FF"/>
                </a:solidFill>
                <a:latin typeface="Arial" panose="020B0604020202020204" pitchFamily="34" charset="0"/>
                <a:cs typeface="Arial" panose="020B0604020202020204" pitchFamily="34" charset="0"/>
              </a:rPr>
              <a:t>	</a:t>
            </a:r>
            <a:r>
              <a:rPr lang="en-DE" altLang="en-US" sz="2800" dirty="0" smtClean="0">
                <a:solidFill>
                  <a:srgbClr val="0000FF"/>
                </a:solidFill>
                <a:latin typeface="Arial" panose="020B0604020202020204" pitchFamily="34" charset="0"/>
                <a:cs typeface="Arial" panose="020B0604020202020204" pitchFamily="34" charset="0"/>
              </a:rPr>
              <a:t>…</a:t>
            </a:r>
            <a:r>
              <a:rPr lang="en-US" altLang="en-US" sz="2800" dirty="0" smtClean="0">
                <a:solidFill>
                  <a:srgbClr val="0000FF"/>
                </a:solidFill>
                <a:latin typeface="Arial" panose="020B060402020202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cs typeface="Arial" panose="020B0604020202020204" pitchFamily="34" charset="0"/>
              </a:rPr>
              <a:t>Vị</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đại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thần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vừa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xuất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hiện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đã</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vội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rập</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đầu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tâu</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lạy</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a:solidFill>
                  <a:srgbClr val="0000FF"/>
                </a:solidFill>
                <a:latin typeface="Arial" panose="020B0604020202020204" pitchFamily="34" charset="0"/>
                <a:cs typeface="Arial" panose="020B0604020202020204" pitchFamily="34" charset="0"/>
              </a:rPr>
              <a:t>:</a:t>
            </a:r>
          </a:p>
          <a:p>
            <a:pPr algn="just">
              <a:spcBef>
                <a:spcPts val="1200"/>
              </a:spcBef>
            </a:pP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Muôn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tâu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Bệ</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hạ</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thần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xin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chịu</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tội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Thần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đã</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cố</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gắng</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hết</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sức</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nhưng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học</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không</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smtClean="0">
                <a:solidFill>
                  <a:srgbClr val="FF33CC"/>
                </a:solidFill>
                <a:latin typeface="Arial" panose="020B0604020202020204" pitchFamily="34" charset="0"/>
                <a:cs typeface="Arial" panose="020B0604020202020204" pitchFamily="34" charset="0"/>
              </a:rPr>
              <a:t>vào</a:t>
            </a:r>
            <a:r>
              <a:rPr lang="en-US" altLang="en-US" sz="2800" b="1" dirty="0" smtClean="0">
                <a:solidFill>
                  <a:srgbClr val="0000FF"/>
                </a:solidFill>
                <a:latin typeface="Arial" panose="020B0604020202020204" pitchFamily="34" charset="0"/>
                <a:cs typeface="Arial" panose="020B0604020202020204" pitchFamily="34" charset="0"/>
              </a:rPr>
              <a:t>.</a:t>
            </a:r>
          </a:p>
          <a:p>
            <a:pPr algn="just">
              <a:spcBef>
                <a:spcPts val="1200"/>
              </a:spcBef>
            </a:pP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cs typeface="Arial" panose="020B0604020202020204" pitchFamily="34" charset="0"/>
              </a:rPr>
              <a:t>Các</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quan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nghe</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vậy</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ỉu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xìu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còn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nhà</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vua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thì</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thở</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dài</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sườn</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sượt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Không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khí</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của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triều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đình</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thật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là</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ảo</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não</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Đúng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lúc</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đó</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một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viên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thị</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vệ</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hớt</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hải</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chạy</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vào</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smtClean="0">
                <a:solidFill>
                  <a:srgbClr val="0000FF"/>
                </a:solidFill>
                <a:latin typeface="Arial" panose="020B0604020202020204" pitchFamily="34" charset="0"/>
                <a:cs typeface="Arial" panose="020B0604020202020204" pitchFamily="34" charset="0"/>
              </a:rPr>
              <a:t>:</a:t>
            </a:r>
          </a:p>
          <a:p>
            <a:pPr algn="just">
              <a:spcBef>
                <a:spcPts val="1200"/>
              </a:spcBef>
            </a:pP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Tâu</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Bệ</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hạ</a:t>
            </a:r>
            <a:r>
              <a:rPr lang="en-US" altLang="en-US" sz="2800" b="1" dirty="0">
                <a:solidFill>
                  <a:srgbClr val="0000FF"/>
                </a:solidFill>
                <a:latin typeface="Arial" panose="020B0604020202020204" pitchFamily="34" charset="0"/>
                <a:cs typeface="Arial" panose="020B0604020202020204" pitchFamily="34" charset="0"/>
              </a:rPr>
              <a:t> ! </a:t>
            </a:r>
            <a:r>
              <a:rPr lang="en-US" altLang="en-US" sz="2800" b="1" dirty="0" err="1">
                <a:solidFill>
                  <a:srgbClr val="0000FF"/>
                </a:solidFill>
                <a:latin typeface="Arial" panose="020B0604020202020204" pitchFamily="34" charset="0"/>
                <a:cs typeface="Arial" panose="020B0604020202020204" pitchFamily="34" charset="0"/>
              </a:rPr>
              <a:t>Thần</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vừa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tóm</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được</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một</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kẻ</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đang</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cười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sằng</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sặc</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ngoài</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đường</a:t>
            </a:r>
            <a:r>
              <a:rPr lang="en-US" altLang="en-US" sz="2800" b="1" dirty="0" smtClean="0">
                <a:solidFill>
                  <a:srgbClr val="0000FF"/>
                </a:solidFill>
                <a:latin typeface="Arial" panose="020B0604020202020204" pitchFamily="34" charset="0"/>
                <a:cs typeface="Arial" panose="020B0604020202020204" pitchFamily="34" charset="0"/>
              </a:rPr>
              <a:t>.</a:t>
            </a:r>
          </a:p>
          <a:p>
            <a:pPr algn="just">
              <a:spcBef>
                <a:spcPts val="1200"/>
              </a:spcBef>
            </a:pP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smtClean="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Dẫn</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nó</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vào</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a:solidFill>
                  <a:srgbClr val="0000FF"/>
                </a:solidFill>
                <a:latin typeface="Arial" panose="020B0604020202020204" pitchFamily="34" charset="0"/>
                <a:cs typeface="Arial" panose="020B0604020202020204" pitchFamily="34" charset="0"/>
              </a:rPr>
              <a:t>! – </a:t>
            </a:r>
            <a:r>
              <a:rPr lang="en-US" altLang="en-US" sz="2800" b="1" dirty="0" err="1">
                <a:solidFill>
                  <a:srgbClr val="0000FF"/>
                </a:solidFill>
                <a:latin typeface="Arial" panose="020B0604020202020204" pitchFamily="34" charset="0"/>
                <a:cs typeface="Arial" panose="020B0604020202020204" pitchFamily="34" charset="0"/>
              </a:rPr>
              <a:t>Nhà</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vua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phấn</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FF33CC"/>
                </a:solidFill>
                <a:latin typeface="Arial" panose="020B0604020202020204" pitchFamily="34" charset="0"/>
                <a:cs typeface="Arial" panose="020B0604020202020204" pitchFamily="34" charset="0"/>
              </a:rPr>
              <a:t>khởi</a:t>
            </a:r>
            <a:r>
              <a:rPr lang="en-US" altLang="en-US" sz="2800" b="1" dirty="0">
                <a:solidFill>
                  <a:srgbClr val="FF33CC"/>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ra</a:t>
            </a:r>
            <a:r>
              <a:rPr lang="en-US" altLang="en-US" sz="2800" b="1" dirty="0">
                <a:solidFill>
                  <a:srgbClr val="0000FF"/>
                </a:solidFill>
                <a:latin typeface="Arial" panose="020B0604020202020204" pitchFamily="34" charset="0"/>
                <a:cs typeface="Arial" panose="020B0604020202020204" pitchFamily="34" charset="0"/>
              </a:rPr>
              <a:t> </a:t>
            </a:r>
            <a:r>
              <a:rPr lang="en-US" altLang="en-US" sz="2800" b="1" dirty="0" err="1">
                <a:solidFill>
                  <a:srgbClr val="0000FF"/>
                </a:solidFill>
                <a:latin typeface="Arial" panose="020B0604020202020204" pitchFamily="34" charset="0"/>
                <a:cs typeface="Arial" panose="020B0604020202020204" pitchFamily="34" charset="0"/>
              </a:rPr>
              <a:t>lệnh</a:t>
            </a:r>
            <a:r>
              <a:rPr lang="en-US" altLang="en-US" sz="2800" b="1" dirty="0">
                <a:solidFill>
                  <a:srgbClr val="0000FF"/>
                </a:solidFill>
                <a:latin typeface="Arial" panose="020B0604020202020204" pitchFamily="34" charset="0"/>
                <a:cs typeface="Arial" panose="020B0604020202020204" pitchFamily="34" charset="0"/>
              </a:rPr>
              <a:t>.</a:t>
            </a:r>
          </a:p>
        </p:txBody>
      </p:sp>
      <p:sp>
        <p:nvSpPr>
          <p:cNvPr id="8" name="Rectangle 7"/>
          <p:cNvSpPr>
            <a:spLocks noChangeArrowheads="1"/>
          </p:cNvSpPr>
          <p:nvPr/>
        </p:nvSpPr>
        <p:spPr bwMode="auto">
          <a:xfrm>
            <a:off x="0" y="332656"/>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Vương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quốc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vắng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nụ</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cười</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096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dirty="0" err="1" smtClean="0">
                  <a:solidFill>
                    <a:srgbClr val="0000FF"/>
                  </a:solidFill>
                  <a:latin typeface="HP001 4 hàng" panose="020B0603050302020204" pitchFamily="34" charset="0"/>
                </a:rPr>
                <a:t>Giáo</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viên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Trần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Công</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Hiến</a:t>
              </a:r>
              <a:endParaRPr lang="en-US" altLang="en-US" sz="140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140591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solidFill>
                <a:srgbClr val="000000"/>
              </a:solidFill>
              <a:latin typeface="Times New Roman" panose="02020603050405020304" pitchFamily="18" charset="0"/>
            </a:endParaRPr>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713" y="3824289"/>
            <a:ext cx="19812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11" descr="Dove-02-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99113" y="2565401"/>
            <a:ext cx="1676400"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86598">
            <a:off x="3087689" y="5549901"/>
            <a:ext cx="14176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3"/>
          <p:cNvSpPr>
            <a:spLocks noChangeArrowheads="1" noChangeShapeType="1" noTextEdit="1"/>
          </p:cNvSpPr>
          <p:nvPr/>
        </p:nvSpPr>
        <p:spPr bwMode="auto">
          <a:xfrm>
            <a:off x="3785696" y="539370"/>
            <a:ext cx="4407024" cy="1147786"/>
          </a:xfrm>
          <a:prstGeom prst="rect">
            <a:avLst/>
          </a:prstGeom>
        </p:spPr>
        <p:txBody>
          <a:bodyPr spcFirstLastPara="1" wrap="none" lIns="91367" tIns="45684" rIns="91367" bIns="45684" fromWordArt="1">
            <a:prstTxWarp prst="textArchUp">
              <a:avLst>
                <a:gd name="adj" fmla="val 10800004"/>
              </a:avLst>
            </a:prstTxWarp>
          </a:bodyPr>
          <a:lstStyle/>
          <a:p>
            <a:pPr algn="ctr"/>
            <a:r>
              <a:rPr lang="en-US" sz="4000" kern="10" dirty="0" err="1" smtClean="0">
                <a:ln w="9525">
                  <a:solidFill>
                    <a:srgbClr val="000000"/>
                  </a:solidFill>
                  <a:round/>
                  <a:headEnd/>
                  <a:tailEnd/>
                </a:ln>
                <a:solidFill>
                  <a:srgbClr val="FFFF00"/>
                </a:solidFill>
                <a:latin typeface="Times New Roman"/>
                <a:cs typeface="Times New Roman"/>
              </a:rPr>
              <a:t>Chúc</a:t>
            </a:r>
            <a:r>
              <a:rPr lang="en-US" sz="4000" kern="10" dirty="0" smtClean="0">
                <a:ln w="9525">
                  <a:solidFill>
                    <a:srgbClr val="000000"/>
                  </a:solidFill>
                  <a:round/>
                  <a:headEnd/>
                  <a:tailEnd/>
                </a:ln>
                <a:solidFill>
                  <a:srgbClr val="FFFF00"/>
                </a:solidFill>
                <a:latin typeface="Times New Roman"/>
                <a:cs typeface="Times New Roman"/>
              </a:rPr>
              <a:t> </a:t>
            </a:r>
            <a:r>
              <a:rPr lang="en-US" sz="4000" kern="10" dirty="0" err="1" smtClean="0">
                <a:ln w="9525">
                  <a:solidFill>
                    <a:srgbClr val="000000"/>
                  </a:solidFill>
                  <a:round/>
                  <a:headEnd/>
                  <a:tailEnd/>
                </a:ln>
                <a:solidFill>
                  <a:srgbClr val="FFFF00"/>
                </a:solidFill>
                <a:latin typeface="Times New Roman"/>
                <a:cs typeface="Times New Roman"/>
              </a:rPr>
              <a:t>các</a:t>
            </a:r>
            <a:r>
              <a:rPr lang="en-US" sz="4000" kern="10" dirty="0" smtClean="0">
                <a:ln w="9525">
                  <a:solidFill>
                    <a:srgbClr val="000000"/>
                  </a:solidFill>
                  <a:round/>
                  <a:headEnd/>
                  <a:tailEnd/>
                </a:ln>
                <a:solidFill>
                  <a:srgbClr val="FFFF00"/>
                </a:solidFill>
                <a:latin typeface="Times New Roman"/>
                <a:cs typeface="Times New Roman"/>
              </a:rPr>
              <a:t> </a:t>
            </a:r>
            <a:r>
              <a:rPr lang="en-US" sz="4000" kern="10" dirty="0" err="1" smtClean="0">
                <a:ln w="9525">
                  <a:solidFill>
                    <a:srgbClr val="000000"/>
                  </a:solidFill>
                  <a:round/>
                  <a:headEnd/>
                  <a:tailEnd/>
                </a:ln>
                <a:solidFill>
                  <a:srgbClr val="FFFF00"/>
                </a:solidFill>
                <a:latin typeface="Times New Roman"/>
                <a:cs typeface="Times New Roman"/>
              </a:rPr>
              <a:t>em</a:t>
            </a:r>
            <a:r>
              <a:rPr lang="en-US" sz="4000" kern="10" dirty="0" smtClean="0">
                <a:ln w="9525">
                  <a:solidFill>
                    <a:srgbClr val="000000"/>
                  </a:solidFill>
                  <a:round/>
                  <a:headEnd/>
                  <a:tailEnd/>
                </a:ln>
                <a:solidFill>
                  <a:srgbClr val="FFFF00"/>
                </a:solidFill>
                <a:latin typeface="Times New Roman"/>
                <a:cs typeface="Times New Roman"/>
              </a:rPr>
              <a:t> </a:t>
            </a:r>
            <a:r>
              <a:rPr lang="en-US" sz="4000" kern="10" dirty="0" err="1" smtClean="0">
                <a:ln w="9525">
                  <a:solidFill>
                    <a:srgbClr val="000000"/>
                  </a:solidFill>
                  <a:round/>
                  <a:headEnd/>
                  <a:tailEnd/>
                </a:ln>
                <a:solidFill>
                  <a:srgbClr val="FFFF00"/>
                </a:solidFill>
                <a:latin typeface="Times New Roman"/>
                <a:cs typeface="Times New Roman"/>
              </a:rPr>
              <a:t>học</a:t>
            </a:r>
            <a:r>
              <a:rPr lang="en-US" sz="4000" kern="10" dirty="0" smtClean="0">
                <a:ln w="9525">
                  <a:solidFill>
                    <a:srgbClr val="000000"/>
                  </a:solidFill>
                  <a:round/>
                  <a:headEnd/>
                  <a:tailEnd/>
                </a:ln>
                <a:solidFill>
                  <a:srgbClr val="FFFF00"/>
                </a:solidFill>
                <a:latin typeface="Times New Roman"/>
                <a:cs typeface="Times New Roman"/>
              </a:rPr>
              <a:t> </a:t>
            </a:r>
            <a:r>
              <a:rPr lang="en-US" sz="4000" kern="10" dirty="0" err="1" smtClean="0">
                <a:ln w="9525">
                  <a:solidFill>
                    <a:srgbClr val="000000"/>
                  </a:solidFill>
                  <a:round/>
                  <a:headEnd/>
                  <a:tailEnd/>
                </a:ln>
                <a:solidFill>
                  <a:srgbClr val="FFFF00"/>
                </a:solidFill>
                <a:latin typeface="Times New Roman"/>
                <a:cs typeface="Times New Roman"/>
              </a:rPr>
              <a:t>tốt</a:t>
            </a:r>
            <a:endParaRPr lang="en-US" sz="4000" kern="10" dirty="0">
              <a:ln w="9525">
                <a:solidFill>
                  <a:srgbClr val="000000"/>
                </a:solidFill>
                <a:round/>
                <a:headEnd/>
                <a:tailEnd/>
              </a:ln>
              <a:solidFill>
                <a:srgbClr val="FFFF00"/>
              </a:solidFill>
              <a:latin typeface="Times New Roman"/>
              <a:cs typeface="Times New Roman"/>
            </a:endParaRPr>
          </a:p>
        </p:txBody>
      </p:sp>
    </p:spTree>
    <p:extLst>
      <p:ext uri="{BB962C8B-B14F-4D97-AF65-F5344CB8AC3E}">
        <p14:creationId xmlns:p14="http://schemas.microsoft.com/office/powerpoint/2010/main" val="199743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2318970_anh-dep-lam-hinh-ne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2771775" y="971551"/>
            <a:ext cx="66294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defRPr/>
            </a:pPr>
            <a:endParaRPr lang="en-US" sz="2700" kern="0"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5" name="WordArt 2"/>
          <p:cNvSpPr>
            <a:spLocks noChangeArrowheads="1" noChangeShapeType="1" noTextEdit="1"/>
          </p:cNvSpPr>
          <p:nvPr/>
        </p:nvSpPr>
        <p:spPr bwMode="auto">
          <a:xfrm>
            <a:off x="2952750" y="1828800"/>
            <a:ext cx="6400800" cy="914400"/>
          </a:xfrm>
          <a:prstGeom prst="rect">
            <a:avLst/>
          </a:prstGeom>
        </p:spPr>
        <p:txBody>
          <a:bodyPr wrap="none" fromWordArt="1">
            <a:prstTxWarp prst="textWave1">
              <a:avLst>
                <a:gd name="adj1" fmla="val 13005"/>
                <a:gd name="adj2" fmla="val 0"/>
              </a:avLst>
            </a:prstTxWarp>
          </a:bodyPr>
          <a:lstStyle/>
          <a:p>
            <a:pPr algn="ctr"/>
            <a:endParaRPr lang="en-US" sz="2700" kern="10">
              <a:ln w="9525">
                <a:solidFill>
                  <a:srgbClr val="CCCC00"/>
                </a:solidFill>
                <a:round/>
                <a:headEnd/>
                <a:tailEnd/>
              </a:ln>
              <a:solidFill>
                <a:srgbClr val="FF33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2534" name="viet nam que huong toi.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981700" y="33147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7">
            <a:extLst>
              <a:ext uri="{FF2B5EF4-FFF2-40B4-BE49-F238E27FC236}">
                <a16:creationId xmlns:a16="http://schemas.microsoft.com/office/drawing/2014/main" id="{FDC976A9-EDAF-78D3-6B55-1C69E06BCD1E}"/>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defTabSz="514350">
              <a:spcBef>
                <a:spcPct val="0"/>
              </a:spcBef>
              <a:buClrTx/>
              <a:buSzTx/>
              <a:buNone/>
              <a:defRPr/>
            </a:pPr>
            <a:endParaRPr lang="vi-VN" altLang="en-US" sz="1013">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149083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21653" fill="hold"/>
                                        <p:tgtEl>
                                          <p:spTgt spid="22534"/>
                                        </p:tgtEl>
                                      </p:cBhvr>
                                    </p:cmd>
                                  </p:childTnLst>
                                </p:cTn>
                              </p:par>
                              <p:par>
                                <p:cTn id="7" presetID="49" presetClass="entr" presetSubtype="0"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 calcmode="lin" valueType="num">
                                      <p:cBhvr>
                                        <p:cTn id="11" dur="500" fill="hold"/>
                                        <p:tgtEl>
                                          <p:spTgt spid="3"/>
                                        </p:tgtEl>
                                        <p:attrNameLst>
                                          <p:attrName>style.rotation</p:attrName>
                                        </p:attrNameLst>
                                      </p:cBhvr>
                                      <p:tavLst>
                                        <p:tav tm="0">
                                          <p:val>
                                            <p:fltVal val="360"/>
                                          </p:val>
                                        </p:tav>
                                        <p:tav tm="100000">
                                          <p:val>
                                            <p:fltVal val="0"/>
                                          </p:val>
                                        </p:tav>
                                      </p:tavLst>
                                    </p:anim>
                                    <p:animEffect transition="in" filter="fade">
                                      <p:cBhvr>
                                        <p:cTn id="12" dur="500"/>
                                        <p:tgtEl>
                                          <p:spTgt spid="3"/>
                                        </p:tgtEl>
                                      </p:cBhvr>
                                    </p:animEffec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6" presetClass="emph" presetSubtype="0" repeatCount="indefinite" fill="hold" nodeType="withEffect">
                                  <p:stCondLst>
                                    <p:cond delay="0"/>
                                  </p:stCondLst>
                                  <p:endCondLst>
                                    <p:cond evt="onNext" delay="0">
                                      <p:tgtEl>
                                        <p:sldTgt/>
                                      </p:tgtEl>
                                    </p:cond>
                                  </p:endCondLst>
                                  <p:childTnLst>
                                    <p:animScale>
                                      <p:cBhvr>
                                        <p:cTn id="17" dur="5000" fill="hold"/>
                                        <p:tgtEl>
                                          <p:spTgt spid="225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8" fill="hold" display="0">
                  <p:stCondLst>
                    <p:cond delay="indefinite"/>
                  </p:stCondLst>
                  <p:endCondLst>
                    <p:cond evt="onNext" delay="0">
                      <p:tgtEl>
                        <p:sldTgt/>
                      </p:tgtEl>
                    </p:cond>
                    <p:cond evt="onPrev" delay="0">
                      <p:tgtEl>
                        <p:sldTgt/>
                      </p:tgtEl>
                    </p:cond>
                    <p:cond evt="onStopAudio" delay="0">
                      <p:tgtEl>
                        <p:sldTgt/>
                      </p:tgtEl>
                    </p:cond>
                  </p:endCondLst>
                </p:cTn>
                <p:tgtEl>
                  <p:spTgt spid="2253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scan0080"/>
          <p:cNvPicPr>
            <a:picLocks noChangeAspect="1" noChangeArrowheads="1"/>
          </p:cNvPicPr>
          <p:nvPr/>
        </p:nvPicPr>
        <p:blipFill>
          <a:blip r:embed="rId2">
            <a:extLst>
              <a:ext uri="{28A0092B-C50C-407E-A947-70E740481C1C}">
                <a14:useLocalDpi xmlns:a14="http://schemas.microsoft.com/office/drawing/2010/main" val="0"/>
              </a:ext>
            </a:extLst>
          </a:blip>
          <a:srcRect l="3334" t="2997" r="5000" b="3345"/>
          <a:stretch>
            <a:fillRect/>
          </a:stretch>
        </p:blipFill>
        <p:spPr bwMode="auto">
          <a:xfrm>
            <a:off x="0" y="0"/>
            <a:ext cx="12192000" cy="6858000"/>
          </a:xfrm>
          <a:prstGeom prst="rect">
            <a:avLst/>
          </a:prstGeom>
          <a:noFill/>
          <a:ln w="28575">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0124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Khám</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phá</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7" name="WordArt 7"/>
          <p:cNvSpPr>
            <a:spLocks noChangeArrowheads="1" noChangeShapeType="1" noTextEdit="1"/>
          </p:cNvSpPr>
          <p:nvPr/>
        </p:nvSpPr>
        <p:spPr bwMode="auto">
          <a:xfrm>
            <a:off x="3755926" y="2924944"/>
            <a:ext cx="4953000" cy="864096"/>
          </a:xfrm>
          <a:prstGeom prst="rect">
            <a:avLst/>
          </a:prstGeom>
        </p:spPr>
        <p:txBody>
          <a:bodyPr wrap="none" fromWordArt="1">
            <a:prstTxWarp prst="textPlain">
              <a:avLst>
                <a:gd name="adj" fmla="val 50000"/>
              </a:avLst>
            </a:prstTxWarp>
          </a:bodyPr>
          <a:lstStyle/>
          <a:p>
            <a:pPr algn="ct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Vương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quốc</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vắng</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nụ</a:t>
            </a: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cười</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217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7"/>
                                        </p:tgtEl>
                                      </p:cBhvr>
                                    </p:animEffect>
                                    <p:animScale>
                                      <p:cBhvr>
                                        <p:cTn id="10" dur="500" autoRev="1" fill="hold"/>
                                        <p:tgtEl>
                                          <p:spTgt spid="7"/>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7"/>
                                        </p:tgtEl>
                                        <p:attrNameLst>
                                          <p:attrName>style.color</p:attrName>
                                        </p:attrNameLst>
                                      </p:cBhvr>
                                      <p:by>
                                        <p:hsl h="10842353" s="0" l="0"/>
                                      </p:by>
                                    </p:animClr>
                                    <p:animClr clrSpc="hsl" dir="cw">
                                      <p:cBhvr>
                                        <p:cTn id="13" dur="5000" fill="hold"/>
                                        <p:tgtEl>
                                          <p:spTgt spid="7"/>
                                        </p:tgtEl>
                                        <p:attrNameLst>
                                          <p:attrName>fillcolor</p:attrName>
                                        </p:attrNameLst>
                                      </p:cBhvr>
                                      <p:by>
                                        <p:hsl h="10842353" s="0" l="0"/>
                                      </p:by>
                                    </p:animClr>
                                    <p:animClr clrSpc="hsl" dir="cw">
                                      <p:cBhvr>
                                        <p:cTn id="14" dur="5000" fill="hold"/>
                                        <p:tgtEl>
                                          <p:spTgt spid="7"/>
                                        </p:tgtEl>
                                        <p:attrNameLst>
                                          <p:attrName>stroke.color</p:attrName>
                                        </p:attrNameLst>
                                      </p:cBhvr>
                                      <p:by>
                                        <p:hsl h="10842353" s="0" l="0"/>
                                      </p:by>
                                    </p:animClr>
                                    <p:set>
                                      <p:cBhvr>
                                        <p:cTn id="15"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44624"/>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Vương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quốc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vắng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nụ</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cười</a:t>
            </a:r>
            <a:endParaRPr lang="en-US" sz="3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407368" y="692696"/>
            <a:ext cx="11377264" cy="6186309"/>
          </a:xfrm>
          <a:prstGeom prst="rect">
            <a:avLst/>
          </a:prstGeom>
        </p:spPr>
        <p:txBody>
          <a:bodyPr wrap="square">
            <a:spAutoFit/>
          </a:bodyPr>
          <a:lstStyle/>
          <a:p>
            <a:pPr algn="just"/>
            <a:r>
              <a:rPr lang="en-US" sz="2200" dirty="0" smtClean="0">
                <a:solidFill>
                  <a:srgbClr val="000000"/>
                </a:solidFill>
              </a:rPr>
              <a:t>	</a:t>
            </a:r>
            <a:r>
              <a:rPr lang="vi-VN" sz="2200" dirty="0" smtClean="0">
                <a:solidFill>
                  <a:srgbClr val="000000"/>
                </a:solidFill>
              </a:rPr>
              <a:t>Ngày </a:t>
            </a:r>
            <a:r>
              <a:rPr lang="vi-VN" sz="2200" dirty="0">
                <a:solidFill>
                  <a:srgbClr val="000000"/>
                </a:solidFill>
              </a:rPr>
              <a:t>xửa ngày xưa, có một vương quốc buồn chán kinh khủng chỉ vì cư dân ở đó không ai biết cười. Nói chính xác là chỉ có rất ít trẻ con cười được, còn người lớn thì hoàn toàn không. Buổi sáng, mặt trời không muốn dậy, chim không muốn hót, hoa trong vườn chưa nở đã tàn. Ra đường gặp toàn những gương mặt rầu rĩ, héo hon. Ngay kinh đô là nơi nhộn nhịp cũng chỉ nghe thấy tiếng ngựa hí, tiếng sỏi đá lạo xạo dưới bánh xe, tiếng gió thở dài trên những mái nhà... Nhà vua, may sao, vẫn còn tỉnh táo để nhận ra mối nguy cơ đó. Ngài họp triều đình và cử ngay một viên đại thần đi du học, chuyên về môn </a:t>
            </a:r>
            <a:r>
              <a:rPr lang="vi-VN" sz="2200" dirty="0" smtClean="0">
                <a:solidFill>
                  <a:srgbClr val="000000"/>
                </a:solidFill>
              </a:rPr>
              <a:t>cười.</a:t>
            </a:r>
            <a:endParaRPr lang="en-US" sz="2200" dirty="0" smtClean="0">
              <a:solidFill>
                <a:srgbClr val="000000"/>
              </a:solidFill>
            </a:endParaRPr>
          </a:p>
          <a:p>
            <a:pPr algn="just"/>
            <a:r>
              <a:rPr lang="en-US" sz="2200" dirty="0">
                <a:solidFill>
                  <a:srgbClr val="000000"/>
                </a:solidFill>
              </a:rPr>
              <a:t>	</a:t>
            </a:r>
            <a:r>
              <a:rPr lang="vi-VN" sz="2200" dirty="0" smtClean="0">
                <a:solidFill>
                  <a:srgbClr val="000000"/>
                </a:solidFill>
              </a:rPr>
              <a:t>Một </a:t>
            </a:r>
            <a:r>
              <a:rPr lang="vi-VN" sz="2200" dirty="0">
                <a:solidFill>
                  <a:srgbClr val="000000"/>
                </a:solidFill>
              </a:rPr>
              <a:t>năm trôi qua, thời hạn học tập đã hết, nhà vua thân hành dẫn các quan ra tận cửa ải đón vị đại thần du học trở về. Ai cũng hồi hộp mong nhìn thấy nụ cười mầu nhiệm của ông ta. Nhưng họ đã thất vọng. Vị đại thần vừa xuất hiện đã vội rập đầu, tâu lạy:</a:t>
            </a:r>
          </a:p>
          <a:p>
            <a:pPr algn="just"/>
            <a:r>
              <a:rPr lang="en-US" sz="2200" dirty="0" smtClean="0">
                <a:solidFill>
                  <a:srgbClr val="000000"/>
                </a:solidFill>
              </a:rPr>
              <a:t>	</a:t>
            </a:r>
            <a:r>
              <a:rPr lang="vi-VN" sz="2200" dirty="0" smtClean="0">
                <a:solidFill>
                  <a:srgbClr val="000000"/>
                </a:solidFill>
              </a:rPr>
              <a:t>- </a:t>
            </a:r>
            <a:r>
              <a:rPr lang="vi-VN" sz="2200" dirty="0">
                <a:solidFill>
                  <a:srgbClr val="000000"/>
                </a:solidFill>
              </a:rPr>
              <a:t>Muôn tâu Bệ hạ, thần xin chịu tội. Thần đã cố gắng hết sức nhưng học không </a:t>
            </a:r>
            <a:r>
              <a:rPr lang="vi-VN" sz="2200" dirty="0" smtClean="0">
                <a:solidFill>
                  <a:srgbClr val="000000"/>
                </a:solidFill>
              </a:rPr>
              <a:t>vào.</a:t>
            </a:r>
            <a:endParaRPr lang="en-US" sz="2200" dirty="0" smtClean="0">
              <a:solidFill>
                <a:srgbClr val="000000"/>
              </a:solidFill>
            </a:endParaRPr>
          </a:p>
          <a:p>
            <a:pPr algn="just"/>
            <a:r>
              <a:rPr lang="en-US" sz="2200" dirty="0">
                <a:solidFill>
                  <a:srgbClr val="000000"/>
                </a:solidFill>
              </a:rPr>
              <a:t>	</a:t>
            </a:r>
            <a:r>
              <a:rPr lang="vi-VN" sz="2200" dirty="0" smtClean="0">
                <a:solidFill>
                  <a:srgbClr val="000000"/>
                </a:solidFill>
              </a:rPr>
              <a:t>Các </a:t>
            </a:r>
            <a:r>
              <a:rPr lang="vi-VN" sz="2200" dirty="0">
                <a:solidFill>
                  <a:srgbClr val="000000"/>
                </a:solidFill>
              </a:rPr>
              <a:t>quan nghe vậy ỉu xìu, còn nhà vua thì thở dài sườn sượt. Không khí của triều đình thật là ảo não. Đúng lúc đó, một viên thị vệ hớt hải chạy vào:</a:t>
            </a:r>
          </a:p>
          <a:p>
            <a:pPr algn="just"/>
            <a:r>
              <a:rPr lang="en-US" sz="2200" dirty="0" smtClean="0">
                <a:solidFill>
                  <a:srgbClr val="000000"/>
                </a:solidFill>
              </a:rPr>
              <a:t>	</a:t>
            </a:r>
            <a:r>
              <a:rPr lang="vi-VN" sz="2200" dirty="0" smtClean="0">
                <a:solidFill>
                  <a:srgbClr val="000000"/>
                </a:solidFill>
              </a:rPr>
              <a:t>- </a:t>
            </a:r>
            <a:r>
              <a:rPr lang="vi-VN" sz="2200" dirty="0">
                <a:solidFill>
                  <a:srgbClr val="000000"/>
                </a:solidFill>
              </a:rPr>
              <a:t>Tâu Bệ hạ! Thần vừa tóm được một kẻ đang cười sằng sặc ngoài đường.</a:t>
            </a:r>
          </a:p>
          <a:p>
            <a:pPr algn="just"/>
            <a:r>
              <a:rPr lang="en-US" sz="2200" dirty="0" smtClean="0">
                <a:solidFill>
                  <a:srgbClr val="000000"/>
                </a:solidFill>
              </a:rPr>
              <a:t>	</a:t>
            </a:r>
            <a:r>
              <a:rPr lang="vi-VN" sz="2200" dirty="0" smtClean="0">
                <a:solidFill>
                  <a:srgbClr val="000000"/>
                </a:solidFill>
              </a:rPr>
              <a:t>- </a:t>
            </a:r>
            <a:r>
              <a:rPr lang="vi-VN" sz="2200" dirty="0">
                <a:solidFill>
                  <a:srgbClr val="000000"/>
                </a:solidFill>
              </a:rPr>
              <a:t>Dẫn nó vào! - Nhà vua phấn khởi ra lệnh.</a:t>
            </a:r>
          </a:p>
          <a:p>
            <a:pPr algn="just"/>
            <a:r>
              <a:rPr lang="en-US" sz="2200" dirty="0" smtClean="0">
                <a:solidFill>
                  <a:srgbClr val="000000"/>
                </a:solidFill>
              </a:rPr>
              <a:t>									</a:t>
            </a:r>
            <a:r>
              <a:rPr lang="vi-VN" sz="2000" dirty="0" smtClean="0">
                <a:solidFill>
                  <a:srgbClr val="000000"/>
                </a:solidFill>
                <a:latin typeface="+mj-lt"/>
              </a:rPr>
              <a:t>(</a:t>
            </a:r>
            <a:r>
              <a:rPr lang="vi-VN" sz="2000" dirty="0">
                <a:solidFill>
                  <a:srgbClr val="000000"/>
                </a:solidFill>
                <a:latin typeface="+mj-lt"/>
              </a:rPr>
              <a:t>còn nữa)</a:t>
            </a:r>
          </a:p>
          <a:p>
            <a:pPr algn="just"/>
            <a:r>
              <a:rPr lang="en-US" sz="2000" i="1" dirty="0" smtClean="0">
                <a:solidFill>
                  <a:srgbClr val="000000"/>
                </a:solidFill>
                <a:latin typeface="+mj-lt"/>
              </a:rPr>
              <a:t>								</a:t>
            </a:r>
            <a:r>
              <a:rPr lang="vi-VN" sz="2000" i="1" dirty="0" smtClean="0">
                <a:solidFill>
                  <a:srgbClr val="000000"/>
                </a:solidFill>
                <a:latin typeface="+mj-lt"/>
              </a:rPr>
              <a:t>Theo</a:t>
            </a:r>
            <a:r>
              <a:rPr lang="vi-VN" sz="2000" i="1" dirty="0">
                <a:solidFill>
                  <a:srgbClr val="000000"/>
                </a:solidFill>
                <a:latin typeface="+mj-lt"/>
              </a:rPr>
              <a:t> </a:t>
            </a:r>
            <a:r>
              <a:rPr lang="vi-VN" sz="2000" b="1" dirty="0">
                <a:solidFill>
                  <a:srgbClr val="000000"/>
                </a:solidFill>
                <a:latin typeface="+mj-lt"/>
              </a:rPr>
              <a:t>TRẦN ĐỨC </a:t>
            </a:r>
            <a:r>
              <a:rPr lang="vi-VN" sz="2000" b="1" dirty="0" smtClean="0">
                <a:solidFill>
                  <a:srgbClr val="000000"/>
                </a:solidFill>
                <a:latin typeface="+mj-lt"/>
              </a:rPr>
              <a:t>TIẾN</a:t>
            </a:r>
            <a:endParaRPr lang="vi-VN" sz="2000" dirty="0">
              <a:solidFill>
                <a:srgbClr val="000000"/>
              </a:solidFill>
              <a:latin typeface="+mj-lt"/>
            </a:endParaRPr>
          </a:p>
        </p:txBody>
      </p:sp>
    </p:spTree>
    <p:extLst>
      <p:ext uri="{BB962C8B-B14F-4D97-AF65-F5344CB8AC3E}">
        <p14:creationId xmlns:p14="http://schemas.microsoft.com/office/powerpoint/2010/main" val="136445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Text Box 401"/>
          <p:cNvSpPr txBox="1">
            <a:spLocks noChangeArrowheads="1"/>
          </p:cNvSpPr>
          <p:nvPr/>
        </p:nvSpPr>
        <p:spPr bwMode="auto">
          <a:xfrm>
            <a:off x="1733550" y="708026"/>
            <a:ext cx="8915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rPr>
              <a:t>Bài này được chia làm … đoạn.</a:t>
            </a:r>
          </a:p>
        </p:txBody>
      </p:sp>
      <p:sp>
        <p:nvSpPr>
          <p:cNvPr id="5" name="Rectangle 4"/>
          <p:cNvSpPr>
            <a:spLocks noChangeArrowheads="1"/>
          </p:cNvSpPr>
          <p:nvPr/>
        </p:nvSpPr>
        <p:spPr bwMode="auto">
          <a:xfrm>
            <a:off x="7772400" y="692696"/>
            <a:ext cx="533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4000" dirty="0" smtClean="0">
                <a:solidFill>
                  <a:srgbClr val="FF0000"/>
                </a:solidFill>
                <a:latin typeface="Times New Roman" panose="02020603050405020304" pitchFamily="18" charset="0"/>
              </a:rPr>
              <a:t>3</a:t>
            </a:r>
            <a:endParaRPr lang="en-US" altLang="en-US" sz="4000" dirty="0"/>
          </a:p>
        </p:txBody>
      </p:sp>
      <p:pic>
        <p:nvPicPr>
          <p:cNvPr id="15368" name="Picture 12"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1262225" y="60760"/>
            <a:ext cx="8588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1339255" y="5949136"/>
            <a:ext cx="7413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ChangeArrowheads="1"/>
          </p:cNvSpPr>
          <p:nvPr/>
        </p:nvSpPr>
        <p:spPr bwMode="auto">
          <a:xfrm>
            <a:off x="0" y="0"/>
            <a:ext cx="12144672" cy="68580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Calibri" panose="020F0502020204030204" pitchFamily="34" charset="0"/>
            </a:endParaRPr>
          </a:p>
        </p:txBody>
      </p:sp>
      <p:pic>
        <p:nvPicPr>
          <p:cNvPr id="15371" name="Picture 4"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5" y="44624"/>
            <a:ext cx="9144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POINSET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6068" y="6010969"/>
            <a:ext cx="838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7"/>
          <p:cNvSpPr>
            <a:spLocks noChangeArrowheads="1"/>
          </p:cNvSpPr>
          <p:nvPr/>
        </p:nvSpPr>
        <p:spPr bwMode="auto">
          <a:xfrm>
            <a:off x="773284" y="1772816"/>
            <a:ext cx="1086733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000" b="1" dirty="0" err="1">
                <a:solidFill>
                  <a:srgbClr val="00B050"/>
                </a:solidFill>
                <a:latin typeface="Times New Roman" pitchFamily="18" charset="0"/>
              </a:rPr>
              <a:t>Đoạn</a:t>
            </a:r>
            <a:r>
              <a:rPr lang="en-US" sz="4000" b="1" dirty="0">
                <a:solidFill>
                  <a:srgbClr val="00B050"/>
                </a:solidFill>
                <a:latin typeface="Times New Roman" pitchFamily="18" charset="0"/>
              </a:rPr>
              <a:t> 1: </a:t>
            </a:r>
            <a:r>
              <a:rPr lang="en-US" sz="4000" b="1" dirty="0" err="1" smtClean="0">
                <a:solidFill>
                  <a:srgbClr val="00B050"/>
                </a:solidFill>
                <a:latin typeface="Times New Roman" pitchFamily="18" charset="0"/>
              </a:rPr>
              <a:t>Từ</a:t>
            </a:r>
            <a:r>
              <a:rPr lang="en-US" sz="4000" b="1" dirty="0" smtClean="0">
                <a:solidFill>
                  <a:srgbClr val="00B050"/>
                </a:solidFill>
                <a:latin typeface="Times New Roman" pitchFamily="18" charset="0"/>
              </a:rPr>
              <a:t> </a:t>
            </a:r>
            <a:r>
              <a:rPr lang="en-US" sz="4000" b="1" dirty="0" err="1" smtClean="0">
                <a:solidFill>
                  <a:srgbClr val="00B050"/>
                </a:solidFill>
                <a:latin typeface="Times New Roman" pitchFamily="18" charset="0"/>
              </a:rPr>
              <a:t>đầu</a:t>
            </a:r>
            <a:r>
              <a:rPr lang="en-US" sz="4000" b="1" dirty="0" smtClean="0">
                <a:solidFill>
                  <a:srgbClr val="00B050"/>
                </a:solidFill>
                <a:latin typeface="Times New Roman" pitchFamily="18" charset="0"/>
              </a:rPr>
              <a:t> </a:t>
            </a:r>
            <a:r>
              <a:rPr lang="en-US" sz="4000" b="1" dirty="0" err="1" smtClean="0">
                <a:solidFill>
                  <a:srgbClr val="00B050"/>
                </a:solidFill>
                <a:latin typeface="Times New Roman" pitchFamily="18" charset="0"/>
              </a:rPr>
              <a:t>đến</a:t>
            </a:r>
            <a:r>
              <a:rPr lang="en-US" sz="4000" b="1" dirty="0" smtClean="0">
                <a:solidFill>
                  <a:srgbClr val="00B050"/>
                </a:solidFill>
                <a:latin typeface="Times New Roman" pitchFamily="18" charset="0"/>
              </a:rPr>
              <a:t> … </a:t>
            </a:r>
            <a:r>
              <a:rPr lang="en-US" sz="4000" b="1" i="1" dirty="0" err="1" smtClean="0">
                <a:solidFill>
                  <a:srgbClr val="0000FF"/>
                </a:solidFill>
                <a:latin typeface="Times New Roman" pitchFamily="18" charset="0"/>
              </a:rPr>
              <a:t>về</a:t>
            </a:r>
            <a:r>
              <a:rPr lang="en-US" sz="4000" b="1" i="1" dirty="0" smtClean="0">
                <a:solidFill>
                  <a:srgbClr val="0000FF"/>
                </a:solidFill>
                <a:latin typeface="Times New Roman" pitchFamily="18" charset="0"/>
              </a:rPr>
              <a:t> </a:t>
            </a:r>
            <a:r>
              <a:rPr lang="en-US" sz="4000" b="1" i="1" dirty="0" err="1" smtClean="0">
                <a:solidFill>
                  <a:srgbClr val="0000FF"/>
                </a:solidFill>
                <a:latin typeface="Times New Roman" pitchFamily="18" charset="0"/>
              </a:rPr>
              <a:t>môn</a:t>
            </a:r>
            <a:r>
              <a:rPr lang="en-US" sz="4000" b="1" i="1" dirty="0" smtClean="0">
                <a:solidFill>
                  <a:srgbClr val="0000FF"/>
                </a:solidFill>
                <a:latin typeface="Times New Roman" pitchFamily="18" charset="0"/>
              </a:rPr>
              <a:t> </a:t>
            </a:r>
            <a:r>
              <a:rPr lang="en-US" sz="4000" b="1" i="1" dirty="0" err="1" smtClean="0">
                <a:solidFill>
                  <a:srgbClr val="0000FF"/>
                </a:solidFill>
                <a:latin typeface="Times New Roman" pitchFamily="18" charset="0"/>
              </a:rPr>
              <a:t>cười</a:t>
            </a:r>
            <a:r>
              <a:rPr lang="en-US" sz="4000" b="1" dirty="0" smtClean="0">
                <a:solidFill>
                  <a:srgbClr val="0000FF"/>
                </a:solidFill>
                <a:latin typeface="Times New Roman" pitchFamily="18" charset="0"/>
              </a:rPr>
              <a:t>.</a:t>
            </a:r>
          </a:p>
          <a:p>
            <a:endParaRPr lang="en-US" sz="4000" b="1" dirty="0" smtClean="0">
              <a:solidFill>
                <a:srgbClr val="00B050"/>
              </a:solidFill>
              <a:latin typeface="Times New Roman" pitchFamily="18" charset="0"/>
            </a:endParaRPr>
          </a:p>
          <a:p>
            <a:r>
              <a:rPr lang="en-US" sz="4000" b="1" dirty="0" err="1">
                <a:solidFill>
                  <a:srgbClr val="00B050"/>
                </a:solidFill>
                <a:latin typeface="Times New Roman" pitchFamily="18" charset="0"/>
              </a:rPr>
              <a:t>Đoạn</a:t>
            </a:r>
            <a:r>
              <a:rPr lang="en-US" sz="4000" b="1" dirty="0">
                <a:solidFill>
                  <a:srgbClr val="00B050"/>
                </a:solidFill>
                <a:latin typeface="Times New Roman" pitchFamily="18" charset="0"/>
              </a:rPr>
              <a:t> </a:t>
            </a:r>
            <a:r>
              <a:rPr lang="en-US" sz="4000" b="1" dirty="0" smtClean="0">
                <a:solidFill>
                  <a:srgbClr val="00B050"/>
                </a:solidFill>
                <a:latin typeface="Times New Roman" pitchFamily="18" charset="0"/>
              </a:rPr>
              <a:t>2: </a:t>
            </a:r>
            <a:r>
              <a:rPr lang="en-US" sz="4000" b="1" dirty="0" err="1" smtClean="0">
                <a:solidFill>
                  <a:srgbClr val="00B050"/>
                </a:solidFill>
                <a:latin typeface="Times New Roman" pitchFamily="18" charset="0"/>
              </a:rPr>
              <a:t>Tiếp</a:t>
            </a:r>
            <a:r>
              <a:rPr lang="en-US" sz="4000" b="1" dirty="0" smtClean="0">
                <a:solidFill>
                  <a:srgbClr val="00B050"/>
                </a:solidFill>
                <a:latin typeface="Times New Roman" pitchFamily="18" charset="0"/>
              </a:rPr>
              <a:t> </a:t>
            </a:r>
            <a:r>
              <a:rPr lang="en-US" sz="4000" b="1" dirty="0" err="1" smtClean="0">
                <a:solidFill>
                  <a:srgbClr val="00B050"/>
                </a:solidFill>
                <a:latin typeface="Times New Roman" pitchFamily="18" charset="0"/>
              </a:rPr>
              <a:t>theo</a:t>
            </a:r>
            <a:r>
              <a:rPr lang="en-US" sz="4000" b="1" dirty="0" smtClean="0">
                <a:solidFill>
                  <a:srgbClr val="00B050"/>
                </a:solidFill>
                <a:latin typeface="Times New Roman" pitchFamily="18" charset="0"/>
              </a:rPr>
              <a:t> </a:t>
            </a:r>
            <a:r>
              <a:rPr lang="en-US" sz="4000" b="1" dirty="0" err="1">
                <a:solidFill>
                  <a:srgbClr val="00B050"/>
                </a:solidFill>
                <a:latin typeface="Times New Roman" pitchFamily="18" charset="0"/>
              </a:rPr>
              <a:t>đến</a:t>
            </a:r>
            <a:r>
              <a:rPr lang="en-US" sz="4000" b="1" dirty="0">
                <a:solidFill>
                  <a:srgbClr val="00B050"/>
                </a:solidFill>
                <a:latin typeface="Times New Roman" pitchFamily="18" charset="0"/>
              </a:rPr>
              <a:t> … </a:t>
            </a:r>
            <a:r>
              <a:rPr lang="en-US" sz="4000" b="1" i="1" dirty="0" err="1" smtClean="0">
                <a:solidFill>
                  <a:srgbClr val="0000FF"/>
                </a:solidFill>
                <a:latin typeface="Times New Roman" pitchFamily="18" charset="0"/>
              </a:rPr>
              <a:t>học</a:t>
            </a:r>
            <a:r>
              <a:rPr lang="en-US" sz="4000" b="1" i="1" dirty="0" smtClean="0">
                <a:solidFill>
                  <a:srgbClr val="0000FF"/>
                </a:solidFill>
                <a:latin typeface="Times New Roman" pitchFamily="18" charset="0"/>
              </a:rPr>
              <a:t> </a:t>
            </a:r>
            <a:r>
              <a:rPr lang="en-US" sz="4000" b="1" i="1" dirty="0" err="1" smtClean="0">
                <a:solidFill>
                  <a:srgbClr val="0000FF"/>
                </a:solidFill>
                <a:latin typeface="Times New Roman" pitchFamily="18" charset="0"/>
              </a:rPr>
              <a:t>không</a:t>
            </a:r>
            <a:r>
              <a:rPr lang="en-US" sz="4000" b="1" i="1" dirty="0" smtClean="0">
                <a:solidFill>
                  <a:srgbClr val="0000FF"/>
                </a:solidFill>
                <a:latin typeface="Times New Roman" pitchFamily="18" charset="0"/>
              </a:rPr>
              <a:t> </a:t>
            </a:r>
            <a:r>
              <a:rPr lang="en-US" sz="4000" b="1" i="1" dirty="0" err="1" smtClean="0">
                <a:solidFill>
                  <a:srgbClr val="0000FF"/>
                </a:solidFill>
                <a:latin typeface="Times New Roman" pitchFamily="18" charset="0"/>
              </a:rPr>
              <a:t>vào</a:t>
            </a:r>
            <a:r>
              <a:rPr lang="en-US" sz="4000" b="1" dirty="0" smtClean="0">
                <a:solidFill>
                  <a:srgbClr val="0000FF"/>
                </a:solidFill>
                <a:latin typeface="Times New Roman" pitchFamily="18" charset="0"/>
              </a:rPr>
              <a:t>.</a:t>
            </a:r>
            <a:endParaRPr lang="en-US" sz="4000" b="1" dirty="0">
              <a:solidFill>
                <a:srgbClr val="0000FF"/>
              </a:solidFill>
              <a:latin typeface="Times New Roman" pitchFamily="18" charset="0"/>
            </a:endParaRPr>
          </a:p>
          <a:p>
            <a:endParaRPr lang="en-US" sz="4000" b="1" dirty="0">
              <a:solidFill>
                <a:srgbClr val="00B050"/>
              </a:solidFill>
              <a:latin typeface="Times New Roman" pitchFamily="18" charset="0"/>
            </a:endParaRPr>
          </a:p>
          <a:p>
            <a:r>
              <a:rPr lang="en-US" sz="4000" b="1" dirty="0" err="1" smtClean="0">
                <a:solidFill>
                  <a:srgbClr val="00B050"/>
                </a:solidFill>
                <a:latin typeface="Times New Roman" pitchFamily="18" charset="0"/>
              </a:rPr>
              <a:t>Đoạn</a:t>
            </a:r>
            <a:r>
              <a:rPr lang="en-US" sz="4000" b="1" dirty="0" smtClean="0">
                <a:solidFill>
                  <a:srgbClr val="00B050"/>
                </a:solidFill>
                <a:latin typeface="Times New Roman" pitchFamily="18" charset="0"/>
              </a:rPr>
              <a:t> 3: </a:t>
            </a:r>
            <a:r>
              <a:rPr lang="en-US" sz="4000" b="1" dirty="0" err="1" smtClean="0">
                <a:solidFill>
                  <a:srgbClr val="00B050"/>
                </a:solidFill>
                <a:latin typeface="Times New Roman" pitchFamily="18" charset="0"/>
              </a:rPr>
              <a:t>Phần</a:t>
            </a:r>
            <a:r>
              <a:rPr lang="en-US" sz="4000" b="1" dirty="0" smtClean="0">
                <a:solidFill>
                  <a:srgbClr val="00B050"/>
                </a:solidFill>
                <a:latin typeface="Times New Roman" pitchFamily="18" charset="0"/>
              </a:rPr>
              <a:t> </a:t>
            </a:r>
            <a:r>
              <a:rPr lang="en-US" sz="4000" b="1" dirty="0" err="1">
                <a:solidFill>
                  <a:srgbClr val="00B050"/>
                </a:solidFill>
                <a:latin typeface="Times New Roman" pitchFamily="18" charset="0"/>
              </a:rPr>
              <a:t>còn</a:t>
            </a:r>
            <a:r>
              <a:rPr lang="en-US" sz="4000" b="1" dirty="0">
                <a:solidFill>
                  <a:srgbClr val="00B050"/>
                </a:solidFill>
                <a:latin typeface="Times New Roman" pitchFamily="18" charset="0"/>
              </a:rPr>
              <a:t> </a:t>
            </a:r>
            <a:r>
              <a:rPr lang="en-US" sz="4000" b="1" dirty="0" err="1">
                <a:solidFill>
                  <a:srgbClr val="00B050"/>
                </a:solidFill>
                <a:latin typeface="Times New Roman" pitchFamily="18" charset="0"/>
              </a:rPr>
              <a:t>lại</a:t>
            </a:r>
            <a:r>
              <a:rPr lang="en-US" sz="4000" b="1" dirty="0">
                <a:solidFill>
                  <a:srgbClr val="00B050"/>
                </a:solidFill>
                <a:latin typeface="Times New Roman" pitchFamily="18" charset="0"/>
              </a:rPr>
              <a:t>.</a:t>
            </a:r>
          </a:p>
        </p:txBody>
      </p:sp>
    </p:spTree>
    <p:extLst>
      <p:ext uri="{BB962C8B-B14F-4D97-AF65-F5344CB8AC3E}">
        <p14:creationId xmlns:p14="http://schemas.microsoft.com/office/powerpoint/2010/main" val="79326844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amond(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barn(inVertical)">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barn(inVertical)">
                                      <p:cBhvr>
                                        <p:cTn id="20" dur="500"/>
                                        <p:tgtEl>
                                          <p:spTgt spid="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down)">
                                      <p:cBhvr>
                                        <p:cTn id="25"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44624"/>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Vương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quốc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vắng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nụ</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cười</a:t>
            </a:r>
            <a:endParaRPr lang="en-US" sz="3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407368" y="692696"/>
            <a:ext cx="11377264" cy="6186309"/>
          </a:xfrm>
          <a:prstGeom prst="rect">
            <a:avLst/>
          </a:prstGeom>
        </p:spPr>
        <p:txBody>
          <a:bodyPr wrap="square">
            <a:spAutoFit/>
          </a:bodyPr>
          <a:lstStyle/>
          <a:p>
            <a:pPr algn="just"/>
            <a:r>
              <a:rPr lang="en-US" sz="2200" dirty="0" smtClean="0">
                <a:solidFill>
                  <a:srgbClr val="000000"/>
                </a:solidFill>
              </a:rPr>
              <a:t>	</a:t>
            </a:r>
            <a:r>
              <a:rPr lang="vi-VN" sz="2200" dirty="0" smtClean="0">
                <a:solidFill>
                  <a:srgbClr val="0000FF"/>
                </a:solidFill>
              </a:rPr>
              <a:t>Ngày </a:t>
            </a:r>
            <a:r>
              <a:rPr lang="vi-VN" sz="2200" dirty="0">
                <a:solidFill>
                  <a:srgbClr val="0000FF"/>
                </a:solidFill>
              </a:rPr>
              <a:t>xửa ngày xưa, có một vương quốc buồn chán kinh khủng chỉ vì cư dân ở đó không ai biết cười. Nói chính xác là chỉ có rất ít trẻ con cười được, còn người lớn thì hoàn toàn không. Buổi sáng, mặt trời không muốn dậy, chim không muốn hót, hoa trong vườn chưa nở đã tàn. Ra đường gặp toàn những gương mặt rầu rĩ, héo hon. Ngay kinh đô là nơi nhộn nhịp cũng chỉ nghe thấy tiếng ngựa hí, tiếng sỏi đá lạo xạo dưới bánh xe, tiếng gió thở dài trên những mái nhà... Nhà vua, may sao, vẫn còn tỉnh táo để nhận ra mối nguy cơ đó. Ngài họp triều đình và cử ngay một viên đại thần đi du học, chuyên về môn </a:t>
            </a:r>
            <a:r>
              <a:rPr lang="vi-VN" sz="2200" dirty="0" smtClean="0">
                <a:solidFill>
                  <a:srgbClr val="0000FF"/>
                </a:solidFill>
              </a:rPr>
              <a:t>cười.</a:t>
            </a:r>
            <a:endParaRPr lang="en-US" sz="2200" dirty="0" smtClean="0">
              <a:solidFill>
                <a:srgbClr val="0000FF"/>
              </a:solidFill>
            </a:endParaRPr>
          </a:p>
          <a:p>
            <a:pPr algn="just"/>
            <a:r>
              <a:rPr lang="en-US" sz="2200" dirty="0">
                <a:solidFill>
                  <a:srgbClr val="000000"/>
                </a:solidFill>
              </a:rPr>
              <a:t>	</a:t>
            </a:r>
            <a:r>
              <a:rPr lang="vi-VN" sz="2200" dirty="0" smtClean="0">
                <a:solidFill>
                  <a:srgbClr val="FF33CC"/>
                </a:solidFill>
              </a:rPr>
              <a:t>Một </a:t>
            </a:r>
            <a:r>
              <a:rPr lang="vi-VN" sz="2200" dirty="0">
                <a:solidFill>
                  <a:srgbClr val="FF33CC"/>
                </a:solidFill>
              </a:rPr>
              <a:t>năm trôi qua, thời hạn học tập đã hết, nhà vua thân hành dẫn các quan ra tận cửa ải đón vị đại thần du học trở về. Ai cũng hồi hộp mong nhìn thấy nụ cười mầu nhiệm của ông ta. Nhưng họ đã thất vọng. Vị đại thần vừa xuất hiện đã vội rập đầu, tâu lạy:</a:t>
            </a:r>
          </a:p>
          <a:p>
            <a:pPr algn="just"/>
            <a:r>
              <a:rPr lang="en-US" sz="2200" dirty="0" smtClean="0">
                <a:solidFill>
                  <a:srgbClr val="FF33CC"/>
                </a:solidFill>
              </a:rPr>
              <a:t>	</a:t>
            </a:r>
            <a:r>
              <a:rPr lang="vi-VN" sz="2200" dirty="0" smtClean="0">
                <a:solidFill>
                  <a:srgbClr val="FF33CC"/>
                </a:solidFill>
              </a:rPr>
              <a:t>- </a:t>
            </a:r>
            <a:r>
              <a:rPr lang="vi-VN" sz="2200" dirty="0">
                <a:solidFill>
                  <a:srgbClr val="FF33CC"/>
                </a:solidFill>
              </a:rPr>
              <a:t>Muôn tâu Bệ hạ, thần xin chịu tội. Thần đã cố gắng hết sức nhưng học không </a:t>
            </a:r>
            <a:r>
              <a:rPr lang="vi-VN" sz="2200" dirty="0" smtClean="0">
                <a:solidFill>
                  <a:srgbClr val="FF33CC"/>
                </a:solidFill>
              </a:rPr>
              <a:t>vào.</a:t>
            </a:r>
            <a:endParaRPr lang="en-US" sz="2200" dirty="0" smtClean="0">
              <a:solidFill>
                <a:srgbClr val="FF33CC"/>
              </a:solidFill>
            </a:endParaRPr>
          </a:p>
          <a:p>
            <a:pPr algn="just"/>
            <a:r>
              <a:rPr lang="en-US" sz="2200" dirty="0">
                <a:solidFill>
                  <a:srgbClr val="000000"/>
                </a:solidFill>
              </a:rPr>
              <a:t>	</a:t>
            </a:r>
            <a:r>
              <a:rPr lang="vi-VN" sz="2200" dirty="0" smtClean="0">
                <a:solidFill>
                  <a:srgbClr val="00B050"/>
                </a:solidFill>
              </a:rPr>
              <a:t>Các </a:t>
            </a:r>
            <a:r>
              <a:rPr lang="vi-VN" sz="2200" dirty="0">
                <a:solidFill>
                  <a:srgbClr val="00B050"/>
                </a:solidFill>
              </a:rPr>
              <a:t>quan nghe vậy ỉu xìu, còn nhà vua thì thở dài sườn sượt. Không khí của triều đình thật là ảo não. Đúng lúc đó, một viên thị vệ hớt hải chạy vào:</a:t>
            </a:r>
          </a:p>
          <a:p>
            <a:pPr algn="just"/>
            <a:r>
              <a:rPr lang="en-US" sz="2200" dirty="0" smtClean="0">
                <a:solidFill>
                  <a:srgbClr val="00B050"/>
                </a:solidFill>
              </a:rPr>
              <a:t>	</a:t>
            </a:r>
            <a:r>
              <a:rPr lang="vi-VN" sz="2200" dirty="0" smtClean="0">
                <a:solidFill>
                  <a:srgbClr val="00B050"/>
                </a:solidFill>
              </a:rPr>
              <a:t>- </a:t>
            </a:r>
            <a:r>
              <a:rPr lang="vi-VN" sz="2200" dirty="0">
                <a:solidFill>
                  <a:srgbClr val="00B050"/>
                </a:solidFill>
              </a:rPr>
              <a:t>Tâu Bệ hạ! Thần vừa tóm được một kẻ đang cười sằng sặc ngoài đường.</a:t>
            </a:r>
          </a:p>
          <a:p>
            <a:pPr algn="just"/>
            <a:r>
              <a:rPr lang="en-US" sz="2200" dirty="0" smtClean="0">
                <a:solidFill>
                  <a:srgbClr val="00B050"/>
                </a:solidFill>
              </a:rPr>
              <a:t>	</a:t>
            </a:r>
            <a:r>
              <a:rPr lang="vi-VN" sz="2200" dirty="0" smtClean="0">
                <a:solidFill>
                  <a:srgbClr val="00B050"/>
                </a:solidFill>
              </a:rPr>
              <a:t>- </a:t>
            </a:r>
            <a:r>
              <a:rPr lang="vi-VN" sz="2200" dirty="0">
                <a:solidFill>
                  <a:srgbClr val="00B050"/>
                </a:solidFill>
              </a:rPr>
              <a:t>Dẫn nó vào! - Nhà vua phấn khởi ra lệnh.</a:t>
            </a:r>
          </a:p>
          <a:p>
            <a:pPr algn="just"/>
            <a:r>
              <a:rPr lang="en-US" sz="2200" dirty="0" smtClean="0">
                <a:solidFill>
                  <a:srgbClr val="000000"/>
                </a:solidFill>
              </a:rPr>
              <a:t>									</a:t>
            </a:r>
            <a:r>
              <a:rPr lang="vi-VN" sz="2000" dirty="0" smtClean="0">
                <a:solidFill>
                  <a:srgbClr val="000000"/>
                </a:solidFill>
                <a:latin typeface="+mj-lt"/>
              </a:rPr>
              <a:t>(</a:t>
            </a:r>
            <a:r>
              <a:rPr lang="vi-VN" sz="2000" dirty="0">
                <a:solidFill>
                  <a:srgbClr val="000000"/>
                </a:solidFill>
                <a:latin typeface="+mj-lt"/>
              </a:rPr>
              <a:t>còn nữa)</a:t>
            </a:r>
          </a:p>
          <a:p>
            <a:pPr algn="just"/>
            <a:r>
              <a:rPr lang="en-US" sz="2000" i="1" dirty="0" smtClean="0">
                <a:solidFill>
                  <a:srgbClr val="000000"/>
                </a:solidFill>
                <a:latin typeface="+mj-lt"/>
              </a:rPr>
              <a:t>								</a:t>
            </a:r>
            <a:r>
              <a:rPr lang="vi-VN" sz="2000" i="1" dirty="0" smtClean="0">
                <a:solidFill>
                  <a:srgbClr val="000000"/>
                </a:solidFill>
                <a:latin typeface="+mj-lt"/>
              </a:rPr>
              <a:t>Theo</a:t>
            </a:r>
            <a:r>
              <a:rPr lang="vi-VN" sz="2000" i="1" dirty="0">
                <a:solidFill>
                  <a:srgbClr val="000000"/>
                </a:solidFill>
                <a:latin typeface="+mj-lt"/>
              </a:rPr>
              <a:t> </a:t>
            </a:r>
            <a:r>
              <a:rPr lang="vi-VN" sz="2000" b="1" dirty="0">
                <a:solidFill>
                  <a:srgbClr val="000000"/>
                </a:solidFill>
                <a:latin typeface="+mj-lt"/>
              </a:rPr>
              <a:t>TRẦN ĐỨC </a:t>
            </a:r>
            <a:r>
              <a:rPr lang="vi-VN" sz="2000" b="1" dirty="0" smtClean="0">
                <a:solidFill>
                  <a:srgbClr val="000000"/>
                </a:solidFill>
                <a:latin typeface="+mj-lt"/>
              </a:rPr>
              <a:t>TIẾN</a:t>
            </a:r>
            <a:endParaRPr lang="vi-VN" sz="2000" dirty="0">
              <a:solidFill>
                <a:srgbClr val="000000"/>
              </a:solidFill>
              <a:latin typeface="+mj-lt"/>
            </a:endParaRPr>
          </a:p>
        </p:txBody>
      </p:sp>
    </p:spTree>
    <p:extLst>
      <p:ext uri="{BB962C8B-B14F-4D97-AF65-F5344CB8AC3E}">
        <p14:creationId xmlns:p14="http://schemas.microsoft.com/office/powerpoint/2010/main" val="568452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04801" y="7145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2351584" y="2687332"/>
            <a:ext cx="8229600" cy="31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người</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lớn</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tâu</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lạy</a:t>
            </a:r>
            <a:endParaRPr lang="en-US" sz="3600" b="1" dirty="0" smtClean="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altLang="en-US" sz="3600" b="1" dirty="0" err="1" smtClean="0">
                <a:solidFill>
                  <a:srgbClr val="0000FF"/>
                </a:solidFill>
                <a:latin typeface="Arial" panose="020B0604020202020204" pitchFamily="34" charset="0"/>
                <a:cs typeface="Arial" panose="020B0604020202020204" pitchFamily="34" charset="0"/>
              </a:rPr>
              <a:t>ảo</a:t>
            </a:r>
            <a:r>
              <a:rPr lang="en-US" altLang="en-US" sz="3600" b="1" dirty="0" smtClean="0">
                <a:solidFill>
                  <a:srgbClr val="0000FF"/>
                </a:solidFill>
                <a:latin typeface="Arial" panose="020B0604020202020204" pitchFamily="34" charset="0"/>
                <a:cs typeface="Arial" panose="020B0604020202020204" pitchFamily="34" charset="0"/>
              </a:rPr>
              <a:t> </a:t>
            </a:r>
            <a:r>
              <a:rPr lang="en-US" altLang="en-US" sz="3600" b="1" dirty="0" err="1" smtClean="0">
                <a:solidFill>
                  <a:srgbClr val="0000FF"/>
                </a:solidFill>
                <a:latin typeface="Arial" panose="020B0604020202020204" pitchFamily="34" charset="0"/>
                <a:cs typeface="Arial" panose="020B0604020202020204" pitchFamily="34" charset="0"/>
              </a:rPr>
              <a:t>não</a:t>
            </a:r>
            <a:r>
              <a:rPr lang="en-US" altLang="en-US" sz="3600" b="1" dirty="0" smtClean="0">
                <a:solidFill>
                  <a:srgbClr val="0000FF"/>
                </a:solidFill>
                <a:latin typeface="Arial" panose="020B0604020202020204" pitchFamily="34" charset="0"/>
                <a:cs typeface="Arial" panose="020B0604020202020204" pitchFamily="34" charset="0"/>
              </a:rPr>
              <a:t>, </a:t>
            </a:r>
            <a:r>
              <a:rPr lang="en-US" altLang="en-US" sz="3600" b="1" dirty="0" err="1" smtClean="0">
                <a:solidFill>
                  <a:srgbClr val="0000FF"/>
                </a:solidFill>
                <a:latin typeface="Arial" panose="020B0604020202020204" pitchFamily="34" charset="0"/>
                <a:cs typeface="Arial" panose="020B0604020202020204" pitchFamily="34" charset="0"/>
              </a:rPr>
              <a:t>một</a:t>
            </a:r>
            <a:r>
              <a:rPr lang="en-US" altLang="en-US" sz="3600" b="1" dirty="0" smtClean="0">
                <a:solidFill>
                  <a:srgbClr val="0000FF"/>
                </a:solidFill>
                <a:latin typeface="Arial" panose="020B0604020202020204" pitchFamily="34" charset="0"/>
                <a:cs typeface="Arial" panose="020B0604020202020204" pitchFamily="34" charset="0"/>
              </a:rPr>
              <a:t> </a:t>
            </a:r>
            <a:r>
              <a:rPr lang="en-US" altLang="en-US" sz="3600" b="1" dirty="0" err="1" smtClean="0">
                <a:solidFill>
                  <a:srgbClr val="0000FF"/>
                </a:solidFill>
                <a:latin typeface="Arial" panose="020B0604020202020204" pitchFamily="34" charset="0"/>
                <a:cs typeface="Arial" panose="020B0604020202020204" pitchFamily="34" charset="0"/>
              </a:rPr>
              <a:t>năm</a:t>
            </a:r>
            <a:endParaRPr lang="en-US" sz="3600" b="1" dirty="0" smtClean="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smtClean="0">
                <a:solidFill>
                  <a:srgbClr val="0000FF"/>
                </a:solidFill>
                <a:latin typeface="Arial" panose="020B0604020202020204" pitchFamily="34" charset="0"/>
                <a:cs typeface="Arial" panose="020B0604020202020204" pitchFamily="34" charset="0"/>
              </a:rPr>
              <a:t>m</a:t>
            </a:r>
            <a:r>
              <a:rPr lang="vi-VN" sz="3600" b="1" dirty="0" smtClean="0">
                <a:solidFill>
                  <a:srgbClr val="0000FF"/>
                </a:solidFill>
                <a:latin typeface="Arial" panose="020B0604020202020204" pitchFamily="34" charset="0"/>
                <a:cs typeface="Arial" panose="020B0604020202020204" pitchFamily="34" charset="0"/>
              </a:rPr>
              <a:t>ặt trời</a:t>
            </a:r>
            <a:r>
              <a:rPr lang="en-US" sz="3600" b="1" dirty="0" smtClean="0">
                <a:solidFill>
                  <a:srgbClr val="0000FF"/>
                </a:solidFill>
                <a:latin typeface="Arial" panose="020B0604020202020204" pitchFamily="34" charset="0"/>
                <a:cs typeface="Arial" panose="020B0604020202020204" pitchFamily="34" charset="0"/>
              </a:rPr>
              <a:t>,</a:t>
            </a:r>
            <a:r>
              <a:rPr lang="en-US" sz="3600" b="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triều</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đình</a:t>
            </a:r>
            <a:endParaRPr lang="en-US" sz="3600" b="1" dirty="0" smtClean="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sằng</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sặc</a:t>
            </a:r>
            <a:r>
              <a:rPr lang="en-US" sz="3600" b="1" dirty="0" smtClean="0">
                <a:solidFill>
                  <a:srgbClr val="0000FF"/>
                </a:solidFill>
                <a:latin typeface="Arial" panose="020B0604020202020204" pitchFamily="34" charset="0"/>
                <a:cs typeface="Arial" panose="020B0604020202020204" pitchFamily="34" charset="0"/>
              </a:rPr>
              <a:t>,</a:t>
            </a:r>
            <a:r>
              <a:rPr lang="en-DE" sz="3600" b="1" dirty="0" smtClean="0">
                <a:solidFill>
                  <a:srgbClr val="0000FF"/>
                </a:solidFill>
                <a:latin typeface="Arial" panose="020B0604020202020204" pitchFamily="34" charset="0"/>
                <a:cs typeface="Arial" panose="020B0604020202020204" pitchFamily="34" charset="0"/>
              </a:rPr>
              <a:t>…</a:t>
            </a:r>
            <a:endParaRPr lang="en-US" alt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362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p:nvSpPr>
        <p:spPr bwMode="auto">
          <a:xfrm>
            <a:off x="0" y="44624"/>
            <a:ext cx="12192000" cy="584775"/>
          </a:xfrm>
          <a:prstGeom prst="rect">
            <a:avLst/>
          </a:prstGeom>
          <a:noFill/>
          <a:ln w="9525">
            <a:noFill/>
            <a:miter lim="800000"/>
            <a:headEnd/>
            <a:tailEnd/>
          </a:ln>
        </p:spPr>
        <p:txBody>
          <a:bodyPr wrap="square">
            <a:spAutoFit/>
          </a:bodyPr>
          <a:lstStyle/>
          <a:p>
            <a:pPr algn="ctr" eaLnBrk="1" hangingPunct="1"/>
            <a:r>
              <a:rPr lang="en-US" sz="3200" b="1" dirty="0" err="1" smtClean="0">
                <a:solidFill>
                  <a:srgbClr val="FF0000"/>
                </a:solidFill>
                <a:latin typeface="Arial" panose="020B0604020202020204" pitchFamily="34" charset="0"/>
                <a:cs typeface="Arial" panose="020B0604020202020204" pitchFamily="34" charset="0"/>
              </a:rPr>
              <a:t>Vương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quốc</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vắng</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nụ</a:t>
            </a:r>
            <a:r>
              <a:rPr lang="en-US" sz="3200" b="1" dirty="0" smtClean="0">
                <a:solidFill>
                  <a:srgbClr val="FF0000"/>
                </a:solidFill>
                <a:latin typeface="Arial" panose="020B0604020202020204" pitchFamily="34" charset="0"/>
                <a:cs typeface="Arial" panose="020B0604020202020204" pitchFamily="34" charset="0"/>
              </a:rPr>
              <a:t> </a:t>
            </a:r>
            <a:r>
              <a:rPr lang="en-US" sz="3200" b="1" dirty="0" err="1" smtClean="0">
                <a:solidFill>
                  <a:srgbClr val="FF0000"/>
                </a:solidFill>
                <a:latin typeface="Arial" panose="020B0604020202020204" pitchFamily="34" charset="0"/>
                <a:cs typeface="Arial" panose="020B0604020202020204" pitchFamily="34" charset="0"/>
              </a:rPr>
              <a:t>cười</a:t>
            </a:r>
            <a:endParaRPr lang="en-US" sz="32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407368" y="692696"/>
            <a:ext cx="11377264" cy="6186309"/>
          </a:xfrm>
          <a:prstGeom prst="rect">
            <a:avLst/>
          </a:prstGeom>
        </p:spPr>
        <p:txBody>
          <a:bodyPr wrap="square">
            <a:spAutoFit/>
          </a:bodyPr>
          <a:lstStyle/>
          <a:p>
            <a:pPr algn="just"/>
            <a:r>
              <a:rPr lang="en-US" sz="2200" dirty="0" smtClean="0">
                <a:solidFill>
                  <a:srgbClr val="000000"/>
                </a:solidFill>
              </a:rPr>
              <a:t>	</a:t>
            </a:r>
            <a:r>
              <a:rPr lang="vi-VN" sz="2200" dirty="0" smtClean="0">
                <a:solidFill>
                  <a:srgbClr val="0000FF"/>
                </a:solidFill>
              </a:rPr>
              <a:t>Ngày </a:t>
            </a:r>
            <a:r>
              <a:rPr lang="vi-VN" sz="2200" dirty="0">
                <a:solidFill>
                  <a:srgbClr val="0000FF"/>
                </a:solidFill>
              </a:rPr>
              <a:t>xửa ngày xưa, có một vương quốc buồn chán kinh khủng chỉ vì cư dân ở đó không ai biết cười. Nói chính xác là chỉ có rất ít trẻ con cười được, còn người lớn thì hoàn toàn không. Buổi sáng, mặt trời không muốn dậy, chim không muốn hót, hoa trong vườn chưa nở đã tàn. Ra đường gặp toàn những gương mặt rầu rĩ, héo hon. Ngay kinh đô là nơi nhộn nhịp cũng chỉ nghe thấy tiếng ngựa hí, tiếng sỏi đá lạo xạo dưới bánh xe, tiếng gió thở dài trên những mái nhà... Nhà vua, may sao, vẫn còn tỉnh táo để nhận ra mối nguy cơ đó. Ngài họp triều đình và cử ngay một viên đại thần đi du học, chuyên về môn </a:t>
            </a:r>
            <a:r>
              <a:rPr lang="vi-VN" sz="2200" dirty="0" smtClean="0">
                <a:solidFill>
                  <a:srgbClr val="0000FF"/>
                </a:solidFill>
              </a:rPr>
              <a:t>cười.</a:t>
            </a:r>
            <a:endParaRPr lang="en-US" sz="2200" dirty="0" smtClean="0">
              <a:solidFill>
                <a:srgbClr val="0000FF"/>
              </a:solidFill>
            </a:endParaRPr>
          </a:p>
          <a:p>
            <a:pPr algn="just"/>
            <a:r>
              <a:rPr lang="en-US" sz="2200" dirty="0">
                <a:solidFill>
                  <a:srgbClr val="000000"/>
                </a:solidFill>
              </a:rPr>
              <a:t>	</a:t>
            </a:r>
            <a:r>
              <a:rPr lang="vi-VN" sz="2200" dirty="0" smtClean="0">
                <a:solidFill>
                  <a:srgbClr val="FF33CC"/>
                </a:solidFill>
              </a:rPr>
              <a:t>Một </a:t>
            </a:r>
            <a:r>
              <a:rPr lang="vi-VN" sz="2200" dirty="0">
                <a:solidFill>
                  <a:srgbClr val="FF33CC"/>
                </a:solidFill>
              </a:rPr>
              <a:t>năm trôi qua, thời hạn học tập đã hết, nhà vua thân hành dẫn các quan ra tận cửa ải đón vị đại thần du học trở về. Ai cũng hồi hộp mong nhìn thấy nụ cười mầu nhiệm của ông ta. Nhưng họ đã thất vọng. Vị đại thần vừa xuất hiện đã vội rập đầu, tâu lạy:</a:t>
            </a:r>
          </a:p>
          <a:p>
            <a:pPr algn="just"/>
            <a:r>
              <a:rPr lang="en-US" sz="2200" dirty="0" smtClean="0">
                <a:solidFill>
                  <a:srgbClr val="FF33CC"/>
                </a:solidFill>
              </a:rPr>
              <a:t>	</a:t>
            </a:r>
            <a:r>
              <a:rPr lang="vi-VN" sz="2200" dirty="0" smtClean="0">
                <a:solidFill>
                  <a:srgbClr val="FF33CC"/>
                </a:solidFill>
              </a:rPr>
              <a:t>- </a:t>
            </a:r>
            <a:r>
              <a:rPr lang="vi-VN" sz="2200" dirty="0">
                <a:solidFill>
                  <a:srgbClr val="FF33CC"/>
                </a:solidFill>
              </a:rPr>
              <a:t>Muôn tâu Bệ hạ, thần xin chịu tội. Thần đã cố gắng hết sức nhưng học không </a:t>
            </a:r>
            <a:r>
              <a:rPr lang="vi-VN" sz="2200" dirty="0" smtClean="0">
                <a:solidFill>
                  <a:srgbClr val="FF33CC"/>
                </a:solidFill>
              </a:rPr>
              <a:t>vào.</a:t>
            </a:r>
            <a:endParaRPr lang="en-US" sz="2200" dirty="0" smtClean="0">
              <a:solidFill>
                <a:srgbClr val="FF33CC"/>
              </a:solidFill>
            </a:endParaRPr>
          </a:p>
          <a:p>
            <a:pPr algn="just"/>
            <a:r>
              <a:rPr lang="en-US" sz="2200" dirty="0">
                <a:solidFill>
                  <a:srgbClr val="000000"/>
                </a:solidFill>
              </a:rPr>
              <a:t>	</a:t>
            </a:r>
            <a:r>
              <a:rPr lang="vi-VN" sz="2200" dirty="0" smtClean="0">
                <a:solidFill>
                  <a:srgbClr val="00B050"/>
                </a:solidFill>
              </a:rPr>
              <a:t>Các </a:t>
            </a:r>
            <a:r>
              <a:rPr lang="vi-VN" sz="2200" dirty="0">
                <a:solidFill>
                  <a:srgbClr val="00B050"/>
                </a:solidFill>
              </a:rPr>
              <a:t>quan nghe vậy ỉu xìu, còn nhà vua thì thở dài sườn sượt. Không khí của triều đình thật là ảo não. Đúng lúc đó, một viên thị vệ hớt hải chạy vào:</a:t>
            </a:r>
          </a:p>
          <a:p>
            <a:pPr algn="just"/>
            <a:r>
              <a:rPr lang="en-US" sz="2200" dirty="0" smtClean="0">
                <a:solidFill>
                  <a:srgbClr val="00B050"/>
                </a:solidFill>
              </a:rPr>
              <a:t>	</a:t>
            </a:r>
            <a:r>
              <a:rPr lang="vi-VN" sz="2200" dirty="0" smtClean="0">
                <a:solidFill>
                  <a:srgbClr val="00B050"/>
                </a:solidFill>
              </a:rPr>
              <a:t>- </a:t>
            </a:r>
            <a:r>
              <a:rPr lang="vi-VN" sz="2200" dirty="0">
                <a:solidFill>
                  <a:srgbClr val="00B050"/>
                </a:solidFill>
              </a:rPr>
              <a:t>Tâu Bệ hạ! Thần vừa tóm được một kẻ đang cười sằng sặc ngoài đường.</a:t>
            </a:r>
          </a:p>
          <a:p>
            <a:pPr algn="just"/>
            <a:r>
              <a:rPr lang="en-US" sz="2200" dirty="0" smtClean="0">
                <a:solidFill>
                  <a:srgbClr val="00B050"/>
                </a:solidFill>
              </a:rPr>
              <a:t>	</a:t>
            </a:r>
            <a:r>
              <a:rPr lang="vi-VN" sz="2200" dirty="0" smtClean="0">
                <a:solidFill>
                  <a:srgbClr val="00B050"/>
                </a:solidFill>
              </a:rPr>
              <a:t>- </a:t>
            </a:r>
            <a:r>
              <a:rPr lang="vi-VN" sz="2200" dirty="0">
                <a:solidFill>
                  <a:srgbClr val="00B050"/>
                </a:solidFill>
              </a:rPr>
              <a:t>Dẫn nó vào! - Nhà vua phấn khởi ra lệnh.</a:t>
            </a:r>
          </a:p>
          <a:p>
            <a:pPr algn="just"/>
            <a:r>
              <a:rPr lang="en-US" sz="2200" dirty="0" smtClean="0">
                <a:solidFill>
                  <a:srgbClr val="000000"/>
                </a:solidFill>
              </a:rPr>
              <a:t>									</a:t>
            </a:r>
            <a:r>
              <a:rPr lang="vi-VN" sz="2000" dirty="0" smtClean="0">
                <a:solidFill>
                  <a:srgbClr val="000000"/>
                </a:solidFill>
                <a:latin typeface="+mj-lt"/>
              </a:rPr>
              <a:t>(</a:t>
            </a:r>
            <a:r>
              <a:rPr lang="vi-VN" sz="2000" dirty="0">
                <a:solidFill>
                  <a:srgbClr val="000000"/>
                </a:solidFill>
                <a:latin typeface="+mj-lt"/>
              </a:rPr>
              <a:t>còn nữa)</a:t>
            </a:r>
          </a:p>
          <a:p>
            <a:pPr algn="just"/>
            <a:r>
              <a:rPr lang="en-US" sz="2000" i="1" dirty="0" smtClean="0">
                <a:solidFill>
                  <a:srgbClr val="000000"/>
                </a:solidFill>
                <a:latin typeface="+mj-lt"/>
              </a:rPr>
              <a:t>								</a:t>
            </a:r>
            <a:r>
              <a:rPr lang="vi-VN" sz="2000" i="1" dirty="0" smtClean="0">
                <a:solidFill>
                  <a:srgbClr val="000000"/>
                </a:solidFill>
                <a:latin typeface="+mj-lt"/>
              </a:rPr>
              <a:t>Theo</a:t>
            </a:r>
            <a:r>
              <a:rPr lang="vi-VN" sz="2000" i="1" dirty="0">
                <a:solidFill>
                  <a:srgbClr val="000000"/>
                </a:solidFill>
                <a:latin typeface="+mj-lt"/>
              </a:rPr>
              <a:t> </a:t>
            </a:r>
            <a:r>
              <a:rPr lang="vi-VN" sz="2000" b="1" dirty="0">
                <a:solidFill>
                  <a:srgbClr val="000000"/>
                </a:solidFill>
                <a:latin typeface="+mj-lt"/>
              </a:rPr>
              <a:t>TRẦN ĐỨC </a:t>
            </a:r>
            <a:r>
              <a:rPr lang="vi-VN" sz="2000" b="1" dirty="0" smtClean="0">
                <a:solidFill>
                  <a:srgbClr val="000000"/>
                </a:solidFill>
                <a:latin typeface="+mj-lt"/>
              </a:rPr>
              <a:t>TIẾN</a:t>
            </a:r>
            <a:endParaRPr lang="vi-VN" sz="2000" dirty="0">
              <a:solidFill>
                <a:srgbClr val="000000"/>
              </a:solidFill>
              <a:latin typeface="+mj-lt"/>
            </a:endParaRPr>
          </a:p>
        </p:txBody>
      </p:sp>
    </p:spTree>
    <p:extLst>
      <p:ext uri="{BB962C8B-B14F-4D97-AF65-F5344CB8AC3E}">
        <p14:creationId xmlns:p14="http://schemas.microsoft.com/office/powerpoint/2010/main" val="634124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275</Words>
  <Application>Microsoft Office PowerPoint</Application>
  <PresentationFormat>Widescreen</PresentationFormat>
  <Paragraphs>98</Paragraphs>
  <Slides>24</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Calibri</vt:lpstr>
      <vt:lpstr>HP001 4 hàng</vt:lpstr>
      <vt:lpstr>Times New Roman</vt:lpstr>
      <vt:lpstr>Wingdings 2</vt:lpstr>
      <vt:lpstr>Wingdings 3</vt:lpstr>
      <vt:lpstr>Office Theme</vt:lpstr>
      <vt:lpstr>12_Default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Cong Hien</cp:lastModifiedBy>
  <cp:revision>186</cp:revision>
  <dcterms:created xsi:type="dcterms:W3CDTF">2015-03-17T09:03:25Z</dcterms:created>
  <dcterms:modified xsi:type="dcterms:W3CDTF">2023-04-23T03:14:28Z</dcterms:modified>
</cp:coreProperties>
</file>