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935" r:id="rId3"/>
    <p:sldId id="8642" r:id="rId4"/>
    <p:sldId id="8643" r:id="rId5"/>
    <p:sldId id="8644" r:id="rId6"/>
    <p:sldId id="8645" r:id="rId7"/>
    <p:sldId id="8646" r:id="rId8"/>
    <p:sldId id="8647" r:id="rId9"/>
    <p:sldId id="8648" r:id="rId10"/>
    <p:sldId id="8649" r:id="rId11"/>
    <p:sldId id="8652" r:id="rId12"/>
    <p:sldId id="8656" r:id="rId13"/>
    <p:sldId id="8651" r:id="rId14"/>
    <p:sldId id="8653" r:id="rId15"/>
    <p:sldId id="940" r:id="rId16"/>
    <p:sldId id="8655" r:id="rId17"/>
    <p:sldId id="8657" r:id="rId18"/>
    <p:sldId id="865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76AA"/>
    <a:srgbClr val="D8BAD0"/>
    <a:srgbClr val="257F5F"/>
    <a:srgbClr val="63D2AA"/>
    <a:srgbClr val="B1E9D5"/>
    <a:srgbClr val="AADEDA"/>
    <a:srgbClr val="D7150B"/>
    <a:srgbClr val="F87C77"/>
    <a:srgbClr val="8ECECF"/>
    <a:srgbClr val="041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1" d="100"/>
          <a:sy n="111" d="100"/>
        </p:scale>
        <p:origin x="664" y="19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extLst>
      <p:ext uri="{BB962C8B-B14F-4D97-AF65-F5344CB8AC3E}">
        <p14:creationId xmlns:p14="http://schemas.microsoft.com/office/powerpoint/2010/main" val="354403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a:p>
        </p:txBody>
      </p:sp>
      <p:sp>
        <p:nvSpPr>
          <p:cNvPr id="37891" name="灯片编号占位符 3"/>
          <p:cNvSpPr>
            <a:spLocks noGrp="1" noChangeArrowheads="1"/>
          </p:cNvSpPr>
          <p:nvPr>
            <p:ph type="sldNum" sz="quarter" idx="5"/>
          </p:nvPr>
        </p:nvSpPr>
        <p:spPr bwMode="auto">
          <a:noFill/>
          <a:ln>
            <a:miter lim="800000"/>
            <a:headEnd/>
            <a:tailEnd/>
          </a:ln>
        </p:spPr>
        <p:txBody>
          <a:bodyPr/>
          <a:lstStyle/>
          <a:p>
            <a:fld id="{17848CDF-EB1D-4858-A234-8C0CEBAE6142}" type="slidenum">
              <a:rPr lang="zh-CN" altLang="en-US"/>
              <a:pPr/>
              <a:t>2</a:t>
            </a:fld>
            <a:endParaRPr lang="zh-CN" altLang="en-US"/>
          </a:p>
        </p:txBody>
      </p:sp>
    </p:spTree>
    <p:extLst>
      <p:ext uri="{BB962C8B-B14F-4D97-AF65-F5344CB8AC3E}">
        <p14:creationId xmlns:p14="http://schemas.microsoft.com/office/powerpoint/2010/main" val="395732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811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96725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885388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6E6651A-D473-4A27-AF15-BDB377607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5531EA7C-6625-4C1A-BF2F-21B9F3C4550E}"/>
              </a:ext>
            </a:extLst>
          </p:cNvPr>
          <p:cNvSpPr/>
          <p:nvPr userDrawn="1"/>
        </p:nvSpPr>
        <p:spPr>
          <a:xfrm>
            <a:off x="351097" y="380999"/>
            <a:ext cx="11489804"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4740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824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2022/12/29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1265796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3969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092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74546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80927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5497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86564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50271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390718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75777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2022/12/29</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0532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2022/12/29</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9281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743CF0-A1DD-4617-9028-76ED9BF7C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918960"/>
          </a:xfrm>
          <a:prstGeom prst="rect">
            <a:avLst/>
          </a:prstGeom>
        </p:spPr>
      </p:pic>
      <p:sp>
        <p:nvSpPr>
          <p:cNvPr id="2" name="Rectangle 1">
            <a:extLst>
              <a:ext uri="{FF2B5EF4-FFF2-40B4-BE49-F238E27FC236}">
                <a16:creationId xmlns:a16="http://schemas.microsoft.com/office/drawing/2014/main" id="{5639BF87-AE6A-4285-A158-E10D6A1571F6}"/>
              </a:ext>
            </a:extLst>
          </p:cNvPr>
          <p:cNvSpPr/>
          <p:nvPr/>
        </p:nvSpPr>
        <p:spPr>
          <a:xfrm>
            <a:off x="1841500" y="1549400"/>
            <a:ext cx="8432800"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18F8C4-765B-43C0-B3A6-C8F333C9A836}"/>
              </a:ext>
            </a:extLst>
          </p:cNvPr>
          <p:cNvSpPr/>
          <p:nvPr/>
        </p:nvSpPr>
        <p:spPr>
          <a:xfrm>
            <a:off x="2017631" y="2198638"/>
            <a:ext cx="8080537" cy="2308324"/>
          </a:xfrm>
          <a:prstGeom prst="rect">
            <a:avLst/>
          </a:prstGeom>
          <a:noFill/>
        </p:spPr>
        <p:txBody>
          <a:bodyPr wrap="square" lIns="91440" tIns="45720" rIns="91440" bIns="45720">
            <a:spAutoFit/>
          </a:bodyPr>
          <a:lstStyle/>
          <a:p>
            <a:pPr algn="ctr"/>
            <a:r>
              <a:rPr lang="en-US" sz="7200" b="1">
                <a:ln w="57150">
                  <a:solidFill>
                    <a:schemeClr val="accent5">
                      <a:lumMod val="50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UTM Cookies" panose="02040603050506020204" pitchFamily="18" charset="0"/>
              </a:rPr>
              <a:t>KỂ CHUYỆN</a:t>
            </a:r>
            <a:endParaRPr lang="vi-VN" sz="7200" b="1">
              <a:ln w="57150">
                <a:solidFill>
                  <a:schemeClr val="accent5">
                    <a:lumMod val="50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UTM Cookies" panose="02040603050506020204" pitchFamily="18" charset="0"/>
            </a:endParaRPr>
          </a:p>
          <a:p>
            <a:pPr algn="ctr"/>
            <a:r>
              <a:rPr lang="vi-VN" sz="7200" b="1">
                <a:ln w="57150">
                  <a:solidFill>
                    <a:schemeClr val="accent5">
                      <a:lumMod val="50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UTM Cookies" panose="02040603050506020204" pitchFamily="18" charset="0"/>
              </a:rPr>
              <a:t>ĐÃ NGHE, ĐÃ ĐỌC</a:t>
            </a:r>
            <a:endParaRPr lang="en-US" sz="7200" b="1" dirty="0">
              <a:ln w="57150">
                <a:solidFill>
                  <a:schemeClr val="accent5">
                    <a:lumMod val="50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UTM Cookies" panose="02040603050506020204" pitchFamily="18"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2B7AEEB-C2A0-426F-BBE3-34072D206CDF}"/>
              </a:ext>
            </a:extLst>
          </p:cNvPr>
          <p:cNvGrpSpPr/>
          <p:nvPr/>
        </p:nvGrpSpPr>
        <p:grpSpPr>
          <a:xfrm>
            <a:off x="930196" y="2044070"/>
            <a:ext cx="4622434" cy="2828620"/>
            <a:chOff x="0" y="0"/>
            <a:chExt cx="3435356" cy="1138475"/>
          </a:xfrm>
        </p:grpSpPr>
        <p:sp>
          <p:nvSpPr>
            <p:cNvPr id="3" name="Freeform 5">
              <a:extLst>
                <a:ext uri="{FF2B5EF4-FFF2-40B4-BE49-F238E27FC236}">
                  <a16:creationId xmlns:a16="http://schemas.microsoft.com/office/drawing/2014/main" id="{1EE64760-232F-4F7F-9FC8-96CA871189BC}"/>
                </a:ext>
              </a:extLst>
            </p:cNvPr>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B1E9D5"/>
            </a:solidFill>
          </p:spPr>
        </p:sp>
      </p:grpSp>
      <p:sp>
        <p:nvSpPr>
          <p:cNvPr id="4" name="Title 1">
            <a:extLst>
              <a:ext uri="{FF2B5EF4-FFF2-40B4-BE49-F238E27FC236}">
                <a16:creationId xmlns:a16="http://schemas.microsoft.com/office/drawing/2014/main" id="{5955FC37-D1A4-4EDA-9411-92BCABB5712D}"/>
              </a:ext>
            </a:extLst>
          </p:cNvPr>
          <p:cNvSpPr txBox="1">
            <a:spLocks/>
          </p:cNvSpPr>
          <p:nvPr/>
        </p:nvSpPr>
        <p:spPr>
          <a:xfrm>
            <a:off x="1284034" y="2584028"/>
            <a:ext cx="3648364" cy="114257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effectLst>
                  <a:outerShdw blurRad="38100" dist="38100" dir="2700000" algn="tl">
                    <a:srgbClr val="000000">
                      <a:alpha val="43137"/>
                    </a:srgbClr>
                  </a:outerShdw>
                </a:effectLst>
                <a:latin typeface="iCiel Pony" panose="02000000000000000000" pitchFamily="2" charset="0"/>
                <a:ea typeface="Tahoma" panose="020B0604030504040204" pitchFamily="34" charset="0"/>
                <a:cs typeface="Tahoma" panose="020B0604030504040204" pitchFamily="34" charset="0"/>
              </a:rPr>
              <a:t>LẬP DÀN Ý CÂU CHUYỆN ĐỊNH KỂ </a:t>
            </a:r>
            <a:endParaRPr lang="en-US" sz="4000" b="1" dirty="0">
              <a:effectLst>
                <a:outerShdw blurRad="38100" dist="38100" dir="2700000" algn="tl">
                  <a:srgbClr val="000000">
                    <a:alpha val="43137"/>
                  </a:srgbClr>
                </a:outerShdw>
              </a:effectLst>
              <a:latin typeface="iCiel Pony" panose="02000000000000000000" pitchFamily="2" charset="0"/>
              <a:ea typeface="Tahoma" panose="020B0604030504040204" pitchFamily="34" charset="0"/>
              <a:cs typeface="Tahoma" panose="020B0604030504040204" pitchFamily="34" charset="0"/>
            </a:endParaRPr>
          </a:p>
        </p:txBody>
      </p:sp>
      <p:pic>
        <p:nvPicPr>
          <p:cNvPr id="15" name="图片 23">
            <a:extLst>
              <a:ext uri="{FF2B5EF4-FFF2-40B4-BE49-F238E27FC236}">
                <a16:creationId xmlns:a16="http://schemas.microsoft.com/office/drawing/2014/main" id="{458D723D-69D5-4F1A-80D4-C67F80BF02B3}"/>
              </a:ext>
            </a:extLst>
          </p:cNvPr>
          <p:cNvPicPr>
            <a:picLocks noChangeAspect="1"/>
          </p:cNvPicPr>
          <p:nvPr/>
        </p:nvPicPr>
        <p:blipFill rotWithShape="1">
          <a:blip r:embed="rId2">
            <a:extLst>
              <a:ext uri="{28A0092B-C50C-407E-A947-70E740481C1C}">
                <a14:useLocalDpi xmlns:a14="http://schemas.microsoft.com/office/drawing/2010/main" val="0"/>
              </a:ext>
            </a:extLst>
          </a:blip>
          <a:srcRect r="46138" b="68370"/>
          <a:stretch/>
        </p:blipFill>
        <p:spPr>
          <a:xfrm flipH="1">
            <a:off x="-251294" y="4177549"/>
            <a:ext cx="3414184" cy="2680451"/>
          </a:xfrm>
          <a:prstGeom prst="rect">
            <a:avLst/>
          </a:prstGeom>
        </p:spPr>
      </p:pic>
      <p:grpSp>
        <p:nvGrpSpPr>
          <p:cNvPr id="24" name="Group 23">
            <a:extLst>
              <a:ext uri="{FF2B5EF4-FFF2-40B4-BE49-F238E27FC236}">
                <a16:creationId xmlns:a16="http://schemas.microsoft.com/office/drawing/2014/main" id="{5E364722-5D8E-479B-BDF2-FC9462440E40}"/>
              </a:ext>
            </a:extLst>
          </p:cNvPr>
          <p:cNvGrpSpPr/>
          <p:nvPr/>
        </p:nvGrpSpPr>
        <p:grpSpPr>
          <a:xfrm>
            <a:off x="4980802" y="359400"/>
            <a:ext cx="5852491" cy="2069909"/>
            <a:chOff x="4980802" y="359400"/>
            <a:chExt cx="5852491" cy="2069909"/>
          </a:xfrm>
        </p:grpSpPr>
        <p:grpSp>
          <p:nvGrpSpPr>
            <p:cNvPr id="5" name="Group 4">
              <a:extLst>
                <a:ext uri="{FF2B5EF4-FFF2-40B4-BE49-F238E27FC236}">
                  <a16:creationId xmlns:a16="http://schemas.microsoft.com/office/drawing/2014/main" id="{55A283FD-8D02-4178-B4E5-8306FD747394}"/>
                </a:ext>
              </a:extLst>
            </p:cNvPr>
            <p:cNvGrpSpPr/>
            <p:nvPr/>
          </p:nvGrpSpPr>
          <p:grpSpPr>
            <a:xfrm>
              <a:off x="4980802" y="359400"/>
              <a:ext cx="5852491" cy="2069909"/>
              <a:chOff x="7025507" y="126547"/>
              <a:chExt cx="6480448" cy="3551489"/>
            </a:xfrm>
          </p:grpSpPr>
          <p:grpSp>
            <p:nvGrpSpPr>
              <p:cNvPr id="6" name="Group 5">
                <a:extLst>
                  <a:ext uri="{FF2B5EF4-FFF2-40B4-BE49-F238E27FC236}">
                    <a16:creationId xmlns:a16="http://schemas.microsoft.com/office/drawing/2014/main" id="{1183B096-7908-4118-9116-997E7E25F32B}"/>
                  </a:ext>
                </a:extLst>
              </p:cNvPr>
              <p:cNvGrpSpPr/>
              <p:nvPr/>
            </p:nvGrpSpPr>
            <p:grpSpPr>
              <a:xfrm>
                <a:off x="9144000" y="126547"/>
                <a:ext cx="4361955" cy="3551489"/>
                <a:chOff x="4847938" y="-285205"/>
                <a:chExt cx="2747097" cy="2236677"/>
              </a:xfrm>
              <a:solidFill>
                <a:srgbClr val="212F3F"/>
              </a:solidFill>
            </p:grpSpPr>
            <p:sp>
              <p:nvSpPr>
                <p:cNvPr id="8" name="Rectangle: Rounded Corners 7">
                  <a:extLst>
                    <a:ext uri="{FF2B5EF4-FFF2-40B4-BE49-F238E27FC236}">
                      <a16:creationId xmlns:a16="http://schemas.microsoft.com/office/drawing/2014/main" id="{A9A09988-C579-4A79-A637-DF0999E69704}"/>
                    </a:ext>
                  </a:extLst>
                </p:cNvPr>
                <p:cNvSpPr/>
                <p:nvPr/>
              </p:nvSpPr>
              <p:spPr>
                <a:xfrm>
                  <a:off x="4847938" y="508"/>
                  <a:ext cx="2747097" cy="1950964"/>
                </a:xfrm>
                <a:prstGeom prst="roundRect">
                  <a:avLst/>
                </a:prstGeom>
                <a:solidFill>
                  <a:schemeClr val="accent1">
                    <a:lumMod val="60000"/>
                    <a:lumOff val="40000"/>
                  </a:schemeClr>
                </a:solidFill>
              </p:spPr>
              <p:style>
                <a:lnRef idx="3">
                  <a:schemeClr val="lt1">
                    <a:hueOff val="0"/>
                    <a:satOff val="0"/>
                    <a:lumOff val="0"/>
                    <a:alphaOff val="0"/>
                  </a:schemeClr>
                </a:lnRef>
                <a:fillRef idx="1">
                  <a:schemeClr val="accent3">
                    <a:hueOff val="3750088"/>
                    <a:satOff val="-5627"/>
                    <a:lumOff val="-915"/>
                    <a:alphaOff val="0"/>
                  </a:schemeClr>
                </a:fillRef>
                <a:effectRef idx="1">
                  <a:schemeClr val="accent3">
                    <a:hueOff val="3750088"/>
                    <a:satOff val="-5627"/>
                    <a:lumOff val="-915"/>
                    <a:alphaOff val="0"/>
                  </a:schemeClr>
                </a:effectRef>
                <a:fontRef idx="minor">
                  <a:schemeClr val="lt1"/>
                </a:fontRef>
              </p:style>
            </p:sp>
            <p:sp>
              <p:nvSpPr>
                <p:cNvPr id="9" name="Oval 4">
                  <a:extLst>
                    <a:ext uri="{FF2B5EF4-FFF2-40B4-BE49-F238E27FC236}">
                      <a16:creationId xmlns:a16="http://schemas.microsoft.com/office/drawing/2014/main" id="{058806EF-D59B-4F35-9297-9AFE03173501}"/>
                    </a:ext>
                  </a:extLst>
                </p:cNvPr>
                <p:cNvSpPr txBox="1"/>
                <p:nvPr/>
              </p:nvSpPr>
              <p:spPr>
                <a:xfrm>
                  <a:off x="5121948" y="-285205"/>
                  <a:ext cx="2199076" cy="13795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en-US" sz="3200" b="1" kern="1200" err="1">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Mở</a:t>
                  </a:r>
                  <a:r>
                    <a:rPr lang="en-US" sz="3200" b="1" kern="1200">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đầu</a:t>
                  </a:r>
                  <a:r>
                    <a:rPr lang="vi-VN" sz="3200" b="1" kern="1200">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a:t>
                  </a:r>
                  <a:r>
                    <a:rPr lang="en-US" sz="3200" b="1" kern="1200">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câu </a:t>
                  </a:r>
                  <a:r>
                    <a:rPr lang="en-US" sz="3200" b="1" kern="1200" dirty="0" err="1">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chuyện</a:t>
                  </a:r>
                  <a:r>
                    <a:rPr lang="en-US" sz="3200" b="1" kern="1200" dirty="0">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 </a:t>
                  </a:r>
                  <a:endParaRPr lang="en-US" sz="3200" b="1" kern="1200" dirty="0">
                    <a:effectLst>
                      <a:outerShdw blurRad="38100" dist="38100" dir="2700000" algn="tl">
                        <a:srgbClr val="000000">
                          <a:alpha val="43137"/>
                        </a:srgbClr>
                      </a:outerShdw>
                    </a:effectLst>
                    <a:latin typeface="UTM Flamenco" panose="02040603050506020204" pitchFamily="18" charset="0"/>
                    <a:ea typeface="Cambria" pitchFamily="18" charset="0"/>
                  </a:endParaRPr>
                </a:p>
              </p:txBody>
            </p:sp>
          </p:grpSp>
          <p:pic>
            <p:nvPicPr>
              <p:cNvPr id="7" name="Picture 9">
                <a:extLst>
                  <a:ext uri="{FF2B5EF4-FFF2-40B4-BE49-F238E27FC236}">
                    <a16:creationId xmlns:a16="http://schemas.microsoft.com/office/drawing/2014/main" id="{E4834110-70DE-42AD-AF4B-CA192F0608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21537" flipH="1">
                <a:off x="7025507" y="2340545"/>
                <a:ext cx="2348424" cy="768574"/>
              </a:xfrm>
              <a:prstGeom prst="rect">
                <a:avLst/>
              </a:prstGeom>
            </p:spPr>
          </p:pic>
        </p:grpSp>
        <p:sp>
          <p:nvSpPr>
            <p:cNvPr id="18" name="TextBox 17">
              <a:extLst>
                <a:ext uri="{FF2B5EF4-FFF2-40B4-BE49-F238E27FC236}">
                  <a16:creationId xmlns:a16="http://schemas.microsoft.com/office/drawing/2014/main" id="{AEB5F4AE-8EC0-4F3A-B2BE-5E70BB56BBE6}"/>
                </a:ext>
              </a:extLst>
            </p:cNvPr>
            <p:cNvSpPr txBox="1"/>
            <p:nvPr/>
          </p:nvSpPr>
          <p:spPr>
            <a:xfrm>
              <a:off x="7124612" y="1457203"/>
              <a:ext cx="3478080" cy="646331"/>
            </a:xfrm>
            <a:prstGeom prst="rect">
              <a:avLst/>
            </a:prstGeom>
            <a:noFill/>
          </p:spPr>
          <p:txBody>
            <a:bodyPr wrap="square">
              <a:spAutoFit/>
            </a:bodyPr>
            <a:lstStyle/>
            <a:p>
              <a:r>
                <a:rPr lang="en-US" altLang="en-US" sz="1800" b="1">
                  <a:latin typeface="UTM Androgyne" panose="02040603050506020204" pitchFamily="18" charset="0"/>
                </a:rPr>
                <a:t>Giới thiệu nhân vật, hoàn cảnh xảy ra câu chuyện.</a:t>
              </a:r>
              <a:endParaRPr lang="en-US">
                <a:latin typeface="UTM Androgyne" panose="02040603050506020204" pitchFamily="18" charset="0"/>
              </a:endParaRPr>
            </a:p>
          </p:txBody>
        </p:sp>
      </p:grpSp>
      <p:grpSp>
        <p:nvGrpSpPr>
          <p:cNvPr id="25" name="Group 24">
            <a:extLst>
              <a:ext uri="{FF2B5EF4-FFF2-40B4-BE49-F238E27FC236}">
                <a16:creationId xmlns:a16="http://schemas.microsoft.com/office/drawing/2014/main" id="{9F0D8493-A15D-4ECC-82FE-6958E17E73F8}"/>
              </a:ext>
            </a:extLst>
          </p:cNvPr>
          <p:cNvGrpSpPr/>
          <p:nvPr/>
        </p:nvGrpSpPr>
        <p:grpSpPr>
          <a:xfrm>
            <a:off x="5286236" y="3327417"/>
            <a:ext cx="5852831" cy="2540691"/>
            <a:chOff x="4980463" y="359400"/>
            <a:chExt cx="5852831" cy="2540691"/>
          </a:xfrm>
        </p:grpSpPr>
        <p:grpSp>
          <p:nvGrpSpPr>
            <p:cNvPr id="26" name="Group 25">
              <a:extLst>
                <a:ext uri="{FF2B5EF4-FFF2-40B4-BE49-F238E27FC236}">
                  <a16:creationId xmlns:a16="http://schemas.microsoft.com/office/drawing/2014/main" id="{5B90F72E-6007-4A5F-A122-EEF395486620}"/>
                </a:ext>
              </a:extLst>
            </p:cNvPr>
            <p:cNvGrpSpPr/>
            <p:nvPr/>
          </p:nvGrpSpPr>
          <p:grpSpPr>
            <a:xfrm>
              <a:off x="4980463" y="359400"/>
              <a:ext cx="5852831" cy="2540691"/>
              <a:chOff x="7025131" y="126547"/>
              <a:chExt cx="6480824" cy="4359243"/>
            </a:xfrm>
          </p:grpSpPr>
          <p:grpSp>
            <p:nvGrpSpPr>
              <p:cNvPr id="28" name="Group 27">
                <a:extLst>
                  <a:ext uri="{FF2B5EF4-FFF2-40B4-BE49-F238E27FC236}">
                    <a16:creationId xmlns:a16="http://schemas.microsoft.com/office/drawing/2014/main" id="{42096796-5B90-490E-9262-670561DA1253}"/>
                  </a:ext>
                </a:extLst>
              </p:cNvPr>
              <p:cNvGrpSpPr/>
              <p:nvPr/>
            </p:nvGrpSpPr>
            <p:grpSpPr>
              <a:xfrm>
                <a:off x="9144000" y="126547"/>
                <a:ext cx="4361955" cy="4359243"/>
                <a:chOff x="4847938" y="-285205"/>
                <a:chExt cx="2747097" cy="2745389"/>
              </a:xfrm>
              <a:solidFill>
                <a:srgbClr val="212F3F"/>
              </a:solidFill>
            </p:grpSpPr>
            <p:sp>
              <p:nvSpPr>
                <p:cNvPr id="30" name="Rectangle: Rounded Corners 29">
                  <a:extLst>
                    <a:ext uri="{FF2B5EF4-FFF2-40B4-BE49-F238E27FC236}">
                      <a16:creationId xmlns:a16="http://schemas.microsoft.com/office/drawing/2014/main" id="{B27849EB-511E-43D5-915E-2B381B20B30A}"/>
                    </a:ext>
                  </a:extLst>
                </p:cNvPr>
                <p:cNvSpPr/>
                <p:nvPr/>
              </p:nvSpPr>
              <p:spPr>
                <a:xfrm>
                  <a:off x="4847938" y="508"/>
                  <a:ext cx="2747097" cy="2459676"/>
                </a:xfrm>
                <a:prstGeom prst="roundRect">
                  <a:avLst/>
                </a:prstGeom>
                <a:solidFill>
                  <a:schemeClr val="accent1">
                    <a:lumMod val="60000"/>
                    <a:lumOff val="40000"/>
                  </a:schemeClr>
                </a:solidFill>
              </p:spPr>
              <p:style>
                <a:lnRef idx="3">
                  <a:schemeClr val="lt1">
                    <a:hueOff val="0"/>
                    <a:satOff val="0"/>
                    <a:lumOff val="0"/>
                    <a:alphaOff val="0"/>
                  </a:schemeClr>
                </a:lnRef>
                <a:fillRef idx="1">
                  <a:schemeClr val="accent3">
                    <a:hueOff val="3750088"/>
                    <a:satOff val="-5627"/>
                    <a:lumOff val="-915"/>
                    <a:alphaOff val="0"/>
                  </a:schemeClr>
                </a:fillRef>
                <a:effectRef idx="1">
                  <a:schemeClr val="accent3">
                    <a:hueOff val="3750088"/>
                    <a:satOff val="-5627"/>
                    <a:lumOff val="-915"/>
                    <a:alphaOff val="0"/>
                  </a:schemeClr>
                </a:effectRef>
                <a:fontRef idx="minor">
                  <a:schemeClr val="lt1"/>
                </a:fontRef>
              </p:style>
            </p:sp>
            <p:sp>
              <p:nvSpPr>
                <p:cNvPr id="31" name="Oval 4">
                  <a:extLst>
                    <a:ext uri="{FF2B5EF4-FFF2-40B4-BE49-F238E27FC236}">
                      <a16:creationId xmlns:a16="http://schemas.microsoft.com/office/drawing/2014/main" id="{82EE25D7-646B-4780-9DEF-1BABEF746B18}"/>
                    </a:ext>
                  </a:extLst>
                </p:cNvPr>
                <p:cNvSpPr txBox="1"/>
                <p:nvPr/>
              </p:nvSpPr>
              <p:spPr>
                <a:xfrm>
                  <a:off x="4909405" y="-285205"/>
                  <a:ext cx="2644379" cy="13795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en-US" sz="3200" b="1" kern="1200">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Diễn biến câu chuyện: </a:t>
                  </a:r>
                </a:p>
              </p:txBody>
            </p:sp>
          </p:grpSp>
          <p:pic>
            <p:nvPicPr>
              <p:cNvPr id="29" name="Picture 9">
                <a:extLst>
                  <a:ext uri="{FF2B5EF4-FFF2-40B4-BE49-F238E27FC236}">
                    <a16:creationId xmlns:a16="http://schemas.microsoft.com/office/drawing/2014/main" id="{AEB68604-4148-43F4-805C-DF60D938F9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467600" flipH="1">
                <a:off x="7025131" y="2006615"/>
                <a:ext cx="2348424" cy="768574"/>
              </a:xfrm>
              <a:prstGeom prst="rect">
                <a:avLst/>
              </a:prstGeom>
            </p:spPr>
          </p:pic>
        </p:grpSp>
        <p:sp>
          <p:nvSpPr>
            <p:cNvPr id="27" name="TextBox 26">
              <a:extLst>
                <a:ext uri="{FF2B5EF4-FFF2-40B4-BE49-F238E27FC236}">
                  <a16:creationId xmlns:a16="http://schemas.microsoft.com/office/drawing/2014/main" id="{4F033FF0-7E6D-4E74-AC5C-2929A1E1B253}"/>
                </a:ext>
              </a:extLst>
            </p:cNvPr>
            <p:cNvSpPr txBox="1"/>
            <p:nvPr/>
          </p:nvSpPr>
          <p:spPr>
            <a:xfrm>
              <a:off x="7011732" y="1503370"/>
              <a:ext cx="3791985" cy="1200329"/>
            </a:xfrm>
            <a:prstGeom prst="rect">
              <a:avLst/>
            </a:prstGeom>
            <a:noFill/>
          </p:spPr>
          <p:txBody>
            <a:bodyPr wrap="square">
              <a:spAutoFit/>
            </a:bodyPr>
            <a:lstStyle/>
            <a:p>
              <a:r>
                <a:rPr lang="vi-VN" altLang="en-US" sz="1800" b="1">
                  <a:latin typeface="UTM Androgyne" panose="02040603050506020204" pitchFamily="18" charset="0"/>
                </a:rPr>
                <a:t>+ Kể các hành động của nhân vật.</a:t>
              </a:r>
            </a:p>
            <a:p>
              <a:r>
                <a:rPr lang="vi-VN" altLang="en-US" sz="1800" b="1">
                  <a:latin typeface="UTM Androgyne" panose="02040603050506020204" pitchFamily="18" charset="0"/>
                </a:rPr>
                <a:t>+ Nêu kết quả mà nhân vật đạt được hoặc nhận xét về nhân vật, ý nghĩa câu chuyện.</a:t>
              </a:r>
            </a:p>
          </p:txBody>
        </p:sp>
      </p:grpSp>
    </p:spTree>
    <p:extLst>
      <p:ext uri="{BB962C8B-B14F-4D97-AF65-F5344CB8AC3E}">
        <p14:creationId xmlns:p14="http://schemas.microsoft.com/office/powerpoint/2010/main" val="4120623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19AF29-1B0F-4A95-A18E-D4B7E7BCC711}"/>
              </a:ext>
            </a:extLst>
          </p:cNvPr>
          <p:cNvGrpSpPr/>
          <p:nvPr/>
        </p:nvGrpSpPr>
        <p:grpSpPr>
          <a:xfrm>
            <a:off x="-725747" y="2908300"/>
            <a:ext cx="4256347" cy="3949700"/>
            <a:chOff x="-866660" y="2908300"/>
            <a:chExt cx="4256347" cy="3949700"/>
          </a:xfrm>
        </p:grpSpPr>
        <p:pic>
          <p:nvPicPr>
            <p:cNvPr id="4" name="图片 18">
              <a:extLst>
                <a:ext uri="{FF2B5EF4-FFF2-40B4-BE49-F238E27FC236}">
                  <a16:creationId xmlns:a16="http://schemas.microsoft.com/office/drawing/2014/main" id="{D9454560-374B-4EDE-B3F5-3A101DCB81CC}"/>
                </a:ext>
              </a:extLst>
            </p:cNvPr>
            <p:cNvPicPr>
              <a:picLocks noChangeAspect="1"/>
            </p:cNvPicPr>
            <p:nvPr/>
          </p:nvPicPr>
          <p:blipFill rotWithShape="1">
            <a:blip r:embed="rId2">
              <a:extLst>
                <a:ext uri="{28A0092B-C50C-407E-A947-70E740481C1C}">
                  <a14:useLocalDpi xmlns:a14="http://schemas.microsoft.com/office/drawing/2010/main" val="0"/>
                </a:ext>
              </a:extLst>
            </a:blip>
            <a:srcRect l="48813" t="1644" r="11303" b="68924"/>
            <a:stretch/>
          </p:blipFill>
          <p:spPr>
            <a:xfrm>
              <a:off x="-866660" y="2908300"/>
              <a:ext cx="4003560" cy="3949700"/>
            </a:xfrm>
            <a:prstGeom prst="rect">
              <a:avLst/>
            </a:prstGeom>
          </p:spPr>
        </p:pic>
        <p:sp>
          <p:nvSpPr>
            <p:cNvPr id="5" name="Oval 4">
              <a:extLst>
                <a:ext uri="{FF2B5EF4-FFF2-40B4-BE49-F238E27FC236}">
                  <a16:creationId xmlns:a16="http://schemas.microsoft.com/office/drawing/2014/main" id="{FF21D92E-C0B1-4172-ACA0-9D81B7AB021C}"/>
                </a:ext>
              </a:extLst>
            </p:cNvPr>
            <p:cNvSpPr/>
            <p:nvPr/>
          </p:nvSpPr>
          <p:spPr>
            <a:xfrm rot="20390253">
              <a:off x="2482817" y="3007124"/>
              <a:ext cx="906870" cy="167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loud 6">
            <a:extLst>
              <a:ext uri="{FF2B5EF4-FFF2-40B4-BE49-F238E27FC236}">
                <a16:creationId xmlns:a16="http://schemas.microsoft.com/office/drawing/2014/main" id="{739BC2F7-16BF-4497-9259-405FB607C0F1}"/>
              </a:ext>
            </a:extLst>
          </p:cNvPr>
          <p:cNvSpPr/>
          <p:nvPr/>
        </p:nvSpPr>
        <p:spPr>
          <a:xfrm>
            <a:off x="2745571" y="590155"/>
            <a:ext cx="8766008" cy="5504524"/>
          </a:xfrm>
          <a:prstGeom prst="cloud">
            <a:avLst/>
          </a:prstGeom>
          <a:solidFill>
            <a:srgbClr val="F0F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E217F7-3785-4A3E-8524-248AFF962FCC}"/>
              </a:ext>
            </a:extLst>
          </p:cNvPr>
          <p:cNvSpPr/>
          <p:nvPr/>
        </p:nvSpPr>
        <p:spPr>
          <a:xfrm>
            <a:off x="3815727" y="1713202"/>
            <a:ext cx="6894092" cy="2800767"/>
          </a:xfrm>
          <a:prstGeom prst="rect">
            <a:avLst/>
          </a:prstGeom>
          <a:noFill/>
        </p:spPr>
        <p:txBody>
          <a:bodyPr wrap="square" lIns="91440" tIns="45720" rIns="91440" bIns="45720">
            <a:spAutoFit/>
          </a:bodyPr>
          <a:lstStyle/>
          <a:p>
            <a:pPr algn="ctr"/>
            <a:r>
              <a:rPr lang="vi-VN" sz="8800" b="1">
                <a:ln w="57150">
                  <a:solidFill>
                    <a:schemeClr val="accent2"/>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rPr>
              <a:t>THỰC HÀNH</a:t>
            </a:r>
          </a:p>
          <a:p>
            <a:pPr algn="ctr"/>
            <a:r>
              <a:rPr lang="vi-VN" sz="8800" b="1">
                <a:ln w="57150">
                  <a:solidFill>
                    <a:schemeClr val="accent2"/>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rPr>
              <a:t>KỂ CHUYỆN</a:t>
            </a:r>
            <a:endParaRPr lang="en-US" sz="8800" b="1">
              <a:ln w="57150">
                <a:solidFill>
                  <a:schemeClr val="accent2"/>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endParaRPr>
          </a:p>
        </p:txBody>
      </p:sp>
    </p:spTree>
    <p:extLst>
      <p:ext uri="{BB962C8B-B14F-4D97-AF65-F5344CB8AC3E}">
        <p14:creationId xmlns:p14="http://schemas.microsoft.com/office/powerpoint/2010/main" val="3298526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B7279CA3-E156-41A7-8EBF-92134BD54181}"/>
              </a:ext>
            </a:extLst>
          </p:cNvPr>
          <p:cNvSpPr txBox="1">
            <a:spLocks noChangeArrowheads="1"/>
          </p:cNvSpPr>
          <p:nvPr/>
        </p:nvSpPr>
        <p:spPr bwMode="auto">
          <a:xfrm>
            <a:off x="767675" y="1902301"/>
            <a:ext cx="8071525" cy="3693319"/>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571500" indent="-571500" algn="just" eaLnBrk="1" hangingPunct="1">
              <a:spcBef>
                <a:spcPct val="50000"/>
              </a:spcBef>
              <a:buFontTx/>
              <a:buChar char="-"/>
              <a:defRPr/>
            </a:pPr>
            <a:r>
              <a:rPr lang="en-US" sz="3600" b="1">
                <a:solidFill>
                  <a:schemeClr val="accent6">
                    <a:lumMod val="50000"/>
                  </a:schemeClr>
                </a:solidFill>
                <a:latin typeface="UTM Flamenco" panose="02040603050506020204" pitchFamily="18" charset="0"/>
                <a:cs typeface="Times New Roman" pitchFamily="18" charset="0"/>
              </a:rPr>
              <a:t>Lựa chọn từ ngữ phù hợp với nhân vật, sự việc.</a:t>
            </a:r>
            <a:endParaRPr lang="vi-VN" sz="3600" b="1">
              <a:solidFill>
                <a:schemeClr val="accent6">
                  <a:lumMod val="50000"/>
                </a:schemeClr>
              </a:solidFill>
              <a:latin typeface="UTM Flamenco" panose="02040603050506020204" pitchFamily="18" charset="0"/>
              <a:cs typeface="Times New Roman" pitchFamily="18" charset="0"/>
            </a:endParaRPr>
          </a:p>
          <a:p>
            <a:pPr marL="571500" indent="-571500" algn="just" eaLnBrk="1" hangingPunct="1">
              <a:spcBef>
                <a:spcPct val="50000"/>
              </a:spcBef>
              <a:buFontTx/>
              <a:buChar char="-"/>
              <a:defRPr/>
            </a:pPr>
            <a:r>
              <a:rPr lang="vi-VN" sz="3600" b="1">
                <a:solidFill>
                  <a:schemeClr val="accent6">
                    <a:lumMod val="50000"/>
                  </a:schemeClr>
                </a:solidFill>
                <a:latin typeface="UTM Flamenco" panose="02040603050506020204" pitchFamily="18" charset="0"/>
                <a:cs typeface="Times New Roman" pitchFamily="18" charset="0"/>
              </a:rPr>
              <a:t>Kể chuyện tự nhiên, có thể kết hợp với động tác, điệu bộ, nét mặt, cử chỉ để diễn tả nội dung câu chuyện, làm cho câu chuyện cuốn hút người nghe.</a:t>
            </a:r>
          </a:p>
        </p:txBody>
      </p:sp>
      <p:sp>
        <p:nvSpPr>
          <p:cNvPr id="3" name="Rectangle 2">
            <a:extLst>
              <a:ext uri="{FF2B5EF4-FFF2-40B4-BE49-F238E27FC236}">
                <a16:creationId xmlns:a16="http://schemas.microsoft.com/office/drawing/2014/main" id="{0A3B86B5-224A-488B-ACA7-43010F3B490C}"/>
              </a:ext>
            </a:extLst>
          </p:cNvPr>
          <p:cNvSpPr/>
          <p:nvPr/>
        </p:nvSpPr>
        <p:spPr>
          <a:xfrm>
            <a:off x="539440" y="438100"/>
            <a:ext cx="2977097" cy="1323439"/>
          </a:xfrm>
          <a:prstGeom prst="rect">
            <a:avLst/>
          </a:prstGeom>
          <a:noFill/>
        </p:spPr>
        <p:txBody>
          <a:bodyPr wrap="none" lIns="91440" tIns="45720" rIns="91440" bIns="45720">
            <a:spAutoFit/>
          </a:bodyPr>
          <a:lstStyle/>
          <a:p>
            <a:pPr algn="ctr"/>
            <a:r>
              <a:rPr lang="vi-VN" sz="8000" b="0" cap="none" spc="0">
                <a:ln w="0">
                  <a:solidFill>
                    <a:srgbClr val="FF6600"/>
                  </a:solidFill>
                </a:ln>
                <a:solidFill>
                  <a:srgbClr val="FF6600"/>
                </a:solidFill>
                <a:effectLst>
                  <a:outerShdw blurRad="38100" dist="25400" dir="5400000" algn="ctr" rotWithShape="0">
                    <a:srgbClr val="6E747A">
                      <a:alpha val="43000"/>
                    </a:srgbClr>
                  </a:outerShdw>
                </a:effectLst>
                <a:latin typeface="UTM ViceroyJF" panose="02040603050506020204" pitchFamily="18" charset="0"/>
              </a:rPr>
              <a:t>Chú ý :</a:t>
            </a:r>
            <a:endParaRPr lang="en-US" sz="8000" b="0" cap="none" spc="0" dirty="0">
              <a:ln w="0">
                <a:solidFill>
                  <a:srgbClr val="FF6600"/>
                </a:solidFill>
              </a:ln>
              <a:solidFill>
                <a:srgbClr val="FF6600"/>
              </a:solidFill>
              <a:effectLst>
                <a:outerShdw blurRad="38100" dist="25400" dir="5400000" algn="ctr" rotWithShape="0">
                  <a:srgbClr val="6E747A">
                    <a:alpha val="43000"/>
                  </a:srgbClr>
                </a:outerShdw>
              </a:effectLst>
              <a:latin typeface="UTM ViceroyJF" panose="02040603050506020204" pitchFamily="18" charset="0"/>
            </a:endParaRPr>
          </a:p>
        </p:txBody>
      </p:sp>
      <p:pic>
        <p:nvPicPr>
          <p:cNvPr id="6" name="图片 25">
            <a:extLst>
              <a:ext uri="{FF2B5EF4-FFF2-40B4-BE49-F238E27FC236}">
                <a16:creationId xmlns:a16="http://schemas.microsoft.com/office/drawing/2014/main" id="{1F12D110-DBFE-4EBB-A4E1-717726584DF0}"/>
              </a:ext>
            </a:extLst>
          </p:cNvPr>
          <p:cNvPicPr>
            <a:picLocks noChangeAspect="1"/>
          </p:cNvPicPr>
          <p:nvPr/>
        </p:nvPicPr>
        <p:blipFill rotWithShape="1">
          <a:blip r:embed="rId2">
            <a:extLst>
              <a:ext uri="{28A0092B-C50C-407E-A947-70E740481C1C}">
                <a14:useLocalDpi xmlns:a14="http://schemas.microsoft.com/office/drawing/2010/main" val="0"/>
              </a:ext>
            </a:extLst>
          </a:blip>
          <a:srcRect l="-4158" t="33809" r="50296" b="34561"/>
          <a:stretch/>
        </p:blipFill>
        <p:spPr>
          <a:xfrm>
            <a:off x="8255630" y="3147973"/>
            <a:ext cx="4695431" cy="3686349"/>
          </a:xfrm>
          <a:prstGeom prst="rect">
            <a:avLst/>
          </a:prstGeom>
        </p:spPr>
      </p:pic>
    </p:spTree>
    <p:extLst>
      <p:ext uri="{BB962C8B-B14F-4D97-AF65-F5344CB8AC3E}">
        <p14:creationId xmlns:p14="http://schemas.microsoft.com/office/powerpoint/2010/main" val="4154222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80">
                                          <p:stCondLst>
                                            <p:cond delay="0"/>
                                          </p:stCondLst>
                                        </p:cTn>
                                        <p:tgtEl>
                                          <p:spTgt spid="2">
                                            <p:txEl>
                                              <p:pRg st="0" end="0"/>
                                            </p:txEl>
                                          </p:spTgt>
                                        </p:tgtEl>
                                      </p:cBhvr>
                                    </p:animEffect>
                                    <p:anim calcmode="lin" valueType="num">
                                      <p:cBhvr>
                                        <p:cTn id="1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0" end="0"/>
                                            </p:txEl>
                                          </p:spTgt>
                                        </p:tgtEl>
                                      </p:cBhvr>
                                      <p:to x="100000" y="60000"/>
                                    </p:animScale>
                                    <p:animScale>
                                      <p:cBhvr>
                                        <p:cTn id="21" dur="166" decel="50000">
                                          <p:stCondLst>
                                            <p:cond delay="676"/>
                                          </p:stCondLst>
                                        </p:cTn>
                                        <p:tgtEl>
                                          <p:spTgt spid="2">
                                            <p:txEl>
                                              <p:pRg st="0" end="0"/>
                                            </p:txEl>
                                          </p:spTgt>
                                        </p:tgtEl>
                                      </p:cBhvr>
                                      <p:to x="100000" y="100000"/>
                                    </p:animScale>
                                    <p:animScale>
                                      <p:cBhvr>
                                        <p:cTn id="22" dur="26">
                                          <p:stCondLst>
                                            <p:cond delay="1312"/>
                                          </p:stCondLst>
                                        </p:cTn>
                                        <p:tgtEl>
                                          <p:spTgt spid="2">
                                            <p:txEl>
                                              <p:pRg st="0" end="0"/>
                                            </p:txEl>
                                          </p:spTgt>
                                        </p:tgtEl>
                                      </p:cBhvr>
                                      <p:to x="100000" y="80000"/>
                                    </p:animScale>
                                    <p:animScale>
                                      <p:cBhvr>
                                        <p:cTn id="23" dur="166" decel="50000">
                                          <p:stCondLst>
                                            <p:cond delay="1338"/>
                                          </p:stCondLst>
                                        </p:cTn>
                                        <p:tgtEl>
                                          <p:spTgt spid="2">
                                            <p:txEl>
                                              <p:pRg st="0" end="0"/>
                                            </p:txEl>
                                          </p:spTgt>
                                        </p:tgtEl>
                                      </p:cBhvr>
                                      <p:to x="100000" y="100000"/>
                                    </p:animScale>
                                    <p:animScale>
                                      <p:cBhvr>
                                        <p:cTn id="24" dur="26">
                                          <p:stCondLst>
                                            <p:cond delay="1642"/>
                                          </p:stCondLst>
                                        </p:cTn>
                                        <p:tgtEl>
                                          <p:spTgt spid="2">
                                            <p:txEl>
                                              <p:pRg st="0" end="0"/>
                                            </p:txEl>
                                          </p:spTgt>
                                        </p:tgtEl>
                                      </p:cBhvr>
                                      <p:to x="100000" y="90000"/>
                                    </p:animScale>
                                    <p:animScale>
                                      <p:cBhvr>
                                        <p:cTn id="25" dur="166" decel="50000">
                                          <p:stCondLst>
                                            <p:cond delay="1668"/>
                                          </p:stCondLst>
                                        </p:cTn>
                                        <p:tgtEl>
                                          <p:spTgt spid="2">
                                            <p:txEl>
                                              <p:pRg st="0" end="0"/>
                                            </p:txEl>
                                          </p:spTgt>
                                        </p:tgtEl>
                                      </p:cBhvr>
                                      <p:to x="100000" y="100000"/>
                                    </p:animScale>
                                    <p:animScale>
                                      <p:cBhvr>
                                        <p:cTn id="26" dur="26">
                                          <p:stCondLst>
                                            <p:cond delay="1808"/>
                                          </p:stCondLst>
                                        </p:cTn>
                                        <p:tgtEl>
                                          <p:spTgt spid="2">
                                            <p:txEl>
                                              <p:pRg st="0" end="0"/>
                                            </p:txEl>
                                          </p:spTgt>
                                        </p:tgtEl>
                                      </p:cBhvr>
                                      <p:to x="100000" y="95000"/>
                                    </p:animScale>
                                    <p:animScale>
                                      <p:cBhvr>
                                        <p:cTn id="27" dur="166" decel="50000">
                                          <p:stCondLst>
                                            <p:cond delay="1834"/>
                                          </p:stCondLst>
                                        </p:cTn>
                                        <p:tgtEl>
                                          <p:spTgt spid="2">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down)">
                                      <p:cBhvr>
                                        <p:cTn id="32" dur="580">
                                          <p:stCondLst>
                                            <p:cond delay="0"/>
                                          </p:stCondLst>
                                        </p:cTn>
                                        <p:tgtEl>
                                          <p:spTgt spid="2">
                                            <p:txEl>
                                              <p:pRg st="1" end="1"/>
                                            </p:txEl>
                                          </p:spTgt>
                                        </p:tgtEl>
                                      </p:cBhvr>
                                    </p:animEffect>
                                    <p:anim calcmode="lin" valueType="num">
                                      <p:cBhvr>
                                        <p:cTn id="33"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xEl>
                                              <p:pRg st="1" end="1"/>
                                            </p:txEl>
                                          </p:spTgt>
                                        </p:tgtEl>
                                      </p:cBhvr>
                                      <p:to x="100000" y="60000"/>
                                    </p:animScale>
                                    <p:animScale>
                                      <p:cBhvr>
                                        <p:cTn id="39" dur="166" decel="50000">
                                          <p:stCondLst>
                                            <p:cond delay="676"/>
                                          </p:stCondLst>
                                        </p:cTn>
                                        <p:tgtEl>
                                          <p:spTgt spid="2">
                                            <p:txEl>
                                              <p:pRg st="1" end="1"/>
                                            </p:txEl>
                                          </p:spTgt>
                                        </p:tgtEl>
                                      </p:cBhvr>
                                      <p:to x="100000" y="100000"/>
                                    </p:animScale>
                                    <p:animScale>
                                      <p:cBhvr>
                                        <p:cTn id="40" dur="26">
                                          <p:stCondLst>
                                            <p:cond delay="1312"/>
                                          </p:stCondLst>
                                        </p:cTn>
                                        <p:tgtEl>
                                          <p:spTgt spid="2">
                                            <p:txEl>
                                              <p:pRg st="1" end="1"/>
                                            </p:txEl>
                                          </p:spTgt>
                                        </p:tgtEl>
                                      </p:cBhvr>
                                      <p:to x="100000" y="80000"/>
                                    </p:animScale>
                                    <p:animScale>
                                      <p:cBhvr>
                                        <p:cTn id="41" dur="166" decel="50000">
                                          <p:stCondLst>
                                            <p:cond delay="1338"/>
                                          </p:stCondLst>
                                        </p:cTn>
                                        <p:tgtEl>
                                          <p:spTgt spid="2">
                                            <p:txEl>
                                              <p:pRg st="1" end="1"/>
                                            </p:txEl>
                                          </p:spTgt>
                                        </p:tgtEl>
                                      </p:cBhvr>
                                      <p:to x="100000" y="100000"/>
                                    </p:animScale>
                                    <p:animScale>
                                      <p:cBhvr>
                                        <p:cTn id="42" dur="26">
                                          <p:stCondLst>
                                            <p:cond delay="1642"/>
                                          </p:stCondLst>
                                        </p:cTn>
                                        <p:tgtEl>
                                          <p:spTgt spid="2">
                                            <p:txEl>
                                              <p:pRg st="1" end="1"/>
                                            </p:txEl>
                                          </p:spTgt>
                                        </p:tgtEl>
                                      </p:cBhvr>
                                      <p:to x="100000" y="90000"/>
                                    </p:animScale>
                                    <p:animScale>
                                      <p:cBhvr>
                                        <p:cTn id="43" dur="166" decel="50000">
                                          <p:stCondLst>
                                            <p:cond delay="1668"/>
                                          </p:stCondLst>
                                        </p:cTn>
                                        <p:tgtEl>
                                          <p:spTgt spid="2">
                                            <p:txEl>
                                              <p:pRg st="1" end="1"/>
                                            </p:txEl>
                                          </p:spTgt>
                                        </p:tgtEl>
                                      </p:cBhvr>
                                      <p:to x="100000" y="100000"/>
                                    </p:animScale>
                                    <p:animScale>
                                      <p:cBhvr>
                                        <p:cTn id="44" dur="26">
                                          <p:stCondLst>
                                            <p:cond delay="1808"/>
                                          </p:stCondLst>
                                        </p:cTn>
                                        <p:tgtEl>
                                          <p:spTgt spid="2">
                                            <p:txEl>
                                              <p:pRg st="1" end="1"/>
                                            </p:txEl>
                                          </p:spTgt>
                                        </p:tgtEl>
                                      </p:cBhvr>
                                      <p:to x="100000" y="95000"/>
                                    </p:animScale>
                                    <p:animScale>
                                      <p:cBhvr>
                                        <p:cTn id="45"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CBFE1D8-291F-4FDA-AE2B-4B03E20CE8DB}"/>
              </a:ext>
            </a:extLst>
          </p:cNvPr>
          <p:cNvSpPr/>
          <p:nvPr/>
        </p:nvSpPr>
        <p:spPr>
          <a:xfrm>
            <a:off x="2159000" y="1981200"/>
            <a:ext cx="8022263" cy="36957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0">
            <a:extLst>
              <a:ext uri="{FF2B5EF4-FFF2-40B4-BE49-F238E27FC236}">
                <a16:creationId xmlns:a16="http://schemas.microsoft.com/office/drawing/2014/main" id="{B7279CA3-E156-41A7-8EBF-92134BD54181}"/>
              </a:ext>
            </a:extLst>
          </p:cNvPr>
          <p:cNvSpPr txBox="1">
            <a:spLocks noChangeArrowheads="1"/>
          </p:cNvSpPr>
          <p:nvPr/>
        </p:nvSpPr>
        <p:spPr bwMode="auto">
          <a:xfrm>
            <a:off x="2761889" y="2585988"/>
            <a:ext cx="7950765" cy="230832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Đúng</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nội</a:t>
            </a:r>
            <a:r>
              <a:rPr lang="en-US" sz="3600" b="1" dirty="0">
                <a:solidFill>
                  <a:schemeClr val="accent6">
                    <a:lumMod val="50000"/>
                  </a:schemeClr>
                </a:solidFill>
                <a:latin typeface="UTM Flamenco" panose="02040603050506020204" pitchFamily="18" charset="0"/>
                <a:cs typeface="Times New Roman" pitchFamily="18" charset="0"/>
              </a:rPr>
              <a:t> dung </a:t>
            </a:r>
            <a:r>
              <a:rPr lang="en-US" sz="3600" b="1" dirty="0" err="1">
                <a:solidFill>
                  <a:schemeClr val="accent6">
                    <a:lumMod val="50000"/>
                  </a:schemeClr>
                </a:solidFill>
                <a:latin typeface="UTM Flamenco" panose="02040603050506020204" pitchFamily="18" charset="0"/>
                <a:cs typeface="Times New Roman" pitchFamily="18" charset="0"/>
              </a:rPr>
              <a:t>câu</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chuyện</a:t>
            </a:r>
            <a:r>
              <a:rPr lang="en-US" sz="3600" b="1" dirty="0">
                <a:solidFill>
                  <a:schemeClr val="accent6">
                    <a:lumMod val="50000"/>
                  </a:schemeClr>
                </a:solidFill>
                <a:latin typeface="UTM Flamenco" panose="02040603050506020204" pitchFamily="18" charset="0"/>
                <a:cs typeface="Times New Roman" pitchFamily="18" charset="0"/>
              </a:rPr>
              <a:t>.</a:t>
            </a:r>
          </a:p>
          <a:p>
            <a:pPr eaLnBrk="1" hangingPunct="1">
              <a:spcBef>
                <a:spcPct val="50000"/>
              </a:spcBef>
              <a:defRPr/>
            </a:pP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Giọng</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kể</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phù</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hợp</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với</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từng</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nhân</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vật</a:t>
            </a:r>
            <a:r>
              <a:rPr lang="en-US" sz="3600" b="1" dirty="0">
                <a:solidFill>
                  <a:schemeClr val="accent6">
                    <a:lumMod val="50000"/>
                  </a:schemeClr>
                </a:solidFill>
                <a:latin typeface="UTM Flamenco" panose="02040603050506020204" pitchFamily="18" charset="0"/>
                <a:cs typeface="Times New Roman" pitchFamily="18" charset="0"/>
              </a:rPr>
              <a:t>.</a:t>
            </a:r>
          </a:p>
          <a:p>
            <a:pPr eaLnBrk="1" hangingPunct="1">
              <a:spcBef>
                <a:spcPct val="50000"/>
              </a:spcBef>
              <a:defRPr/>
            </a:pP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Cách</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diễn</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đạt</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điệu</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bộ</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cử</a:t>
            </a:r>
            <a:r>
              <a:rPr lang="en-US" sz="3600" b="1" dirty="0">
                <a:solidFill>
                  <a:schemeClr val="accent6">
                    <a:lumMod val="50000"/>
                  </a:schemeClr>
                </a:solidFill>
                <a:latin typeface="UTM Flamenco" panose="02040603050506020204" pitchFamily="18" charset="0"/>
                <a:cs typeface="Times New Roman" pitchFamily="18" charset="0"/>
              </a:rPr>
              <a:t> </a:t>
            </a:r>
            <a:r>
              <a:rPr lang="en-US" sz="3600" b="1" dirty="0" err="1">
                <a:solidFill>
                  <a:schemeClr val="accent6">
                    <a:lumMod val="50000"/>
                  </a:schemeClr>
                </a:solidFill>
                <a:latin typeface="UTM Flamenco" panose="02040603050506020204" pitchFamily="18" charset="0"/>
                <a:cs typeface="Times New Roman" pitchFamily="18" charset="0"/>
              </a:rPr>
              <a:t>chỉ</a:t>
            </a:r>
            <a:r>
              <a:rPr lang="en-US" sz="3600" b="1" dirty="0">
                <a:solidFill>
                  <a:schemeClr val="accent6">
                    <a:lumMod val="50000"/>
                  </a:schemeClr>
                </a:solidFill>
                <a:latin typeface="UTM Flamenco" panose="02040603050506020204" pitchFamily="18" charset="0"/>
                <a:cs typeface="Times New Roman" pitchFamily="18" charset="0"/>
              </a:rPr>
              <a:t>.</a:t>
            </a:r>
          </a:p>
        </p:txBody>
      </p:sp>
      <p:sp>
        <p:nvSpPr>
          <p:cNvPr id="3" name="Rectangle 2">
            <a:extLst>
              <a:ext uri="{FF2B5EF4-FFF2-40B4-BE49-F238E27FC236}">
                <a16:creationId xmlns:a16="http://schemas.microsoft.com/office/drawing/2014/main" id="{0A3B86B5-224A-488B-ACA7-43010F3B490C}"/>
              </a:ext>
            </a:extLst>
          </p:cNvPr>
          <p:cNvSpPr/>
          <p:nvPr/>
        </p:nvSpPr>
        <p:spPr>
          <a:xfrm>
            <a:off x="2327830" y="481109"/>
            <a:ext cx="7853433" cy="1323439"/>
          </a:xfrm>
          <a:prstGeom prst="rect">
            <a:avLst/>
          </a:prstGeom>
          <a:noFill/>
        </p:spPr>
        <p:txBody>
          <a:bodyPr wrap="none" lIns="91440" tIns="45720" rIns="91440" bIns="45720">
            <a:spAutoFit/>
          </a:bodyPr>
          <a:lstStyle/>
          <a:p>
            <a:pPr algn="ctr"/>
            <a:r>
              <a:rPr lang="vi-VN" sz="8000" b="0" cap="none" spc="0" dirty="0">
                <a:ln w="0">
                  <a:solidFill>
                    <a:srgbClr val="FF6600"/>
                  </a:solidFill>
                </a:ln>
                <a:solidFill>
                  <a:srgbClr val="FF6600"/>
                </a:solidFill>
                <a:effectLst>
                  <a:outerShdw blurRad="38100" dist="25400" dir="5400000" algn="ctr" rotWithShape="0">
                    <a:srgbClr val="6E747A">
                      <a:alpha val="43000"/>
                    </a:srgbClr>
                  </a:outerShdw>
                </a:effectLst>
                <a:latin typeface="UTM ViceroyJF" panose="02040603050506020204" pitchFamily="18" charset="0"/>
              </a:rPr>
              <a:t>Tiêu chí đánh giá </a:t>
            </a:r>
            <a:endParaRPr lang="en-US" sz="8000" b="0" cap="none" spc="0" dirty="0">
              <a:ln w="0">
                <a:solidFill>
                  <a:srgbClr val="FF6600"/>
                </a:solidFill>
              </a:ln>
              <a:solidFill>
                <a:srgbClr val="FF6600"/>
              </a:solidFill>
              <a:effectLst>
                <a:outerShdw blurRad="38100" dist="25400" dir="5400000" algn="ctr" rotWithShape="0">
                  <a:srgbClr val="6E747A">
                    <a:alpha val="43000"/>
                  </a:srgbClr>
                </a:outerShdw>
              </a:effectLst>
              <a:latin typeface="UTM ViceroyJF" panose="02040603050506020204" pitchFamily="18" charset="0"/>
            </a:endParaRPr>
          </a:p>
        </p:txBody>
      </p:sp>
      <p:pic>
        <p:nvPicPr>
          <p:cNvPr id="5" name="图片 11">
            <a:extLst>
              <a:ext uri="{FF2B5EF4-FFF2-40B4-BE49-F238E27FC236}">
                <a16:creationId xmlns:a16="http://schemas.microsoft.com/office/drawing/2014/main" id="{5EAFD535-D376-440B-81D4-D3D4C44B185F}"/>
              </a:ext>
            </a:extLst>
          </p:cNvPr>
          <p:cNvPicPr>
            <a:picLocks noChangeAspect="1"/>
          </p:cNvPicPr>
          <p:nvPr/>
        </p:nvPicPr>
        <p:blipFill rotWithShape="1">
          <a:blip r:embed="rId2">
            <a:extLst>
              <a:ext uri="{28A0092B-C50C-407E-A947-70E740481C1C}">
                <a14:useLocalDpi xmlns:a14="http://schemas.microsoft.com/office/drawing/2010/main" val="0"/>
              </a:ext>
            </a:extLst>
          </a:blip>
          <a:srcRect l="44307" t="36092" r="1831" b="32278"/>
          <a:stretch/>
        </p:blipFill>
        <p:spPr>
          <a:xfrm>
            <a:off x="-334945" y="0"/>
            <a:ext cx="3237957" cy="2542096"/>
          </a:xfrm>
          <a:prstGeom prst="rect">
            <a:avLst/>
          </a:prstGeom>
        </p:spPr>
      </p:pic>
    </p:spTree>
    <p:extLst>
      <p:ext uri="{BB962C8B-B14F-4D97-AF65-F5344CB8AC3E}">
        <p14:creationId xmlns:p14="http://schemas.microsoft.com/office/powerpoint/2010/main" val="1096263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9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9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39BC2F7-16BF-4497-9259-405FB607C0F1}"/>
              </a:ext>
            </a:extLst>
          </p:cNvPr>
          <p:cNvSpPr/>
          <p:nvPr/>
        </p:nvSpPr>
        <p:spPr>
          <a:xfrm>
            <a:off x="632291" y="579995"/>
            <a:ext cx="8766008" cy="5504524"/>
          </a:xfrm>
          <a:prstGeom prst="cloud">
            <a:avLst/>
          </a:prstGeom>
          <a:solidFill>
            <a:srgbClr val="F9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7E217F7-3785-4A3E-8524-248AFF962FCC}"/>
              </a:ext>
            </a:extLst>
          </p:cNvPr>
          <p:cNvSpPr/>
          <p:nvPr/>
        </p:nvSpPr>
        <p:spPr>
          <a:xfrm>
            <a:off x="1448447" y="1652242"/>
            <a:ext cx="6894092" cy="2800767"/>
          </a:xfrm>
          <a:prstGeom prst="rect">
            <a:avLst/>
          </a:prstGeom>
          <a:noFill/>
        </p:spPr>
        <p:txBody>
          <a:bodyPr wrap="square" lIns="91440" tIns="45720" rIns="91440" bIns="45720">
            <a:spAutoFit/>
          </a:bodyPr>
          <a:lstStyle/>
          <a:p>
            <a:pPr algn="ctr"/>
            <a:r>
              <a:rPr lang="vi-VN" sz="8800" b="1">
                <a:ln w="57150">
                  <a:solidFill>
                    <a:srgbClr val="C1313B"/>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rPr>
              <a:t>Ý NGHĨA</a:t>
            </a:r>
          </a:p>
          <a:p>
            <a:pPr algn="ctr"/>
            <a:r>
              <a:rPr lang="vi-VN" sz="8800" b="1">
                <a:ln w="57150">
                  <a:solidFill>
                    <a:srgbClr val="C1313B"/>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rPr>
              <a:t>CÂU CHUYỆN </a:t>
            </a:r>
            <a:endParaRPr lang="en-US" sz="8800" b="1">
              <a:ln w="57150">
                <a:solidFill>
                  <a:srgbClr val="C1313B"/>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endParaRPr>
          </a:p>
        </p:txBody>
      </p:sp>
      <p:pic>
        <p:nvPicPr>
          <p:cNvPr id="8" name="图片 26">
            <a:extLst>
              <a:ext uri="{FF2B5EF4-FFF2-40B4-BE49-F238E27FC236}">
                <a16:creationId xmlns:a16="http://schemas.microsoft.com/office/drawing/2014/main" id="{44D04862-07B0-4891-883B-41C9CB82204D}"/>
              </a:ext>
            </a:extLst>
          </p:cNvPr>
          <p:cNvPicPr>
            <a:picLocks noChangeAspect="1"/>
          </p:cNvPicPr>
          <p:nvPr/>
        </p:nvPicPr>
        <p:blipFill rotWithShape="1">
          <a:blip r:embed="rId2">
            <a:extLst>
              <a:ext uri="{28A0092B-C50C-407E-A947-70E740481C1C}">
                <a14:useLocalDpi xmlns:a14="http://schemas.microsoft.com/office/drawing/2010/main" val="0"/>
              </a:ext>
            </a:extLst>
          </a:blip>
          <a:srcRect l="55668" t="66870" r="1778" b="1500"/>
          <a:stretch/>
        </p:blipFill>
        <p:spPr>
          <a:xfrm flipH="1">
            <a:off x="8101176" y="2816562"/>
            <a:ext cx="4067060" cy="4041438"/>
          </a:xfrm>
          <a:prstGeom prst="rect">
            <a:avLst/>
          </a:prstGeom>
        </p:spPr>
      </p:pic>
    </p:spTree>
    <p:extLst>
      <p:ext uri="{BB962C8B-B14F-4D97-AF65-F5344CB8AC3E}">
        <p14:creationId xmlns:p14="http://schemas.microsoft.com/office/powerpoint/2010/main" val="4043816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id="{C0D60855-5D02-4458-8B75-B2639DC4C64A}"/>
              </a:ext>
            </a:extLst>
          </p:cNvPr>
          <p:cNvSpPr/>
          <p:nvPr/>
        </p:nvSpPr>
        <p:spPr>
          <a:xfrm>
            <a:off x="632291" y="579995"/>
            <a:ext cx="8766008" cy="5504524"/>
          </a:xfrm>
          <a:prstGeom prst="cloud">
            <a:avLst/>
          </a:prstGeom>
          <a:solidFill>
            <a:srgbClr val="B1E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A27BBF-7A50-4572-97D5-10E277D2593E}"/>
              </a:ext>
            </a:extLst>
          </p:cNvPr>
          <p:cNvSpPr/>
          <p:nvPr/>
        </p:nvSpPr>
        <p:spPr>
          <a:xfrm>
            <a:off x="1448447" y="1652242"/>
            <a:ext cx="6894092" cy="3108543"/>
          </a:xfrm>
          <a:prstGeom prst="rect">
            <a:avLst/>
          </a:prstGeom>
          <a:noFill/>
        </p:spPr>
        <p:txBody>
          <a:bodyPr wrap="square" lIns="91440" tIns="45720" rIns="91440" bIns="45720">
            <a:spAutoFit/>
          </a:bodyPr>
          <a:lstStyle/>
          <a:p>
            <a:pPr algn="ctr"/>
            <a:r>
              <a:rPr lang="vi-VN" sz="8800" b="1">
                <a:ln w="57150">
                  <a:solidFill>
                    <a:srgbClr val="041813"/>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rPr>
              <a:t>LIÊN HỆ</a:t>
            </a:r>
          </a:p>
          <a:p>
            <a:pPr algn="ctr"/>
            <a:endParaRPr lang="vi-VN" sz="2000" b="1">
              <a:ln w="57150">
                <a:solidFill>
                  <a:srgbClr val="041813"/>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endParaRPr>
          </a:p>
          <a:p>
            <a:pPr algn="ctr"/>
            <a:r>
              <a:rPr lang="vi-VN" sz="8800" b="1">
                <a:ln w="57150">
                  <a:solidFill>
                    <a:srgbClr val="041813"/>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rPr>
              <a:t>THỰC TẾ</a:t>
            </a:r>
            <a:endParaRPr lang="en-US" sz="8800" b="1">
              <a:ln w="57150">
                <a:solidFill>
                  <a:srgbClr val="041813"/>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endParaRPr>
          </a:p>
        </p:txBody>
      </p:sp>
      <p:pic>
        <p:nvPicPr>
          <p:cNvPr id="34" name="图片 33">
            <a:extLst>
              <a:ext uri="{FF2B5EF4-FFF2-40B4-BE49-F238E27FC236}">
                <a16:creationId xmlns:a16="http://schemas.microsoft.com/office/drawing/2014/main" id="{48DBA19F-936B-4181-A98C-21D767C79F95}"/>
              </a:ext>
            </a:extLst>
          </p:cNvPr>
          <p:cNvPicPr>
            <a:picLocks noChangeAspect="1"/>
          </p:cNvPicPr>
          <p:nvPr/>
        </p:nvPicPr>
        <p:blipFill rotWithShape="1">
          <a:blip r:embed="rId2">
            <a:extLst>
              <a:ext uri="{28A0092B-C50C-407E-A947-70E740481C1C}">
                <a14:useLocalDpi xmlns:a14="http://schemas.microsoft.com/office/drawing/2010/main" val="0"/>
              </a:ext>
            </a:extLst>
          </a:blip>
          <a:srcRect l="1957" t="662" r="49915" b="67708"/>
          <a:stretch/>
        </p:blipFill>
        <p:spPr>
          <a:xfrm>
            <a:off x="7360920" y="2887601"/>
            <a:ext cx="4831080" cy="4244663"/>
          </a:xfrm>
          <a:prstGeom prst="rect">
            <a:avLst/>
          </a:prstGeom>
        </p:spPr>
      </p:pic>
    </p:spTree>
    <p:extLst>
      <p:ext uri="{BB962C8B-B14F-4D97-AF65-F5344CB8AC3E}">
        <p14:creationId xmlns:p14="http://schemas.microsoft.com/office/powerpoint/2010/main" val="89615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513E88-D3AF-4A65-BA4C-4E35448B6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7120" y="578950"/>
            <a:ext cx="7707381" cy="3749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1DFEFA82-1AF7-48CB-8A91-7D5D1A1D008E}"/>
              </a:ext>
            </a:extLst>
          </p:cNvPr>
          <p:cNvSpPr txBox="1"/>
          <p:nvPr/>
        </p:nvSpPr>
        <p:spPr>
          <a:xfrm>
            <a:off x="492760" y="4506298"/>
            <a:ext cx="11206480" cy="1938992"/>
          </a:xfrm>
          <a:prstGeom prst="rect">
            <a:avLst/>
          </a:prstGeom>
          <a:noFill/>
        </p:spPr>
        <p:txBody>
          <a:bodyPr wrap="square">
            <a:spAutoFit/>
          </a:bodyPr>
          <a:lstStyle/>
          <a:p>
            <a:pPr algn="just"/>
            <a:r>
              <a:rPr lang="vi-VN" sz="2400">
                <a:solidFill>
                  <a:schemeClr val="accent6">
                    <a:lumMod val="50000"/>
                  </a:schemeClr>
                </a:solidFill>
                <a:latin typeface="UTM Androgyne" panose="02040603050506020204" pitchFamily="18" charset="0"/>
              </a:rPr>
              <a:t>	Hồ Quang Cua (sinh năm 1953) là một kỹ sư nông nghiệp người Việt Nam. Ông là tác giả của nhiều giống lúa lai tạo chất lượng cao, trong đó có hai giống lúa gạo được đánh giá là ngon nhất thế giới (ST24 và ST25). Ông được nhà nước Việt Nam trao tặng Huân chương Lao động hạng Nhất năm 2011 và danh hiệu Anh hùng Lao động năm 2013.</a:t>
            </a:r>
          </a:p>
        </p:txBody>
      </p:sp>
    </p:spTree>
    <p:extLst>
      <p:ext uri="{BB962C8B-B14F-4D97-AF65-F5344CB8AC3E}">
        <p14:creationId xmlns:p14="http://schemas.microsoft.com/office/powerpoint/2010/main" val="1731107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D60855-5D02-4458-8B75-B2639DC4C64A}"/>
              </a:ext>
            </a:extLst>
          </p:cNvPr>
          <p:cNvSpPr/>
          <p:nvPr/>
        </p:nvSpPr>
        <p:spPr>
          <a:xfrm>
            <a:off x="335280" y="1412239"/>
            <a:ext cx="11511279" cy="689559"/>
          </a:xfrm>
          <a:prstGeom prst="rect">
            <a:avLst/>
          </a:prstGeom>
          <a:solidFill>
            <a:srgbClr val="AAD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A27BBF-7A50-4572-97D5-10E277D2593E}"/>
              </a:ext>
            </a:extLst>
          </p:cNvPr>
          <p:cNvSpPr/>
          <p:nvPr/>
        </p:nvSpPr>
        <p:spPr>
          <a:xfrm>
            <a:off x="2648954" y="324875"/>
            <a:ext cx="6894092" cy="1569660"/>
          </a:xfrm>
          <a:prstGeom prst="rect">
            <a:avLst/>
          </a:prstGeom>
          <a:noFill/>
        </p:spPr>
        <p:txBody>
          <a:bodyPr wrap="square" lIns="91440" tIns="45720" rIns="91440" bIns="45720">
            <a:spAutoFit/>
          </a:bodyPr>
          <a:lstStyle/>
          <a:p>
            <a:pPr algn="ctr"/>
            <a:r>
              <a:rPr lang="vi-VN" sz="9600" b="1">
                <a:ln w="57150">
                  <a:solidFill>
                    <a:srgbClr val="257F5F"/>
                  </a:solidFill>
                  <a:prstDash val="solid"/>
                </a:ln>
                <a:solidFill>
                  <a:srgbClr val="B1E9D5"/>
                </a:solidFill>
                <a:effectLst>
                  <a:outerShdw blurRad="38100" dist="38100" dir="2700000" algn="tl">
                    <a:srgbClr val="000000">
                      <a:alpha val="43137"/>
                    </a:srgbClr>
                  </a:outerShdw>
                </a:effectLst>
                <a:latin typeface="UTM Cookies" panose="02040603050506020204" pitchFamily="18" charset="0"/>
              </a:rPr>
              <a:t>DẶN DÒ</a:t>
            </a:r>
            <a:endParaRPr lang="en-US" sz="9600" b="1">
              <a:ln w="57150">
                <a:solidFill>
                  <a:srgbClr val="257F5F"/>
                </a:solidFill>
                <a:prstDash val="solid"/>
              </a:ln>
              <a:solidFill>
                <a:srgbClr val="B1E9D5"/>
              </a:solidFill>
              <a:effectLst>
                <a:outerShdw blurRad="38100" dist="38100" dir="2700000" algn="tl">
                  <a:srgbClr val="000000">
                    <a:alpha val="43137"/>
                  </a:srgbClr>
                </a:outerShdw>
              </a:effectLst>
              <a:latin typeface="UTM Cookies" panose="02040603050506020204" pitchFamily="18" charset="0"/>
            </a:endParaRPr>
          </a:p>
        </p:txBody>
      </p:sp>
      <p:sp>
        <p:nvSpPr>
          <p:cNvPr id="6" name="TextBox 5">
            <a:extLst>
              <a:ext uri="{FF2B5EF4-FFF2-40B4-BE49-F238E27FC236}">
                <a16:creationId xmlns:a16="http://schemas.microsoft.com/office/drawing/2014/main" id="{82BE62FB-319B-4ED8-9777-6D491A8A5E16}"/>
              </a:ext>
            </a:extLst>
          </p:cNvPr>
          <p:cNvSpPr txBox="1"/>
          <p:nvPr/>
        </p:nvSpPr>
        <p:spPr>
          <a:xfrm>
            <a:off x="568960" y="2511746"/>
            <a:ext cx="6804606" cy="3539430"/>
          </a:xfrm>
          <a:prstGeom prst="rect">
            <a:avLst/>
          </a:prstGeom>
          <a:noFill/>
        </p:spPr>
        <p:txBody>
          <a:bodyPr wrap="square">
            <a:spAutoFit/>
          </a:bodyPr>
          <a:lstStyle/>
          <a:p>
            <a:pPr algn="just" eaLnBrk="1" hangingPunct="1"/>
            <a:r>
              <a:rPr lang="vi-VN" altLang="en-US" sz="3200" b="1">
                <a:solidFill>
                  <a:schemeClr val="accent5">
                    <a:lumMod val="50000"/>
                  </a:schemeClr>
                </a:solidFill>
                <a:latin typeface="UTM Androgyne" panose="02040603050506020204" pitchFamily="18" charset="0"/>
              </a:rPr>
              <a:t>- </a:t>
            </a:r>
            <a:r>
              <a:rPr lang="en-US" altLang="en-US" sz="3200" b="1">
                <a:solidFill>
                  <a:schemeClr val="accent5">
                    <a:lumMod val="50000"/>
                  </a:schemeClr>
                </a:solidFill>
                <a:latin typeface="UTM Androgyne" panose="02040603050506020204" pitchFamily="18" charset="0"/>
              </a:rPr>
              <a:t>Kể lại câu chuyện cho người thân nghe.</a:t>
            </a:r>
            <a:endParaRPr lang="vi-VN" altLang="en-US" sz="3200" b="1">
              <a:solidFill>
                <a:schemeClr val="accent5">
                  <a:lumMod val="50000"/>
                </a:schemeClr>
              </a:solidFill>
              <a:latin typeface="UTM Androgyne" panose="02040603050506020204" pitchFamily="18" charset="0"/>
            </a:endParaRPr>
          </a:p>
          <a:p>
            <a:pPr algn="just" eaLnBrk="1" hangingPunct="1"/>
            <a:endParaRPr lang="en-US" altLang="en-US" sz="3200" b="1">
              <a:solidFill>
                <a:schemeClr val="accent5">
                  <a:lumMod val="50000"/>
                </a:schemeClr>
              </a:solidFill>
              <a:latin typeface="UTM Androgyne" panose="02040603050506020204" pitchFamily="18" charset="0"/>
            </a:endParaRPr>
          </a:p>
          <a:p>
            <a:pPr algn="just" eaLnBrk="1" hangingPunct="1"/>
            <a:r>
              <a:rPr lang="en-US" altLang="en-US" sz="3200">
                <a:solidFill>
                  <a:schemeClr val="accent5">
                    <a:lumMod val="50000"/>
                  </a:schemeClr>
                </a:solidFill>
                <a:latin typeface="UTM Androgyne" panose="02040603050506020204" pitchFamily="18" charset="0"/>
              </a:rPr>
              <a:t>- </a:t>
            </a:r>
            <a:r>
              <a:rPr lang="en-US" altLang="en-US" sz="3200" b="1">
                <a:solidFill>
                  <a:schemeClr val="accent5">
                    <a:lumMod val="50000"/>
                  </a:schemeClr>
                </a:solidFill>
                <a:latin typeface="UTM Androgyne" panose="02040603050506020204" pitchFamily="18" charset="0"/>
              </a:rPr>
              <a:t>Chuẩn bị tiết kể chuyện tuần 16: Kể chuyện được chứng kiến hoặc tham gia (Kể về một buổi sum họp đầm ấm trong gia đình).</a:t>
            </a:r>
          </a:p>
        </p:txBody>
      </p:sp>
      <p:grpSp>
        <p:nvGrpSpPr>
          <p:cNvPr id="4" name="Group 3">
            <a:extLst>
              <a:ext uri="{FF2B5EF4-FFF2-40B4-BE49-F238E27FC236}">
                <a16:creationId xmlns:a16="http://schemas.microsoft.com/office/drawing/2014/main" id="{CC80CC58-6D8A-4555-A204-77233B078C1E}"/>
              </a:ext>
            </a:extLst>
          </p:cNvPr>
          <p:cNvGrpSpPr/>
          <p:nvPr/>
        </p:nvGrpSpPr>
        <p:grpSpPr>
          <a:xfrm>
            <a:off x="7284666" y="2981899"/>
            <a:ext cx="4907334" cy="4013200"/>
            <a:chOff x="7284666" y="2981899"/>
            <a:chExt cx="4907334" cy="4013200"/>
          </a:xfrm>
        </p:grpSpPr>
        <p:pic>
          <p:nvPicPr>
            <p:cNvPr id="7" name="图片 25">
              <a:extLst>
                <a:ext uri="{FF2B5EF4-FFF2-40B4-BE49-F238E27FC236}">
                  <a16:creationId xmlns:a16="http://schemas.microsoft.com/office/drawing/2014/main" id="{9C7AF9EB-D9C6-4376-A138-6FBC5AE74111}"/>
                </a:ext>
              </a:extLst>
            </p:cNvPr>
            <p:cNvPicPr>
              <a:picLocks noChangeAspect="1"/>
            </p:cNvPicPr>
            <p:nvPr/>
          </p:nvPicPr>
          <p:blipFill rotWithShape="1">
            <a:blip r:embed="rId2">
              <a:extLst>
                <a:ext uri="{28A0092B-C50C-407E-A947-70E740481C1C}">
                  <a14:useLocalDpi xmlns:a14="http://schemas.microsoft.com/office/drawing/2010/main" val="0"/>
                </a:ext>
              </a:extLst>
            </a:blip>
            <a:srcRect l="3952" t="68167" r="45277" b="203"/>
            <a:stretch/>
          </p:blipFill>
          <p:spPr>
            <a:xfrm>
              <a:off x="7373566" y="2981899"/>
              <a:ext cx="4818434" cy="4013200"/>
            </a:xfrm>
            <a:prstGeom prst="rect">
              <a:avLst/>
            </a:prstGeom>
          </p:spPr>
        </p:pic>
        <p:sp>
          <p:nvSpPr>
            <p:cNvPr id="3" name="Oval 2">
              <a:extLst>
                <a:ext uri="{FF2B5EF4-FFF2-40B4-BE49-F238E27FC236}">
                  <a16:creationId xmlns:a16="http://schemas.microsoft.com/office/drawing/2014/main" id="{27D7FA73-172C-4584-85C3-C43CA161A76D}"/>
                </a:ext>
              </a:extLst>
            </p:cNvPr>
            <p:cNvSpPr/>
            <p:nvPr/>
          </p:nvSpPr>
          <p:spPr>
            <a:xfrm>
              <a:off x="7284666" y="3225800"/>
              <a:ext cx="1275134" cy="977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2472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80">
                                          <p:stCondLst>
                                            <p:cond delay="0"/>
                                          </p:stCondLst>
                                        </p:cTn>
                                        <p:tgtEl>
                                          <p:spTgt spid="6">
                                            <p:txEl>
                                              <p:pRg st="0" end="0"/>
                                            </p:txEl>
                                          </p:spTgt>
                                        </p:tgtEl>
                                      </p:cBhvr>
                                    </p:animEffect>
                                    <p:anim calcmode="lin" valueType="num">
                                      <p:cBhvr>
                                        <p:cTn id="1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xEl>
                                              <p:pRg st="0" end="0"/>
                                            </p:txEl>
                                          </p:spTgt>
                                        </p:tgtEl>
                                      </p:cBhvr>
                                      <p:to x="100000" y="60000"/>
                                    </p:animScale>
                                    <p:animScale>
                                      <p:cBhvr>
                                        <p:cTn id="21" dur="166" decel="50000">
                                          <p:stCondLst>
                                            <p:cond delay="676"/>
                                          </p:stCondLst>
                                        </p:cTn>
                                        <p:tgtEl>
                                          <p:spTgt spid="6">
                                            <p:txEl>
                                              <p:pRg st="0" end="0"/>
                                            </p:txEl>
                                          </p:spTgt>
                                        </p:tgtEl>
                                      </p:cBhvr>
                                      <p:to x="100000" y="100000"/>
                                    </p:animScale>
                                    <p:animScale>
                                      <p:cBhvr>
                                        <p:cTn id="22" dur="26">
                                          <p:stCondLst>
                                            <p:cond delay="1312"/>
                                          </p:stCondLst>
                                        </p:cTn>
                                        <p:tgtEl>
                                          <p:spTgt spid="6">
                                            <p:txEl>
                                              <p:pRg st="0" end="0"/>
                                            </p:txEl>
                                          </p:spTgt>
                                        </p:tgtEl>
                                      </p:cBhvr>
                                      <p:to x="100000" y="80000"/>
                                    </p:animScale>
                                    <p:animScale>
                                      <p:cBhvr>
                                        <p:cTn id="23" dur="166" decel="50000">
                                          <p:stCondLst>
                                            <p:cond delay="1338"/>
                                          </p:stCondLst>
                                        </p:cTn>
                                        <p:tgtEl>
                                          <p:spTgt spid="6">
                                            <p:txEl>
                                              <p:pRg st="0" end="0"/>
                                            </p:txEl>
                                          </p:spTgt>
                                        </p:tgtEl>
                                      </p:cBhvr>
                                      <p:to x="100000" y="100000"/>
                                    </p:animScale>
                                    <p:animScale>
                                      <p:cBhvr>
                                        <p:cTn id="24" dur="26">
                                          <p:stCondLst>
                                            <p:cond delay="1642"/>
                                          </p:stCondLst>
                                        </p:cTn>
                                        <p:tgtEl>
                                          <p:spTgt spid="6">
                                            <p:txEl>
                                              <p:pRg st="0" end="0"/>
                                            </p:txEl>
                                          </p:spTgt>
                                        </p:tgtEl>
                                      </p:cBhvr>
                                      <p:to x="100000" y="90000"/>
                                    </p:animScale>
                                    <p:animScale>
                                      <p:cBhvr>
                                        <p:cTn id="25" dur="166" decel="50000">
                                          <p:stCondLst>
                                            <p:cond delay="1668"/>
                                          </p:stCondLst>
                                        </p:cTn>
                                        <p:tgtEl>
                                          <p:spTgt spid="6">
                                            <p:txEl>
                                              <p:pRg st="0" end="0"/>
                                            </p:txEl>
                                          </p:spTgt>
                                        </p:tgtEl>
                                      </p:cBhvr>
                                      <p:to x="100000" y="100000"/>
                                    </p:animScale>
                                    <p:animScale>
                                      <p:cBhvr>
                                        <p:cTn id="26" dur="26">
                                          <p:stCondLst>
                                            <p:cond delay="1808"/>
                                          </p:stCondLst>
                                        </p:cTn>
                                        <p:tgtEl>
                                          <p:spTgt spid="6">
                                            <p:txEl>
                                              <p:pRg st="0" end="0"/>
                                            </p:txEl>
                                          </p:spTgt>
                                        </p:tgtEl>
                                      </p:cBhvr>
                                      <p:to x="100000" y="95000"/>
                                    </p:animScale>
                                    <p:animScale>
                                      <p:cBhvr>
                                        <p:cTn id="27" dur="166" decel="50000">
                                          <p:stCondLst>
                                            <p:cond delay="1834"/>
                                          </p:stCondLst>
                                        </p:cTn>
                                        <p:tgtEl>
                                          <p:spTgt spid="6">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80">
                                          <p:stCondLst>
                                            <p:cond delay="0"/>
                                          </p:stCondLst>
                                        </p:cTn>
                                        <p:tgtEl>
                                          <p:spTgt spid="6">
                                            <p:txEl>
                                              <p:pRg st="2" end="2"/>
                                            </p:txEl>
                                          </p:spTgt>
                                        </p:tgtEl>
                                      </p:cBhvr>
                                    </p:animEffect>
                                    <p:anim calcmode="lin" valueType="num">
                                      <p:cBhvr>
                                        <p:cTn id="33"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xEl>
                                              <p:pRg st="2" end="2"/>
                                            </p:txEl>
                                          </p:spTgt>
                                        </p:tgtEl>
                                      </p:cBhvr>
                                      <p:to x="100000" y="60000"/>
                                    </p:animScale>
                                    <p:animScale>
                                      <p:cBhvr>
                                        <p:cTn id="39" dur="166" decel="50000">
                                          <p:stCondLst>
                                            <p:cond delay="676"/>
                                          </p:stCondLst>
                                        </p:cTn>
                                        <p:tgtEl>
                                          <p:spTgt spid="6">
                                            <p:txEl>
                                              <p:pRg st="2" end="2"/>
                                            </p:txEl>
                                          </p:spTgt>
                                        </p:tgtEl>
                                      </p:cBhvr>
                                      <p:to x="100000" y="100000"/>
                                    </p:animScale>
                                    <p:animScale>
                                      <p:cBhvr>
                                        <p:cTn id="40" dur="26">
                                          <p:stCondLst>
                                            <p:cond delay="1312"/>
                                          </p:stCondLst>
                                        </p:cTn>
                                        <p:tgtEl>
                                          <p:spTgt spid="6">
                                            <p:txEl>
                                              <p:pRg st="2" end="2"/>
                                            </p:txEl>
                                          </p:spTgt>
                                        </p:tgtEl>
                                      </p:cBhvr>
                                      <p:to x="100000" y="80000"/>
                                    </p:animScale>
                                    <p:animScale>
                                      <p:cBhvr>
                                        <p:cTn id="41" dur="166" decel="50000">
                                          <p:stCondLst>
                                            <p:cond delay="1338"/>
                                          </p:stCondLst>
                                        </p:cTn>
                                        <p:tgtEl>
                                          <p:spTgt spid="6">
                                            <p:txEl>
                                              <p:pRg st="2" end="2"/>
                                            </p:txEl>
                                          </p:spTgt>
                                        </p:tgtEl>
                                      </p:cBhvr>
                                      <p:to x="100000" y="100000"/>
                                    </p:animScale>
                                    <p:animScale>
                                      <p:cBhvr>
                                        <p:cTn id="42" dur="26">
                                          <p:stCondLst>
                                            <p:cond delay="1642"/>
                                          </p:stCondLst>
                                        </p:cTn>
                                        <p:tgtEl>
                                          <p:spTgt spid="6">
                                            <p:txEl>
                                              <p:pRg st="2" end="2"/>
                                            </p:txEl>
                                          </p:spTgt>
                                        </p:tgtEl>
                                      </p:cBhvr>
                                      <p:to x="100000" y="90000"/>
                                    </p:animScale>
                                    <p:animScale>
                                      <p:cBhvr>
                                        <p:cTn id="43" dur="166" decel="50000">
                                          <p:stCondLst>
                                            <p:cond delay="1668"/>
                                          </p:stCondLst>
                                        </p:cTn>
                                        <p:tgtEl>
                                          <p:spTgt spid="6">
                                            <p:txEl>
                                              <p:pRg st="2" end="2"/>
                                            </p:txEl>
                                          </p:spTgt>
                                        </p:tgtEl>
                                      </p:cBhvr>
                                      <p:to x="100000" y="100000"/>
                                    </p:animScale>
                                    <p:animScale>
                                      <p:cBhvr>
                                        <p:cTn id="44" dur="26">
                                          <p:stCondLst>
                                            <p:cond delay="1808"/>
                                          </p:stCondLst>
                                        </p:cTn>
                                        <p:tgtEl>
                                          <p:spTgt spid="6">
                                            <p:txEl>
                                              <p:pRg st="2" end="2"/>
                                            </p:txEl>
                                          </p:spTgt>
                                        </p:tgtEl>
                                      </p:cBhvr>
                                      <p:to x="100000" y="95000"/>
                                    </p:animScale>
                                    <p:animScale>
                                      <p:cBhvr>
                                        <p:cTn id="45"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D743CF0-A1DD-4617-9028-76ED9BF7C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918960"/>
          </a:xfrm>
          <a:prstGeom prst="rect">
            <a:avLst/>
          </a:prstGeom>
        </p:spPr>
      </p:pic>
      <p:sp>
        <p:nvSpPr>
          <p:cNvPr id="2" name="Rectangle 1">
            <a:extLst>
              <a:ext uri="{FF2B5EF4-FFF2-40B4-BE49-F238E27FC236}">
                <a16:creationId xmlns:a16="http://schemas.microsoft.com/office/drawing/2014/main" id="{5639BF87-AE6A-4285-A158-E10D6A1571F6}"/>
              </a:ext>
            </a:extLst>
          </p:cNvPr>
          <p:cNvSpPr/>
          <p:nvPr/>
        </p:nvSpPr>
        <p:spPr>
          <a:xfrm>
            <a:off x="1841500" y="1549400"/>
            <a:ext cx="8432800" cy="360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18F8C4-765B-43C0-B3A6-C8F333C9A836}"/>
              </a:ext>
            </a:extLst>
          </p:cNvPr>
          <p:cNvSpPr/>
          <p:nvPr/>
        </p:nvSpPr>
        <p:spPr>
          <a:xfrm>
            <a:off x="2017631" y="2198638"/>
            <a:ext cx="8080537" cy="2308324"/>
          </a:xfrm>
          <a:prstGeom prst="rect">
            <a:avLst/>
          </a:prstGeom>
          <a:noFill/>
        </p:spPr>
        <p:txBody>
          <a:bodyPr wrap="square" lIns="91440" tIns="45720" rIns="91440" bIns="45720">
            <a:spAutoFit/>
          </a:bodyPr>
          <a:lstStyle/>
          <a:p>
            <a:pPr algn="ctr"/>
            <a:r>
              <a:rPr lang="vi-VN" sz="7200" b="1">
                <a:ln w="57150">
                  <a:solidFill>
                    <a:schemeClr val="accent5">
                      <a:lumMod val="50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UTM Cookies" panose="02040603050506020204" pitchFamily="18" charset="0"/>
              </a:rPr>
              <a:t>CHÚC CÁC BẠN</a:t>
            </a:r>
          </a:p>
          <a:p>
            <a:pPr algn="ctr"/>
            <a:r>
              <a:rPr lang="vi-VN" sz="7200" b="1">
                <a:ln w="57150">
                  <a:solidFill>
                    <a:schemeClr val="accent5">
                      <a:lumMod val="50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UTM Cookies" panose="02040603050506020204" pitchFamily="18" charset="0"/>
              </a:rPr>
              <a:t>HỌC TỐT !</a:t>
            </a:r>
            <a:endParaRPr lang="en-US" sz="7200" b="1" dirty="0">
              <a:ln w="57150">
                <a:solidFill>
                  <a:schemeClr val="accent5">
                    <a:lumMod val="50000"/>
                  </a:schemeClr>
                </a:solidFill>
                <a:prstDash val="solid"/>
              </a:ln>
              <a:solidFill>
                <a:schemeClr val="accent2">
                  <a:lumMod val="40000"/>
                  <a:lumOff val="60000"/>
                </a:schemeClr>
              </a:solidFill>
              <a:effectLst>
                <a:outerShdw blurRad="38100" dist="38100" dir="2700000" algn="tl">
                  <a:srgbClr val="000000">
                    <a:alpha val="43137"/>
                  </a:srgbClr>
                </a:outerShdw>
              </a:effectLst>
              <a:latin typeface="UTM Cookies" panose="02040603050506020204" pitchFamily="18" charset="0"/>
            </a:endParaRPr>
          </a:p>
        </p:txBody>
      </p:sp>
    </p:spTree>
    <p:extLst>
      <p:ext uri="{BB962C8B-B14F-4D97-AF65-F5344CB8AC3E}">
        <p14:creationId xmlns:p14="http://schemas.microsoft.com/office/powerpoint/2010/main" val="3708008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1"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gtEl>
                                        <p:attrNameLst>
                                          <p:attrName>ppt_x</p:attrName>
                                          <p:attrName>ppt_y</p:attrName>
                                        </p:attrNameLst>
                                      </p:cBhvr>
                                    </p:animMotion>
                                    <p:animRot by="1500000">
                                      <p:cBhvr>
                                        <p:cTn id="7" dur="125" fill="hold">
                                          <p:stCondLst>
                                            <p:cond delay="0"/>
                                          </p:stCondLst>
                                        </p:cTn>
                                        <p:tgtEl>
                                          <p:spTgt spid="9"/>
                                        </p:tgtEl>
                                        <p:attrNameLst>
                                          <p:attrName>r</p:attrName>
                                        </p:attrNameLst>
                                      </p:cBhvr>
                                    </p:animRot>
                                    <p:animRot by="-1500000">
                                      <p:cBhvr>
                                        <p:cTn id="8" dur="125" fill="hold">
                                          <p:stCondLst>
                                            <p:cond delay="125"/>
                                          </p:stCondLst>
                                        </p:cTn>
                                        <p:tgtEl>
                                          <p:spTgt spid="9"/>
                                        </p:tgtEl>
                                        <p:attrNameLst>
                                          <p:attrName>r</p:attrName>
                                        </p:attrNameLst>
                                      </p:cBhvr>
                                    </p:animRot>
                                    <p:animRot by="-1500000">
                                      <p:cBhvr>
                                        <p:cTn id="9" dur="125" fill="hold">
                                          <p:stCondLst>
                                            <p:cond delay="250"/>
                                          </p:stCondLst>
                                        </p:cTn>
                                        <p:tgtEl>
                                          <p:spTgt spid="9"/>
                                        </p:tgtEl>
                                        <p:attrNameLst>
                                          <p:attrName>r</p:attrName>
                                        </p:attrNameLst>
                                      </p:cBhvr>
                                    </p:animRot>
                                    <p:animRot by="1500000">
                                      <p:cBhvr>
                                        <p:cTn id="10"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13">
            <a:extLst>
              <a:ext uri="{FF2B5EF4-FFF2-40B4-BE49-F238E27FC236}">
                <a16:creationId xmlns:a16="http://schemas.microsoft.com/office/drawing/2014/main" id="{8B840FA0-8249-48E1-936D-8584B660E355}"/>
              </a:ext>
            </a:extLst>
          </p:cNvPr>
          <p:cNvSpPr>
            <a:spLocks noChangeArrowheads="1"/>
          </p:cNvSpPr>
          <p:nvPr/>
        </p:nvSpPr>
        <p:spPr bwMode="auto">
          <a:xfrm>
            <a:off x="632347" y="2220562"/>
            <a:ext cx="811666" cy="815807"/>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latin typeface="UTM Avo" panose="02040603050506020204" pitchFamily="18" charset="0"/>
                <a:ea typeface="字魂70号-灵悦黑体" panose="00000500000000000000" pitchFamily="2" charset="-122"/>
                <a:sym typeface="字魂105号-简雅黑" panose="00000500000000000000" pitchFamily="2" charset="-122"/>
              </a:rPr>
              <a:t>1</a:t>
            </a:r>
          </a:p>
        </p:txBody>
      </p:sp>
      <p:sp>
        <p:nvSpPr>
          <p:cNvPr id="28" name="Oval 13">
            <a:extLst>
              <a:ext uri="{FF2B5EF4-FFF2-40B4-BE49-F238E27FC236}">
                <a16:creationId xmlns:a16="http://schemas.microsoft.com/office/drawing/2014/main" id="{C3F18FBD-1CBD-4703-9D2B-0F4746513154}"/>
              </a:ext>
            </a:extLst>
          </p:cNvPr>
          <p:cNvSpPr>
            <a:spLocks noChangeArrowheads="1"/>
          </p:cNvSpPr>
          <p:nvPr/>
        </p:nvSpPr>
        <p:spPr bwMode="auto">
          <a:xfrm>
            <a:off x="678862" y="3984738"/>
            <a:ext cx="811666" cy="815807"/>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latin typeface="UTM Avo" panose="02040603050506020204" pitchFamily="18" charset="0"/>
                <a:ea typeface="字魂70号-灵悦黑体" panose="00000500000000000000" pitchFamily="2" charset="-122"/>
                <a:sym typeface="字魂105号-简雅黑" panose="00000500000000000000" pitchFamily="2" charset="-122"/>
              </a:rPr>
              <a:t>2</a:t>
            </a:r>
          </a:p>
        </p:txBody>
      </p:sp>
      <p:sp>
        <p:nvSpPr>
          <p:cNvPr id="33" name="Oval 13">
            <a:extLst>
              <a:ext uri="{FF2B5EF4-FFF2-40B4-BE49-F238E27FC236}">
                <a16:creationId xmlns:a16="http://schemas.microsoft.com/office/drawing/2014/main" id="{3BD7DC2C-E4AF-4EE0-8C1B-2CBCD742BDAE}"/>
              </a:ext>
            </a:extLst>
          </p:cNvPr>
          <p:cNvSpPr>
            <a:spLocks noChangeArrowheads="1"/>
          </p:cNvSpPr>
          <p:nvPr/>
        </p:nvSpPr>
        <p:spPr bwMode="auto">
          <a:xfrm>
            <a:off x="678862" y="5170622"/>
            <a:ext cx="811666" cy="815807"/>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lgn="ctr"/>
            <a:r>
              <a:rPr lang="en-US" sz="3200" b="1" dirty="0">
                <a:solidFill>
                  <a:schemeClr val="bg1"/>
                </a:solidFill>
                <a:latin typeface="UTM Avo" panose="02040603050506020204" pitchFamily="18" charset="0"/>
                <a:ea typeface="字魂70号-灵悦黑体" panose="00000500000000000000" pitchFamily="2" charset="-122"/>
                <a:sym typeface="字魂105号-简雅黑" panose="00000500000000000000" pitchFamily="2" charset="-122"/>
              </a:rPr>
              <a:t>3</a:t>
            </a:r>
          </a:p>
        </p:txBody>
      </p:sp>
      <p:sp>
        <p:nvSpPr>
          <p:cNvPr id="34" name="Rectangle 33">
            <a:extLst>
              <a:ext uri="{FF2B5EF4-FFF2-40B4-BE49-F238E27FC236}">
                <a16:creationId xmlns:a16="http://schemas.microsoft.com/office/drawing/2014/main" id="{F49B54F1-A97A-4DF9-B5ED-2459C734D2A5}"/>
              </a:ext>
            </a:extLst>
          </p:cNvPr>
          <p:cNvSpPr/>
          <p:nvPr/>
        </p:nvSpPr>
        <p:spPr>
          <a:xfrm>
            <a:off x="1588654" y="1921164"/>
            <a:ext cx="9970999" cy="1661993"/>
          </a:xfrm>
          <a:prstGeom prst="rect">
            <a:avLst/>
          </a:prstGeom>
          <a:noFill/>
        </p:spPr>
        <p:txBody>
          <a:bodyPr wrap="none" lIns="91440" tIns="45720" rIns="91440" bIns="45720">
            <a:spAutoFit/>
          </a:bodyPr>
          <a:lstStyle/>
          <a:p>
            <a:r>
              <a:rPr lang="vi-VN" sz="340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Kể lại c</a:t>
            </a:r>
            <a:r>
              <a:rPr lang="en-US" sz="340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âu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chuyện</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đã</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nghe</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đã</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đọc</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nói</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về</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những</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người</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đã</a:t>
            </a:r>
            <a:endPar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endParaRPr>
          </a:p>
          <a:p>
            <a:r>
              <a:rPr lang="en-US" sz="340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góp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sức</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mình</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chống</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lại</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đói</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nghèo</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lạc</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hậu</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vì</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hạnh</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phúc</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p>
          <a:p>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của</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nhân</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dân</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theo</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gợi</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ý SGK.</a:t>
            </a:r>
            <a:endParaRPr lang="vi-VN" sz="3400" dirty="0">
              <a:ln w="0"/>
              <a:solidFill>
                <a:schemeClr val="accent1"/>
              </a:solidFill>
              <a:effectLst>
                <a:outerShdw blurRad="38100" dist="25400" dir="5400000" algn="ctr" rotWithShape="0">
                  <a:srgbClr val="6E747A">
                    <a:alpha val="43000"/>
                  </a:srgbClr>
                </a:outerShdw>
              </a:effectLst>
              <a:latin typeface="UTM Futura Extra" panose="02040603050506020204" pitchFamily="18" charset="0"/>
            </a:endParaRPr>
          </a:p>
        </p:txBody>
      </p:sp>
      <p:sp>
        <p:nvSpPr>
          <p:cNvPr id="35" name="Rectangle 34">
            <a:extLst>
              <a:ext uri="{FF2B5EF4-FFF2-40B4-BE49-F238E27FC236}">
                <a16:creationId xmlns:a16="http://schemas.microsoft.com/office/drawing/2014/main" id="{3A9E8FA7-09E5-466E-B000-2B10171FBD23}"/>
              </a:ext>
            </a:extLst>
          </p:cNvPr>
          <p:cNvSpPr/>
          <p:nvPr/>
        </p:nvSpPr>
        <p:spPr>
          <a:xfrm>
            <a:off x="1588654" y="4084864"/>
            <a:ext cx="6322565" cy="615553"/>
          </a:xfrm>
          <a:prstGeom prst="rect">
            <a:avLst/>
          </a:prstGeom>
          <a:noFill/>
        </p:spPr>
        <p:txBody>
          <a:bodyPr wrap="none" lIns="91440" tIns="45720" rIns="91440" bIns="45720">
            <a:spAutoFit/>
          </a:bodyPr>
          <a:lstStyle/>
          <a:p>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Biết</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trao</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đổi</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về</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ý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nghĩa</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câu</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chuyện</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a:t>
            </a:r>
            <a:endParaRPr lang="vi-VN" sz="3400" dirty="0">
              <a:ln w="0"/>
              <a:solidFill>
                <a:schemeClr val="accent1"/>
              </a:solidFill>
              <a:effectLst>
                <a:outerShdw blurRad="38100" dist="25400" dir="5400000" algn="ctr" rotWithShape="0">
                  <a:srgbClr val="6E747A">
                    <a:alpha val="43000"/>
                  </a:srgbClr>
                </a:outerShdw>
              </a:effectLst>
              <a:latin typeface="UTM Futura Extra" panose="02040603050506020204" pitchFamily="18" charset="0"/>
            </a:endParaRPr>
          </a:p>
        </p:txBody>
      </p:sp>
      <p:sp>
        <p:nvSpPr>
          <p:cNvPr id="36" name="Rectangle 35">
            <a:extLst>
              <a:ext uri="{FF2B5EF4-FFF2-40B4-BE49-F238E27FC236}">
                <a16:creationId xmlns:a16="http://schemas.microsoft.com/office/drawing/2014/main" id="{6276E643-1230-40F2-A18A-077893AD59B5}"/>
              </a:ext>
            </a:extLst>
          </p:cNvPr>
          <p:cNvSpPr/>
          <p:nvPr/>
        </p:nvSpPr>
        <p:spPr>
          <a:xfrm>
            <a:off x="1588654" y="5270748"/>
            <a:ext cx="6513322" cy="615553"/>
          </a:xfrm>
          <a:prstGeom prst="rect">
            <a:avLst/>
          </a:prstGeom>
          <a:noFill/>
        </p:spPr>
        <p:txBody>
          <a:bodyPr wrap="none" lIns="91440" tIns="45720" rIns="91440" bIns="45720">
            <a:spAutoFit/>
          </a:bodyPr>
          <a:lstStyle/>
          <a:p>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Biết</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nghe</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và</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nhận</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xét</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lời</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kể</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của</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 </a:t>
            </a:r>
            <a:r>
              <a:rPr lang="en-US" sz="3400" dirty="0" err="1">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bạn</a:t>
            </a:r>
            <a:r>
              <a:rPr lang="en-US" sz="3400" dirty="0">
                <a:ln w="0"/>
                <a:solidFill>
                  <a:schemeClr val="accent1"/>
                </a:solidFill>
                <a:effectLst>
                  <a:outerShdw blurRad="38100" dist="25400" dir="5400000" algn="ctr" rotWithShape="0">
                    <a:srgbClr val="6E747A">
                      <a:alpha val="43000"/>
                    </a:srgbClr>
                  </a:outerShdw>
                </a:effectLst>
                <a:latin typeface="UTM Flamenco" panose="02040603050506020204" pitchFamily="18" charset="0"/>
              </a:rPr>
              <a:t>.</a:t>
            </a:r>
            <a:endParaRPr lang="vi-VN" sz="3400" dirty="0">
              <a:ln w="0"/>
              <a:solidFill>
                <a:schemeClr val="accent1"/>
              </a:solidFill>
              <a:effectLst>
                <a:outerShdw blurRad="38100" dist="25400" dir="5400000" algn="ctr" rotWithShape="0">
                  <a:srgbClr val="6E747A">
                    <a:alpha val="43000"/>
                  </a:srgbClr>
                </a:outerShdw>
              </a:effectLst>
              <a:latin typeface="UTM Futura Extra" panose="02040603050506020204" pitchFamily="18" charset="0"/>
            </a:endParaRPr>
          </a:p>
        </p:txBody>
      </p:sp>
      <p:sp>
        <p:nvSpPr>
          <p:cNvPr id="37" name="Rectangle 36">
            <a:extLst>
              <a:ext uri="{FF2B5EF4-FFF2-40B4-BE49-F238E27FC236}">
                <a16:creationId xmlns:a16="http://schemas.microsoft.com/office/drawing/2014/main" id="{73F6A0F5-80BF-4274-8622-7E9B31232BF2}"/>
              </a:ext>
            </a:extLst>
          </p:cNvPr>
          <p:cNvSpPr/>
          <p:nvPr/>
        </p:nvSpPr>
        <p:spPr>
          <a:xfrm>
            <a:off x="2559957" y="493041"/>
            <a:ext cx="7072086" cy="1142957"/>
          </a:xfrm>
          <a:prstGeom prst="rect">
            <a:avLst/>
          </a:prstGeom>
          <a:noFill/>
        </p:spPr>
        <p:txBody>
          <a:bodyPr wrap="none" lIns="91440" tIns="45720" rIns="91440" bIns="45720">
            <a:prstTxWarp prst="textPlain">
              <a:avLst/>
            </a:prstTxWarp>
            <a:spAutoFit/>
          </a:bodyPr>
          <a:lstStyle/>
          <a:p>
            <a:pPr algn="ctr"/>
            <a:r>
              <a:rPr lang="en-US" sz="5400" b="1" dirty="0">
                <a:ln w="38100">
                  <a:solidFill>
                    <a:srgbClr val="D7150B"/>
                  </a:solidFill>
                  <a:prstDash val="solid"/>
                </a:ln>
                <a:solidFill>
                  <a:srgbClr val="F87C77"/>
                </a:solidFill>
                <a:effectLst>
                  <a:outerShdw blurRad="12700" dist="38100" dir="2700000" algn="tl" rotWithShape="0">
                    <a:schemeClr val="accent5">
                      <a:lumMod val="60000"/>
                      <a:lumOff val="40000"/>
                    </a:schemeClr>
                  </a:outerShdw>
                </a:effectLst>
                <a:latin typeface="UTM Cookies" panose="02040603050506020204" pitchFamily="18" charset="0"/>
                <a:cs typeface="Times New Roman" panose="02020603050405020304" pitchFamily="18" charset="0"/>
              </a:rPr>
              <a:t>YÊU CẦU CẦN ĐẠT</a:t>
            </a:r>
          </a:p>
        </p:txBody>
      </p:sp>
      <p:pic>
        <p:nvPicPr>
          <p:cNvPr id="39" name="图片 25">
            <a:extLst>
              <a:ext uri="{FF2B5EF4-FFF2-40B4-BE49-F238E27FC236}">
                <a16:creationId xmlns:a16="http://schemas.microsoft.com/office/drawing/2014/main" id="{70577FF9-9A93-4121-8343-EFF5889C4A95}"/>
              </a:ext>
            </a:extLst>
          </p:cNvPr>
          <p:cNvPicPr>
            <a:picLocks noChangeAspect="1"/>
          </p:cNvPicPr>
          <p:nvPr/>
        </p:nvPicPr>
        <p:blipFill rotWithShape="1">
          <a:blip r:embed="rId3">
            <a:extLst>
              <a:ext uri="{28A0092B-C50C-407E-A947-70E740481C1C}">
                <a14:useLocalDpi xmlns:a14="http://schemas.microsoft.com/office/drawing/2010/main" val="0"/>
              </a:ext>
            </a:extLst>
          </a:blip>
          <a:srcRect l="-4158" t="33809" r="50296" b="34561"/>
          <a:stretch/>
        </p:blipFill>
        <p:spPr>
          <a:xfrm>
            <a:off x="8255630" y="3147973"/>
            <a:ext cx="4695431" cy="3686349"/>
          </a:xfrm>
          <a:prstGeom prst="rect">
            <a:avLst/>
          </a:prstGeom>
        </p:spPr>
      </p:pic>
    </p:spTree>
    <p:extLst>
      <p:ext uri="{BB962C8B-B14F-4D97-AF65-F5344CB8AC3E}">
        <p14:creationId xmlns:p14="http://schemas.microsoft.com/office/powerpoint/2010/main" val="1946841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80">
                                          <p:stCondLst>
                                            <p:cond delay="0"/>
                                          </p:stCondLst>
                                        </p:cTn>
                                        <p:tgtEl>
                                          <p:spTgt spid="36"/>
                                        </p:tgtEl>
                                      </p:cBhvr>
                                    </p:animEffect>
                                    <p:anim calcmode="lin" valueType="num">
                                      <p:cBhvr>
                                        <p:cTn id="4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47" dur="26">
                                          <p:stCondLst>
                                            <p:cond delay="650"/>
                                          </p:stCondLst>
                                        </p:cTn>
                                        <p:tgtEl>
                                          <p:spTgt spid="36"/>
                                        </p:tgtEl>
                                      </p:cBhvr>
                                      <p:to x="100000" y="60000"/>
                                    </p:animScale>
                                    <p:animScale>
                                      <p:cBhvr>
                                        <p:cTn id="48" dur="166" decel="50000">
                                          <p:stCondLst>
                                            <p:cond delay="676"/>
                                          </p:stCondLst>
                                        </p:cTn>
                                        <p:tgtEl>
                                          <p:spTgt spid="36"/>
                                        </p:tgtEl>
                                      </p:cBhvr>
                                      <p:to x="100000" y="100000"/>
                                    </p:animScale>
                                    <p:animScale>
                                      <p:cBhvr>
                                        <p:cTn id="49" dur="26">
                                          <p:stCondLst>
                                            <p:cond delay="1312"/>
                                          </p:stCondLst>
                                        </p:cTn>
                                        <p:tgtEl>
                                          <p:spTgt spid="36"/>
                                        </p:tgtEl>
                                      </p:cBhvr>
                                      <p:to x="100000" y="80000"/>
                                    </p:animScale>
                                    <p:animScale>
                                      <p:cBhvr>
                                        <p:cTn id="50" dur="166" decel="50000">
                                          <p:stCondLst>
                                            <p:cond delay="1338"/>
                                          </p:stCondLst>
                                        </p:cTn>
                                        <p:tgtEl>
                                          <p:spTgt spid="36"/>
                                        </p:tgtEl>
                                      </p:cBhvr>
                                      <p:to x="100000" y="100000"/>
                                    </p:animScale>
                                    <p:animScale>
                                      <p:cBhvr>
                                        <p:cTn id="51" dur="26">
                                          <p:stCondLst>
                                            <p:cond delay="1642"/>
                                          </p:stCondLst>
                                        </p:cTn>
                                        <p:tgtEl>
                                          <p:spTgt spid="36"/>
                                        </p:tgtEl>
                                      </p:cBhvr>
                                      <p:to x="100000" y="90000"/>
                                    </p:animScale>
                                    <p:animScale>
                                      <p:cBhvr>
                                        <p:cTn id="52" dur="166" decel="50000">
                                          <p:stCondLst>
                                            <p:cond delay="1668"/>
                                          </p:stCondLst>
                                        </p:cTn>
                                        <p:tgtEl>
                                          <p:spTgt spid="36"/>
                                        </p:tgtEl>
                                      </p:cBhvr>
                                      <p:to x="100000" y="100000"/>
                                    </p:animScale>
                                    <p:animScale>
                                      <p:cBhvr>
                                        <p:cTn id="53" dur="26">
                                          <p:stCondLst>
                                            <p:cond delay="1808"/>
                                          </p:stCondLst>
                                        </p:cTn>
                                        <p:tgtEl>
                                          <p:spTgt spid="36"/>
                                        </p:tgtEl>
                                      </p:cBhvr>
                                      <p:to x="100000" y="95000"/>
                                    </p:animScale>
                                    <p:animScale>
                                      <p:cBhvr>
                                        <p:cTn id="54"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3" grpId="0" animBg="1"/>
      <p:bldP spid="34" grpId="0"/>
      <p:bldP spid="35" grpId="0"/>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19AF29-1B0F-4A95-A18E-D4B7E7BCC711}"/>
              </a:ext>
            </a:extLst>
          </p:cNvPr>
          <p:cNvGrpSpPr/>
          <p:nvPr/>
        </p:nvGrpSpPr>
        <p:grpSpPr>
          <a:xfrm>
            <a:off x="-725747" y="2908300"/>
            <a:ext cx="4256347" cy="3949700"/>
            <a:chOff x="-866660" y="2908300"/>
            <a:chExt cx="4256347" cy="3949700"/>
          </a:xfrm>
        </p:grpSpPr>
        <p:pic>
          <p:nvPicPr>
            <p:cNvPr id="4" name="图片 18">
              <a:extLst>
                <a:ext uri="{FF2B5EF4-FFF2-40B4-BE49-F238E27FC236}">
                  <a16:creationId xmlns:a16="http://schemas.microsoft.com/office/drawing/2014/main" id="{D9454560-374B-4EDE-B3F5-3A101DCB81CC}"/>
                </a:ext>
              </a:extLst>
            </p:cNvPr>
            <p:cNvPicPr>
              <a:picLocks noChangeAspect="1"/>
            </p:cNvPicPr>
            <p:nvPr/>
          </p:nvPicPr>
          <p:blipFill rotWithShape="1">
            <a:blip r:embed="rId2">
              <a:extLst>
                <a:ext uri="{28A0092B-C50C-407E-A947-70E740481C1C}">
                  <a14:useLocalDpi xmlns:a14="http://schemas.microsoft.com/office/drawing/2010/main" val="0"/>
                </a:ext>
              </a:extLst>
            </a:blip>
            <a:srcRect l="48813" t="1644" r="11303" b="68924"/>
            <a:stretch/>
          </p:blipFill>
          <p:spPr>
            <a:xfrm>
              <a:off x="-866660" y="2908300"/>
              <a:ext cx="4003560" cy="3949700"/>
            </a:xfrm>
            <a:prstGeom prst="rect">
              <a:avLst/>
            </a:prstGeom>
          </p:spPr>
        </p:pic>
        <p:sp>
          <p:nvSpPr>
            <p:cNvPr id="5" name="Oval 4">
              <a:extLst>
                <a:ext uri="{FF2B5EF4-FFF2-40B4-BE49-F238E27FC236}">
                  <a16:creationId xmlns:a16="http://schemas.microsoft.com/office/drawing/2014/main" id="{FF21D92E-C0B1-4172-ACA0-9D81B7AB021C}"/>
                </a:ext>
              </a:extLst>
            </p:cNvPr>
            <p:cNvSpPr/>
            <p:nvPr/>
          </p:nvSpPr>
          <p:spPr>
            <a:xfrm rot="20390253">
              <a:off x="2482817" y="3007124"/>
              <a:ext cx="906870" cy="167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loud 6">
            <a:extLst>
              <a:ext uri="{FF2B5EF4-FFF2-40B4-BE49-F238E27FC236}">
                <a16:creationId xmlns:a16="http://schemas.microsoft.com/office/drawing/2014/main" id="{739BC2F7-16BF-4497-9259-405FB607C0F1}"/>
              </a:ext>
            </a:extLst>
          </p:cNvPr>
          <p:cNvSpPr/>
          <p:nvPr/>
        </p:nvSpPr>
        <p:spPr>
          <a:xfrm>
            <a:off x="2745571" y="590155"/>
            <a:ext cx="8766008" cy="5504524"/>
          </a:xfrm>
          <a:prstGeom prst="cloud">
            <a:avLst/>
          </a:prstGeom>
          <a:solidFill>
            <a:srgbClr val="F0F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74818B-1CF5-46EF-A7C6-1D9BEFD2F5E2}"/>
              </a:ext>
            </a:extLst>
          </p:cNvPr>
          <p:cNvSpPr/>
          <p:nvPr/>
        </p:nvSpPr>
        <p:spPr>
          <a:xfrm>
            <a:off x="3277813" y="2355485"/>
            <a:ext cx="7962378" cy="2431435"/>
          </a:xfrm>
          <a:prstGeom prst="rect">
            <a:avLst/>
          </a:prstGeom>
          <a:noFill/>
        </p:spPr>
        <p:txBody>
          <a:bodyPr wrap="square" lIns="91440" tIns="45720" rIns="91440" bIns="45720">
            <a:spAutoFit/>
          </a:bodyPr>
          <a:lstStyle/>
          <a:p>
            <a:pPr algn="just">
              <a:spcBef>
                <a:spcPct val="50000"/>
              </a:spcBef>
            </a:pP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Kể</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một</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câu</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chuyện</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em</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đã</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nghe</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a:solidFill>
                  <a:schemeClr val="accent5">
                    <a:lumMod val="50000"/>
                  </a:schemeClr>
                </a:solidFill>
                <a:latin typeface="UTM Flamenco" panose="02040603050506020204" pitchFamily="18" charset="0"/>
                <a:cs typeface="Times New Roman" panose="02020603050405020304" pitchFamily="18" charset="0"/>
              </a:rPr>
              <a:t>hay đã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đọc</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nói</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về</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những</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người</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đã</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err="1">
                <a:solidFill>
                  <a:schemeClr val="accent5">
                    <a:lumMod val="50000"/>
                  </a:schemeClr>
                </a:solidFill>
                <a:latin typeface="UTM Flamenco" panose="02040603050506020204" pitchFamily="18" charset="0"/>
                <a:cs typeface="Times New Roman" panose="02020603050405020304" pitchFamily="18" charset="0"/>
              </a:rPr>
              <a:t>góp</a:t>
            </a:r>
            <a:r>
              <a:rPr lang="en-US" altLang="en-US" sz="3800" b="1">
                <a:solidFill>
                  <a:schemeClr val="accent5">
                    <a:lumMod val="50000"/>
                  </a:schemeClr>
                </a:solidFill>
                <a:latin typeface="UTM Flamenco" panose="02040603050506020204" pitchFamily="18" charset="0"/>
                <a:cs typeface="Times New Roman" panose="02020603050405020304" pitchFamily="18" charset="0"/>
              </a:rPr>
              <a:t> sức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mình</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chống</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lại</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đói</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nghèo</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lạc</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err="1">
                <a:solidFill>
                  <a:schemeClr val="accent5">
                    <a:lumMod val="50000"/>
                  </a:schemeClr>
                </a:solidFill>
                <a:latin typeface="UTM Flamenco" panose="02040603050506020204" pitchFamily="18" charset="0"/>
                <a:cs typeface="Times New Roman" panose="02020603050405020304" pitchFamily="18" charset="0"/>
              </a:rPr>
              <a:t>hậu</a:t>
            </a:r>
            <a:r>
              <a:rPr lang="en-US" altLang="en-US" sz="3800" b="1">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vì</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hạnh</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phúc</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nhân</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 </a:t>
            </a:r>
            <a:r>
              <a:rPr lang="en-US" altLang="en-US" sz="3800" b="1" dirty="0" err="1">
                <a:solidFill>
                  <a:schemeClr val="accent5">
                    <a:lumMod val="50000"/>
                  </a:schemeClr>
                </a:solidFill>
                <a:latin typeface="UTM Flamenco" panose="02040603050506020204" pitchFamily="18" charset="0"/>
                <a:cs typeface="Times New Roman" panose="02020603050405020304" pitchFamily="18" charset="0"/>
              </a:rPr>
              <a:t>dân</a:t>
            </a:r>
            <a:r>
              <a:rPr lang="en-US" altLang="en-US" sz="3800" b="1" dirty="0">
                <a:solidFill>
                  <a:schemeClr val="accent5">
                    <a:lumMod val="50000"/>
                  </a:schemeClr>
                </a:solidFill>
                <a:latin typeface="UTM Flamenco" panose="02040603050506020204" pitchFamily="18" charset="0"/>
                <a:cs typeface="Times New Roman" panose="02020603050405020304" pitchFamily="18" charset="0"/>
              </a:rPr>
              <a:t>.</a:t>
            </a:r>
            <a:endParaRPr lang="en-US" altLang="en-US" sz="3800" dirty="0">
              <a:solidFill>
                <a:schemeClr val="accent5">
                  <a:lumMod val="50000"/>
                </a:schemeClr>
              </a:solidFill>
              <a:latin typeface="UTM Flamenc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7E217F7-3785-4A3E-8524-248AFF962FCC}"/>
              </a:ext>
            </a:extLst>
          </p:cNvPr>
          <p:cNvSpPr/>
          <p:nvPr/>
        </p:nvSpPr>
        <p:spPr>
          <a:xfrm>
            <a:off x="5717009" y="1192502"/>
            <a:ext cx="2823132" cy="1015663"/>
          </a:xfrm>
          <a:prstGeom prst="rect">
            <a:avLst/>
          </a:prstGeom>
          <a:noFill/>
        </p:spPr>
        <p:txBody>
          <a:bodyPr wrap="square" lIns="91440" tIns="45720" rIns="91440" bIns="45720">
            <a:spAutoFit/>
          </a:bodyPr>
          <a:lstStyle/>
          <a:p>
            <a:pPr algn="ctr"/>
            <a:r>
              <a:rPr lang="en-US" sz="6000" b="1">
                <a:ln w="38100">
                  <a:solidFill>
                    <a:schemeClr val="accent2"/>
                  </a:solidFill>
                  <a:prstDash val="solid"/>
                </a:ln>
                <a:solidFill>
                  <a:schemeClr val="bg1"/>
                </a:solidFill>
                <a:effectLst>
                  <a:outerShdw blurRad="38100" dist="38100" dir="2700000" algn="tl">
                    <a:srgbClr val="000000">
                      <a:alpha val="43137"/>
                    </a:srgbClr>
                  </a:outerShdw>
                </a:effectLst>
                <a:latin typeface="UTM Cookies" panose="02040603050506020204" pitchFamily="18" charset="0"/>
              </a:rPr>
              <a:t>ĐỀ BÀI</a:t>
            </a:r>
          </a:p>
        </p:txBody>
      </p:sp>
    </p:spTree>
    <p:extLst>
      <p:ext uri="{BB962C8B-B14F-4D97-AF65-F5344CB8AC3E}">
        <p14:creationId xmlns:p14="http://schemas.microsoft.com/office/powerpoint/2010/main" val="1477938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
            <a:extLst>
              <a:ext uri="{FF2B5EF4-FFF2-40B4-BE49-F238E27FC236}">
                <a16:creationId xmlns:a16="http://schemas.microsoft.com/office/drawing/2014/main" id="{0C60FEC0-60BB-4B30-81A2-7B74A1DBB919}"/>
              </a:ext>
            </a:extLst>
          </p:cNvPr>
          <p:cNvSpPr/>
          <p:nvPr/>
        </p:nvSpPr>
        <p:spPr>
          <a:xfrm>
            <a:off x="8696293" y="520700"/>
            <a:ext cx="2508760" cy="1979937"/>
          </a:xfrm>
          <a:prstGeom prst="roundRect">
            <a:avLst/>
          </a:prstGeom>
          <a:blipFill dpi="0" rotWithShape="1">
            <a:blip r:embed="rId2" cstate="print">
              <a:extLst>
                <a:ext uri="{BEBA8EAE-BF5A-486C-A8C5-ECC9F3942E4B}">
                  <a14:imgProps xmlns:a14="http://schemas.microsoft.com/office/drawing/2010/main">
                    <a14:imgLayer r:embed="rId3">
                      <a14:imgEffect>
                        <a14:backgroundRemoval t="2569" b="100000" l="5327" r="98335">
                          <a14:foregroundMark x1="29967" y1="72110" x2="27525" y2="87339"/>
                          <a14:foregroundMark x1="83685" y1="86789" x2="88790" y2="86789"/>
                        </a14:backgroundRemoval>
                      </a14:imgEffect>
                    </a14:imgLayer>
                  </a14:imgProps>
                </a:ex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3" name="Rounded Rectangle 11">
            <a:extLst>
              <a:ext uri="{FF2B5EF4-FFF2-40B4-BE49-F238E27FC236}">
                <a16:creationId xmlns:a16="http://schemas.microsoft.com/office/drawing/2014/main" id="{15F33999-F39F-469A-B854-807E00A6212D}"/>
              </a:ext>
            </a:extLst>
          </p:cNvPr>
          <p:cNvSpPr/>
          <p:nvPr/>
        </p:nvSpPr>
        <p:spPr>
          <a:xfrm>
            <a:off x="8845522" y="2581112"/>
            <a:ext cx="2455167" cy="1637025"/>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 name="Rounded Rectangle 12">
            <a:extLst>
              <a:ext uri="{FF2B5EF4-FFF2-40B4-BE49-F238E27FC236}">
                <a16:creationId xmlns:a16="http://schemas.microsoft.com/office/drawing/2014/main" id="{BB18E34C-07CD-4EA7-9C16-F376004A0A1E}"/>
              </a:ext>
            </a:extLst>
          </p:cNvPr>
          <p:cNvSpPr/>
          <p:nvPr/>
        </p:nvSpPr>
        <p:spPr>
          <a:xfrm>
            <a:off x="8901530" y="4574208"/>
            <a:ext cx="2399159" cy="1521893"/>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grpSp>
        <p:nvGrpSpPr>
          <p:cNvPr id="5" name="Group 4">
            <a:extLst>
              <a:ext uri="{FF2B5EF4-FFF2-40B4-BE49-F238E27FC236}">
                <a16:creationId xmlns:a16="http://schemas.microsoft.com/office/drawing/2014/main" id="{ACD3C67D-242F-43D4-AE5D-D72D25067D01}"/>
              </a:ext>
            </a:extLst>
          </p:cNvPr>
          <p:cNvGrpSpPr/>
          <p:nvPr/>
        </p:nvGrpSpPr>
        <p:grpSpPr>
          <a:xfrm>
            <a:off x="6151871" y="2500637"/>
            <a:ext cx="2576688" cy="1804102"/>
            <a:chOff x="5493394" y="2409385"/>
            <a:chExt cx="1950964" cy="1950964"/>
          </a:xfrm>
          <a:solidFill>
            <a:srgbClr val="212F3F"/>
          </a:solidFill>
        </p:grpSpPr>
        <p:sp>
          <p:nvSpPr>
            <p:cNvPr id="6" name="Oval 5">
              <a:extLst>
                <a:ext uri="{FF2B5EF4-FFF2-40B4-BE49-F238E27FC236}">
                  <a16:creationId xmlns:a16="http://schemas.microsoft.com/office/drawing/2014/main" id="{18863938-B730-4DD6-AA5E-4003323EBEB8}"/>
                </a:ext>
              </a:extLst>
            </p:cNvPr>
            <p:cNvSpPr/>
            <p:nvPr/>
          </p:nvSpPr>
          <p:spPr>
            <a:xfrm>
              <a:off x="5493394" y="2409385"/>
              <a:ext cx="1950964" cy="1950964"/>
            </a:xfrm>
            <a:prstGeom prst="ellipse">
              <a:avLst/>
            </a:prstGeom>
            <a:solidFill>
              <a:schemeClr val="accent2"/>
            </a:solidFill>
          </p:spPr>
          <p:style>
            <a:lnRef idx="3">
              <a:schemeClr val="lt1">
                <a:hueOff val="0"/>
                <a:satOff val="0"/>
                <a:lumOff val="0"/>
                <a:alphaOff val="0"/>
              </a:schemeClr>
            </a:lnRef>
            <a:fillRef idx="1">
              <a:schemeClr val="accent3">
                <a:hueOff val="7500176"/>
                <a:satOff val="-11253"/>
                <a:lumOff val="-1830"/>
                <a:alphaOff val="0"/>
              </a:schemeClr>
            </a:fillRef>
            <a:effectRef idx="1">
              <a:schemeClr val="accent3">
                <a:hueOff val="7500176"/>
                <a:satOff val="-11253"/>
                <a:lumOff val="-1830"/>
                <a:alphaOff val="0"/>
              </a:schemeClr>
            </a:effectRef>
            <a:fontRef idx="minor">
              <a:schemeClr val="lt1"/>
            </a:fontRef>
          </p:style>
        </p:sp>
        <p:sp>
          <p:nvSpPr>
            <p:cNvPr id="7" name="Oval 6">
              <a:extLst>
                <a:ext uri="{FF2B5EF4-FFF2-40B4-BE49-F238E27FC236}">
                  <a16:creationId xmlns:a16="http://schemas.microsoft.com/office/drawing/2014/main" id="{A2F6307C-DD44-49C4-AA1D-4F4E9593BD48}"/>
                </a:ext>
              </a:extLst>
            </p:cNvPr>
            <p:cNvSpPr txBox="1"/>
            <p:nvPr/>
          </p:nvSpPr>
          <p:spPr>
            <a:xfrm>
              <a:off x="5640646" y="2727431"/>
              <a:ext cx="1674048" cy="13795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Từ</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sách</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báo</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truyện</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đọc</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xưa</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và</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nay</a:t>
              </a:r>
            </a:p>
          </p:txBody>
        </p:sp>
      </p:grpSp>
      <p:grpSp>
        <p:nvGrpSpPr>
          <p:cNvPr id="8" name="Group 7">
            <a:extLst>
              <a:ext uri="{FF2B5EF4-FFF2-40B4-BE49-F238E27FC236}">
                <a16:creationId xmlns:a16="http://schemas.microsoft.com/office/drawing/2014/main" id="{E1B40DE1-875C-4B7A-9A14-4708283EA9F6}"/>
              </a:ext>
            </a:extLst>
          </p:cNvPr>
          <p:cNvGrpSpPr/>
          <p:nvPr/>
        </p:nvGrpSpPr>
        <p:grpSpPr>
          <a:xfrm>
            <a:off x="6151871" y="4491017"/>
            <a:ext cx="2678578" cy="1700530"/>
            <a:chOff x="4847938" y="4818261"/>
            <a:chExt cx="1950964" cy="1950964"/>
          </a:xfrm>
          <a:solidFill>
            <a:srgbClr val="212F3F"/>
          </a:solidFill>
        </p:grpSpPr>
        <p:sp>
          <p:nvSpPr>
            <p:cNvPr id="9" name="Oval 8">
              <a:extLst>
                <a:ext uri="{FF2B5EF4-FFF2-40B4-BE49-F238E27FC236}">
                  <a16:creationId xmlns:a16="http://schemas.microsoft.com/office/drawing/2014/main" id="{B4E26431-9EE8-44E5-9108-A685C1B53A5A}"/>
                </a:ext>
              </a:extLst>
            </p:cNvPr>
            <p:cNvSpPr/>
            <p:nvPr/>
          </p:nvSpPr>
          <p:spPr>
            <a:xfrm>
              <a:off x="4847938" y="4818261"/>
              <a:ext cx="1950964" cy="1950964"/>
            </a:xfrm>
            <a:prstGeom prst="ellipse">
              <a:avLst/>
            </a:prstGeom>
            <a:solidFill>
              <a:schemeClr val="accent2"/>
            </a:solidFill>
          </p:spPr>
          <p:style>
            <a:lnRef idx="3">
              <a:schemeClr val="lt1">
                <a:hueOff val="0"/>
                <a:satOff val="0"/>
                <a:lumOff val="0"/>
                <a:alphaOff val="0"/>
              </a:schemeClr>
            </a:lnRef>
            <a:fillRef idx="1">
              <a:schemeClr val="accent3">
                <a:hueOff val="11250264"/>
                <a:satOff val="-16880"/>
                <a:lumOff val="-2745"/>
                <a:alphaOff val="0"/>
              </a:schemeClr>
            </a:fillRef>
            <a:effectRef idx="1">
              <a:schemeClr val="accent3">
                <a:hueOff val="11250264"/>
                <a:satOff val="-16880"/>
                <a:lumOff val="-2745"/>
                <a:alphaOff val="0"/>
              </a:schemeClr>
            </a:effectRef>
            <a:fontRef idx="minor">
              <a:schemeClr val="lt1"/>
            </a:fontRef>
          </p:style>
        </p:sp>
        <p:sp>
          <p:nvSpPr>
            <p:cNvPr id="10" name="Oval 8">
              <a:extLst>
                <a:ext uri="{FF2B5EF4-FFF2-40B4-BE49-F238E27FC236}">
                  <a16:creationId xmlns:a16="http://schemas.microsoft.com/office/drawing/2014/main" id="{C1D7E7E4-57F4-4F84-80BA-78E49E85EA7B}"/>
                </a:ext>
              </a:extLst>
            </p:cNvPr>
            <p:cNvSpPr txBox="1"/>
            <p:nvPr/>
          </p:nvSpPr>
          <p:spPr>
            <a:xfrm>
              <a:off x="5133650" y="5103973"/>
              <a:ext cx="1379540" cy="13795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Trên</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Internet.</a:t>
              </a:r>
            </a:p>
          </p:txBody>
        </p:sp>
      </p:grpSp>
      <p:grpSp>
        <p:nvGrpSpPr>
          <p:cNvPr id="21" name="Group 20">
            <a:extLst>
              <a:ext uri="{FF2B5EF4-FFF2-40B4-BE49-F238E27FC236}">
                <a16:creationId xmlns:a16="http://schemas.microsoft.com/office/drawing/2014/main" id="{EB94E4BA-96E1-4666-BD3C-95B5FF39240A}"/>
              </a:ext>
            </a:extLst>
          </p:cNvPr>
          <p:cNvGrpSpPr/>
          <p:nvPr/>
        </p:nvGrpSpPr>
        <p:grpSpPr>
          <a:xfrm>
            <a:off x="-375544" y="4174003"/>
            <a:ext cx="3237957" cy="2834864"/>
            <a:chOff x="-375544" y="4174003"/>
            <a:chExt cx="3237957" cy="2834864"/>
          </a:xfrm>
        </p:grpSpPr>
        <p:pic>
          <p:nvPicPr>
            <p:cNvPr id="20" name="图片 11">
              <a:extLst>
                <a:ext uri="{FF2B5EF4-FFF2-40B4-BE49-F238E27FC236}">
                  <a16:creationId xmlns:a16="http://schemas.microsoft.com/office/drawing/2014/main" id="{D25769DA-54BD-4C45-9220-134A2100279E}"/>
                </a:ext>
              </a:extLst>
            </p:cNvPr>
            <p:cNvPicPr>
              <a:picLocks noChangeAspect="1"/>
            </p:cNvPicPr>
            <p:nvPr/>
          </p:nvPicPr>
          <p:blipFill rotWithShape="1">
            <a:blip r:embed="rId6">
              <a:extLst>
                <a:ext uri="{28A0092B-C50C-407E-A947-70E740481C1C}">
                  <a14:useLocalDpi xmlns:a14="http://schemas.microsoft.com/office/drawing/2010/main" val="0"/>
                </a:ext>
              </a:extLst>
            </a:blip>
            <a:srcRect l="44307" t="36092" r="1831" b="32278"/>
            <a:stretch/>
          </p:blipFill>
          <p:spPr>
            <a:xfrm>
              <a:off x="-375544" y="4466771"/>
              <a:ext cx="3237957" cy="2542096"/>
            </a:xfrm>
            <a:prstGeom prst="rect">
              <a:avLst/>
            </a:prstGeom>
          </p:spPr>
        </p:pic>
        <p:sp>
          <p:nvSpPr>
            <p:cNvPr id="17" name="Oval 16">
              <a:extLst>
                <a:ext uri="{FF2B5EF4-FFF2-40B4-BE49-F238E27FC236}">
                  <a16:creationId xmlns:a16="http://schemas.microsoft.com/office/drawing/2014/main" id="{8C9302A3-5CE3-4535-8D45-480245680E1E}"/>
                </a:ext>
              </a:extLst>
            </p:cNvPr>
            <p:cNvSpPr/>
            <p:nvPr/>
          </p:nvSpPr>
          <p:spPr>
            <a:xfrm>
              <a:off x="777138" y="4174003"/>
              <a:ext cx="808809" cy="947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
            <a:extLst>
              <a:ext uri="{FF2B5EF4-FFF2-40B4-BE49-F238E27FC236}">
                <a16:creationId xmlns:a16="http://schemas.microsoft.com/office/drawing/2014/main" id="{DACFB796-29AF-4F95-BC0B-102665B31021}"/>
              </a:ext>
            </a:extLst>
          </p:cNvPr>
          <p:cNvGrpSpPr/>
          <p:nvPr/>
        </p:nvGrpSpPr>
        <p:grpSpPr>
          <a:xfrm>
            <a:off x="549240" y="1772133"/>
            <a:ext cx="4417750" cy="2694638"/>
            <a:chOff x="0" y="0"/>
            <a:chExt cx="3435356" cy="1138475"/>
          </a:xfrm>
          <a:solidFill>
            <a:schemeClr val="accent1">
              <a:lumMod val="40000"/>
              <a:lumOff val="60000"/>
            </a:schemeClr>
          </a:solidFill>
        </p:grpSpPr>
        <p:sp>
          <p:nvSpPr>
            <p:cNvPr id="12" name="Freeform 5">
              <a:extLst>
                <a:ext uri="{FF2B5EF4-FFF2-40B4-BE49-F238E27FC236}">
                  <a16:creationId xmlns:a16="http://schemas.microsoft.com/office/drawing/2014/main" id="{333EA267-96D9-42B2-9D58-0FD1C576F42B}"/>
                </a:ext>
              </a:extLst>
            </p:cNvPr>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grpFill/>
          </p:spPr>
        </p:sp>
      </p:grpSp>
      <p:sp>
        <p:nvSpPr>
          <p:cNvPr id="13" name="Title 1">
            <a:extLst>
              <a:ext uri="{FF2B5EF4-FFF2-40B4-BE49-F238E27FC236}">
                <a16:creationId xmlns:a16="http://schemas.microsoft.com/office/drawing/2014/main" id="{8106D2F0-3333-4CE1-A899-F41E269C2195}"/>
              </a:ext>
            </a:extLst>
          </p:cNvPr>
          <p:cNvSpPr txBox="1">
            <a:spLocks/>
          </p:cNvSpPr>
          <p:nvPr/>
        </p:nvSpPr>
        <p:spPr>
          <a:xfrm>
            <a:off x="344218" y="2296274"/>
            <a:ext cx="4701176" cy="98275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effectLst>
                  <a:outerShdw blurRad="38100" dist="38100" dir="2700000" algn="tl">
                    <a:srgbClr val="000000">
                      <a:alpha val="43137"/>
                    </a:srgbClr>
                  </a:outerShdw>
                </a:effectLst>
                <a:latin typeface="iCiel Pony" panose="02000000000000000000" pitchFamily="2" charset="0"/>
                <a:ea typeface="Tahoma" panose="020B0604030504040204" pitchFamily="34" charset="0"/>
                <a:cs typeface="Times New Roman" panose="02020603050405020304" pitchFamily="18" charset="0"/>
              </a:rPr>
              <a:t>CHÚNG TA TÌM</a:t>
            </a:r>
          </a:p>
          <a:p>
            <a:r>
              <a:rPr lang="en-US" sz="4000" b="1" dirty="0">
                <a:effectLst>
                  <a:outerShdw blurRad="38100" dist="38100" dir="2700000" algn="tl">
                    <a:srgbClr val="000000">
                      <a:alpha val="43137"/>
                    </a:srgbClr>
                  </a:outerShdw>
                </a:effectLst>
                <a:latin typeface="iCiel Pony" panose="02000000000000000000" pitchFamily="2" charset="0"/>
                <a:ea typeface="Tahoma" panose="020B0604030504040204" pitchFamily="34" charset="0"/>
                <a:cs typeface="Times New Roman" panose="02020603050405020304" pitchFamily="18" charset="0"/>
              </a:rPr>
              <a:t>CÁC CÂU CHUYỆN</a:t>
            </a:r>
          </a:p>
          <a:p>
            <a:r>
              <a:rPr lang="en-US" sz="4000" b="1" dirty="0">
                <a:effectLst>
                  <a:outerShdw blurRad="38100" dist="38100" dir="2700000" algn="tl">
                    <a:srgbClr val="000000">
                      <a:alpha val="43137"/>
                    </a:srgbClr>
                  </a:outerShdw>
                </a:effectLst>
                <a:latin typeface="iCiel Pony" panose="02000000000000000000" pitchFamily="2" charset="0"/>
                <a:ea typeface="Tahoma" panose="020B0604030504040204" pitchFamily="34" charset="0"/>
                <a:cs typeface="Times New Roman" panose="02020603050405020304" pitchFamily="18" charset="0"/>
              </a:rPr>
              <a:t>Ở ĐÂU ?</a:t>
            </a:r>
          </a:p>
        </p:txBody>
      </p:sp>
      <p:grpSp>
        <p:nvGrpSpPr>
          <p:cNvPr id="14" name="Group 13">
            <a:extLst>
              <a:ext uri="{FF2B5EF4-FFF2-40B4-BE49-F238E27FC236}">
                <a16:creationId xmlns:a16="http://schemas.microsoft.com/office/drawing/2014/main" id="{9E7DCD74-8E43-4E59-A4CC-0D1D747B0D60}"/>
              </a:ext>
            </a:extLst>
          </p:cNvPr>
          <p:cNvGrpSpPr/>
          <p:nvPr/>
        </p:nvGrpSpPr>
        <p:grpSpPr>
          <a:xfrm>
            <a:off x="6151871" y="613829"/>
            <a:ext cx="2576687" cy="1700530"/>
            <a:chOff x="5493394" y="2409385"/>
            <a:chExt cx="1950964" cy="1950964"/>
          </a:xfrm>
          <a:solidFill>
            <a:srgbClr val="212F3F"/>
          </a:solidFill>
        </p:grpSpPr>
        <p:sp>
          <p:nvSpPr>
            <p:cNvPr id="15" name="Oval 14">
              <a:extLst>
                <a:ext uri="{FF2B5EF4-FFF2-40B4-BE49-F238E27FC236}">
                  <a16:creationId xmlns:a16="http://schemas.microsoft.com/office/drawing/2014/main" id="{E5E608E1-199C-4A6B-BA29-841C890F100D}"/>
                </a:ext>
              </a:extLst>
            </p:cNvPr>
            <p:cNvSpPr/>
            <p:nvPr/>
          </p:nvSpPr>
          <p:spPr>
            <a:xfrm>
              <a:off x="5493394" y="2409385"/>
              <a:ext cx="1950964" cy="1950964"/>
            </a:xfrm>
            <a:prstGeom prst="ellipse">
              <a:avLst/>
            </a:prstGeom>
            <a:solidFill>
              <a:schemeClr val="accent2"/>
            </a:solidFill>
          </p:spPr>
          <p:style>
            <a:lnRef idx="3">
              <a:schemeClr val="lt1">
                <a:hueOff val="0"/>
                <a:satOff val="0"/>
                <a:lumOff val="0"/>
                <a:alphaOff val="0"/>
              </a:schemeClr>
            </a:lnRef>
            <a:fillRef idx="1">
              <a:schemeClr val="accent3">
                <a:hueOff val="7500176"/>
                <a:satOff val="-11253"/>
                <a:lumOff val="-1830"/>
                <a:alphaOff val="0"/>
              </a:schemeClr>
            </a:fillRef>
            <a:effectRef idx="1">
              <a:schemeClr val="accent3">
                <a:hueOff val="7500176"/>
                <a:satOff val="-11253"/>
                <a:lumOff val="-1830"/>
                <a:alphaOff val="0"/>
              </a:schemeClr>
            </a:effectRef>
            <a:fontRef idx="minor">
              <a:schemeClr val="lt1"/>
            </a:fontRef>
          </p:style>
        </p:sp>
        <p:sp>
          <p:nvSpPr>
            <p:cNvPr id="16" name="Oval 6">
              <a:extLst>
                <a:ext uri="{FF2B5EF4-FFF2-40B4-BE49-F238E27FC236}">
                  <a16:creationId xmlns:a16="http://schemas.microsoft.com/office/drawing/2014/main" id="{6057493B-7E97-4C6D-BF47-D46B6C5FCBA3}"/>
                </a:ext>
              </a:extLst>
            </p:cNvPr>
            <p:cNvSpPr txBox="1"/>
            <p:nvPr/>
          </p:nvSpPr>
          <p:spPr>
            <a:xfrm>
              <a:off x="5640646" y="2727431"/>
              <a:ext cx="1674048" cy="137954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ct val="35000"/>
                </a:spcAft>
                <a:buNone/>
              </a:pP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Từ</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người</a:t>
              </a:r>
              <a:r>
                <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kern="1200"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thân</a:t>
              </a:r>
              <a:r>
                <a:rPr lang="en-US" sz="2400" b="1"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bạn</a:t>
              </a:r>
              <a:r>
                <a:rPr lang="en-US" sz="2400" b="1"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rPr>
                <a:t>bè</a:t>
              </a:r>
              <a:endParaRPr lang="en-US" sz="2400" b="1" kern="1200" dirty="0">
                <a:effectLst>
                  <a:outerShdw blurRad="38100" dist="38100" dir="2700000" algn="tl">
                    <a:srgbClr val="000000">
                      <a:alpha val="43137"/>
                    </a:srgbClr>
                  </a:outerShdw>
                </a:effectLst>
                <a:latin typeface="UTM Androgyne" panose="02040603050506020204" pitchFamily="18" charset="0"/>
                <a:ea typeface="Cambria" pitchFamily="18" charset="0"/>
                <a:cs typeface="Times New Roman" panose="02020603050405020304" pitchFamily="18" charset="0"/>
              </a:endParaRPr>
            </a:p>
          </p:txBody>
        </p:sp>
      </p:grpSp>
      <p:pic>
        <p:nvPicPr>
          <p:cNvPr id="1026" name="Picture 2" descr="Mũi tên Máy tính Biểu tượng Clip nghệ thuật - Mũi tên xanh PNG hình Ảnh png  tải về - Miễn phí trong suốt Màu Xanh png Tải về.">
            <a:extLst>
              <a:ext uri="{FF2B5EF4-FFF2-40B4-BE49-F238E27FC236}">
                <a16:creationId xmlns:a16="http://schemas.microsoft.com/office/drawing/2014/main" id="{7C0B0DC7-5E38-46EA-A1BE-8E8CCA8F589F}"/>
              </a:ext>
            </a:extLst>
          </p:cNvPr>
          <p:cNvPicPr>
            <a:picLocks noChangeAspect="1" noChangeArrowheads="1"/>
          </p:cNvPicPr>
          <p:nvPr/>
        </p:nvPicPr>
        <p:blipFill>
          <a:blip r:embed="rId7">
            <a:duotone>
              <a:srgbClr val="48A8AA">
                <a:shade val="45000"/>
                <a:satMod val="135000"/>
              </a:srgb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rot="20186058">
            <a:off x="4635791" y="1327513"/>
            <a:ext cx="1274693" cy="6515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ũi tên Máy tính Biểu tượng Clip nghệ thuật - Mũi tên xanh PNG hình Ảnh png  tải về - Miễn phí trong suốt Màu Xanh png Tải về.">
            <a:extLst>
              <a:ext uri="{FF2B5EF4-FFF2-40B4-BE49-F238E27FC236}">
                <a16:creationId xmlns:a16="http://schemas.microsoft.com/office/drawing/2014/main" id="{5B8AE74F-5506-4650-A4B9-4C9929880F59}"/>
              </a:ext>
            </a:extLst>
          </p:cNvPr>
          <p:cNvPicPr>
            <a:picLocks noChangeAspect="1" noChangeArrowheads="1"/>
          </p:cNvPicPr>
          <p:nvPr/>
        </p:nvPicPr>
        <p:blipFill>
          <a:blip r:embed="rId7">
            <a:duotone>
              <a:srgbClr val="48A8AA">
                <a:shade val="45000"/>
                <a:satMod val="135000"/>
              </a:srgb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4979634" y="3135165"/>
            <a:ext cx="1274693" cy="6515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ũi tên Máy tính Biểu tượng Clip nghệ thuật - Mũi tên xanh PNG hình Ảnh png  tải về - Miễn phí trong suốt Màu Xanh png Tải về.">
            <a:extLst>
              <a:ext uri="{FF2B5EF4-FFF2-40B4-BE49-F238E27FC236}">
                <a16:creationId xmlns:a16="http://schemas.microsoft.com/office/drawing/2014/main" id="{542D7EE9-5EB8-46D4-A1DD-FA8C55434E82}"/>
              </a:ext>
            </a:extLst>
          </p:cNvPr>
          <p:cNvPicPr>
            <a:picLocks noChangeAspect="1" noChangeArrowheads="1"/>
          </p:cNvPicPr>
          <p:nvPr/>
        </p:nvPicPr>
        <p:blipFill>
          <a:blip r:embed="rId7">
            <a:duotone>
              <a:srgbClr val="48A8AA">
                <a:shade val="45000"/>
                <a:satMod val="135000"/>
              </a:srgbClr>
              <a:prstClr val="white"/>
            </a:duotone>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rot="2241321">
            <a:off x="4849843" y="4671298"/>
            <a:ext cx="1274693"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33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left)">
                                      <p:cBhvr>
                                        <p:cTn id="19" dur="500"/>
                                        <p:tgtEl>
                                          <p:spTgt spid="1026"/>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9 bài học giúp doanh tài Bạch Thái Bưởi lẫy lừng trên thương trường - Sách  hay">
            <a:extLst>
              <a:ext uri="{FF2B5EF4-FFF2-40B4-BE49-F238E27FC236}">
                <a16:creationId xmlns:a16="http://schemas.microsoft.com/office/drawing/2014/main" id="{B840EC64-C1BB-4811-84A6-E3F822675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506" y="2655421"/>
            <a:ext cx="5715000" cy="3000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AD64782-A6CB-400A-9A9A-AAD2B563FC40}"/>
              </a:ext>
            </a:extLst>
          </p:cNvPr>
          <p:cNvSpPr txBox="1"/>
          <p:nvPr/>
        </p:nvSpPr>
        <p:spPr>
          <a:xfrm>
            <a:off x="520700" y="463034"/>
            <a:ext cx="6096000" cy="707886"/>
          </a:xfrm>
          <a:prstGeom prst="rect">
            <a:avLst/>
          </a:prstGeom>
          <a:noFill/>
        </p:spPr>
        <p:txBody>
          <a:bodyPr wrap="square">
            <a:spAutoFit/>
          </a:bodyPr>
          <a:lstStyle/>
          <a:p>
            <a:r>
              <a:rPr lang="en-US"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Gợi ý về nội dung</a:t>
            </a:r>
            <a:r>
              <a:rPr lang="vi-VN"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 :</a:t>
            </a:r>
            <a:endParaRPr lang="en-US" sz="4000">
              <a:solidFill>
                <a:schemeClr val="accent5">
                  <a:lumMod val="50000"/>
                </a:schemeClr>
              </a:solidFill>
              <a:latin typeface="iCiel Pony" panose="02000000000000000000" pitchFamily="2" charset="0"/>
            </a:endParaRPr>
          </a:p>
        </p:txBody>
      </p:sp>
      <p:sp>
        <p:nvSpPr>
          <p:cNvPr id="3" name="Rectangle: Rounded Corners 2">
            <a:extLst>
              <a:ext uri="{FF2B5EF4-FFF2-40B4-BE49-F238E27FC236}">
                <a16:creationId xmlns:a16="http://schemas.microsoft.com/office/drawing/2014/main" id="{401F7878-A78D-448E-A89A-BCF4FA667BD2}"/>
              </a:ext>
            </a:extLst>
          </p:cNvPr>
          <p:cNvSpPr/>
          <p:nvPr/>
        </p:nvSpPr>
        <p:spPr>
          <a:xfrm>
            <a:off x="673100" y="1295401"/>
            <a:ext cx="4597400" cy="287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EC044-D5BA-4E51-9031-6AAA4A1BC624}"/>
              </a:ext>
            </a:extLst>
          </p:cNvPr>
          <p:cNvSpPr/>
          <p:nvPr/>
        </p:nvSpPr>
        <p:spPr>
          <a:xfrm>
            <a:off x="1016606" y="1384578"/>
            <a:ext cx="3910387" cy="2431435"/>
          </a:xfrm>
          <a:prstGeom prst="rect">
            <a:avLst/>
          </a:prstGeom>
          <a:noFill/>
        </p:spPr>
        <p:txBody>
          <a:bodyPr wrap="square" lIns="91440" tIns="45720" rIns="91440" bIns="45720">
            <a:spAutoFit/>
          </a:bodyPr>
          <a:lstStyle/>
          <a:p>
            <a:pPr algn="just">
              <a:spcBef>
                <a:spcPct val="50000"/>
              </a:spcBef>
            </a:pPr>
            <a:r>
              <a:rPr lang="vi-VN" altLang="en-US" sz="3800" b="1">
                <a:solidFill>
                  <a:schemeClr val="bg1"/>
                </a:solidFill>
                <a:latin typeface="UTM Flamenco" panose="02040603050506020204" pitchFamily="18" charset="0"/>
                <a:cs typeface="Times New Roman" panose="02020603050405020304" pitchFamily="18" charset="0"/>
              </a:rPr>
              <a:t>Làm kinh tế giỏi, nâng cao đời sống của gia đình và địa phương …</a:t>
            </a:r>
          </a:p>
        </p:txBody>
      </p:sp>
      <p:pic>
        <p:nvPicPr>
          <p:cNvPr id="7" name="图片 24">
            <a:extLst>
              <a:ext uri="{FF2B5EF4-FFF2-40B4-BE49-F238E27FC236}">
                <a16:creationId xmlns:a16="http://schemas.microsoft.com/office/drawing/2014/main" id="{F3B0BD75-7F74-4487-B3AA-CDCB0567495E}"/>
              </a:ext>
            </a:extLst>
          </p:cNvPr>
          <p:cNvPicPr>
            <a:picLocks noChangeAspect="1"/>
          </p:cNvPicPr>
          <p:nvPr/>
        </p:nvPicPr>
        <p:blipFill rotWithShape="1">
          <a:blip r:embed="rId3">
            <a:extLst>
              <a:ext uri="{28A0092B-C50C-407E-A947-70E740481C1C}">
                <a14:useLocalDpi xmlns:a14="http://schemas.microsoft.com/office/drawing/2010/main" val="0"/>
              </a:ext>
            </a:extLst>
          </a:blip>
          <a:srcRect l="55668" t="66870" r="1778" b="1500"/>
          <a:stretch/>
        </p:blipFill>
        <p:spPr>
          <a:xfrm>
            <a:off x="0" y="3725135"/>
            <a:ext cx="3152727" cy="3132865"/>
          </a:xfrm>
          <a:prstGeom prst="rect">
            <a:avLst/>
          </a:prstGeom>
        </p:spPr>
      </p:pic>
      <p:sp>
        <p:nvSpPr>
          <p:cNvPr id="9" name="TextBox 8">
            <a:extLst>
              <a:ext uri="{FF2B5EF4-FFF2-40B4-BE49-F238E27FC236}">
                <a16:creationId xmlns:a16="http://schemas.microsoft.com/office/drawing/2014/main" id="{ADA53305-6A8E-4710-A703-F0B9D7FB7662}"/>
              </a:ext>
            </a:extLst>
          </p:cNvPr>
          <p:cNvSpPr txBox="1"/>
          <p:nvPr/>
        </p:nvSpPr>
        <p:spPr>
          <a:xfrm>
            <a:off x="5614006" y="5748635"/>
            <a:ext cx="6096000" cy="646331"/>
          </a:xfrm>
          <a:prstGeom prst="rect">
            <a:avLst/>
          </a:prstGeom>
          <a:noFill/>
        </p:spPr>
        <p:txBody>
          <a:bodyPr wrap="square">
            <a:spAutoFit/>
          </a:bodyPr>
          <a:lstStyle/>
          <a:p>
            <a:pPr algn="just">
              <a:spcBef>
                <a:spcPct val="50000"/>
              </a:spcBef>
            </a:pPr>
            <a:r>
              <a:rPr lang="vi-VN" altLang="vi-VN" sz="3600" b="1">
                <a:solidFill>
                  <a:srgbClr val="002060"/>
                </a:solidFill>
                <a:latin typeface="UTM Flamenco" panose="02040603050506020204" pitchFamily="18" charset="0"/>
              </a:rPr>
              <a:t>“Vua tàu thủy” Bạch Thái Bưởi </a:t>
            </a:r>
            <a:endParaRPr lang="en-US" altLang="vi-VN" sz="3600" b="1" dirty="0">
              <a:solidFill>
                <a:srgbClr val="002060"/>
              </a:solidFill>
              <a:latin typeface="UTM Flamenco" panose="02040603050506020204" pitchFamily="18" charset="0"/>
            </a:endParaRPr>
          </a:p>
        </p:txBody>
      </p:sp>
    </p:spTree>
    <p:extLst>
      <p:ext uri="{BB962C8B-B14F-4D97-AF65-F5344CB8AC3E}">
        <p14:creationId xmlns:p14="http://schemas.microsoft.com/office/powerpoint/2010/main" val="1728553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D64782-A6CB-400A-9A9A-AAD2B563FC40}"/>
              </a:ext>
            </a:extLst>
          </p:cNvPr>
          <p:cNvSpPr txBox="1"/>
          <p:nvPr/>
        </p:nvSpPr>
        <p:spPr>
          <a:xfrm>
            <a:off x="520700" y="463034"/>
            <a:ext cx="6096000" cy="707886"/>
          </a:xfrm>
          <a:prstGeom prst="rect">
            <a:avLst/>
          </a:prstGeom>
          <a:noFill/>
        </p:spPr>
        <p:txBody>
          <a:bodyPr wrap="square">
            <a:spAutoFit/>
          </a:bodyPr>
          <a:lstStyle/>
          <a:p>
            <a:r>
              <a:rPr lang="en-US"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Gợi ý về nội dung</a:t>
            </a:r>
            <a:r>
              <a:rPr lang="vi-VN"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 :</a:t>
            </a:r>
            <a:endParaRPr lang="en-US" sz="4000">
              <a:solidFill>
                <a:schemeClr val="accent5">
                  <a:lumMod val="50000"/>
                </a:schemeClr>
              </a:solidFill>
              <a:latin typeface="iCiel Pony" panose="02000000000000000000" pitchFamily="2" charset="0"/>
            </a:endParaRPr>
          </a:p>
        </p:txBody>
      </p:sp>
      <p:sp>
        <p:nvSpPr>
          <p:cNvPr id="3" name="Rectangle: Rounded Corners 2">
            <a:extLst>
              <a:ext uri="{FF2B5EF4-FFF2-40B4-BE49-F238E27FC236}">
                <a16:creationId xmlns:a16="http://schemas.microsoft.com/office/drawing/2014/main" id="{401F7878-A78D-448E-A89A-BCF4FA667BD2}"/>
              </a:ext>
            </a:extLst>
          </p:cNvPr>
          <p:cNvSpPr/>
          <p:nvPr/>
        </p:nvSpPr>
        <p:spPr>
          <a:xfrm>
            <a:off x="673100" y="1295401"/>
            <a:ext cx="4597400" cy="287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EC044-D5BA-4E51-9031-6AAA4A1BC624}"/>
              </a:ext>
            </a:extLst>
          </p:cNvPr>
          <p:cNvSpPr/>
          <p:nvPr/>
        </p:nvSpPr>
        <p:spPr>
          <a:xfrm>
            <a:off x="1016606" y="1384578"/>
            <a:ext cx="3910387" cy="2431435"/>
          </a:xfrm>
          <a:prstGeom prst="rect">
            <a:avLst/>
          </a:prstGeom>
          <a:noFill/>
        </p:spPr>
        <p:txBody>
          <a:bodyPr wrap="square" lIns="91440" tIns="45720" rIns="91440" bIns="45720">
            <a:spAutoFit/>
          </a:bodyPr>
          <a:lstStyle/>
          <a:p>
            <a:pPr algn="just">
              <a:spcBef>
                <a:spcPct val="50000"/>
              </a:spcBef>
            </a:pPr>
            <a:r>
              <a:rPr lang="vi-VN" altLang="en-US" sz="3800" b="1">
                <a:solidFill>
                  <a:schemeClr val="bg1"/>
                </a:solidFill>
                <a:latin typeface="UTM Flamenco" panose="02040603050506020204" pitchFamily="18" charset="0"/>
                <a:cs typeface="Times New Roman" panose="02020603050405020304" pitchFamily="18" charset="0"/>
              </a:rPr>
              <a:t>Lai tạo được những giống lúa, giống cây trồng cho năng suất cao, …</a:t>
            </a:r>
          </a:p>
        </p:txBody>
      </p:sp>
      <p:pic>
        <p:nvPicPr>
          <p:cNvPr id="7" name="图片 24">
            <a:extLst>
              <a:ext uri="{FF2B5EF4-FFF2-40B4-BE49-F238E27FC236}">
                <a16:creationId xmlns:a16="http://schemas.microsoft.com/office/drawing/2014/main" id="{F3B0BD75-7F74-4487-B3AA-CDCB0567495E}"/>
              </a:ext>
            </a:extLst>
          </p:cNvPr>
          <p:cNvPicPr>
            <a:picLocks noChangeAspect="1"/>
          </p:cNvPicPr>
          <p:nvPr/>
        </p:nvPicPr>
        <p:blipFill rotWithShape="1">
          <a:blip r:embed="rId2">
            <a:extLst>
              <a:ext uri="{28A0092B-C50C-407E-A947-70E740481C1C}">
                <a14:useLocalDpi xmlns:a14="http://schemas.microsoft.com/office/drawing/2010/main" val="0"/>
              </a:ext>
            </a:extLst>
          </a:blip>
          <a:srcRect l="55668" t="66870" r="1778" b="1500"/>
          <a:stretch/>
        </p:blipFill>
        <p:spPr>
          <a:xfrm>
            <a:off x="0" y="3725135"/>
            <a:ext cx="3152727" cy="3132865"/>
          </a:xfrm>
          <a:prstGeom prst="rect">
            <a:avLst/>
          </a:prstGeom>
        </p:spPr>
      </p:pic>
      <p:sp>
        <p:nvSpPr>
          <p:cNvPr id="9" name="TextBox 8">
            <a:extLst>
              <a:ext uri="{FF2B5EF4-FFF2-40B4-BE49-F238E27FC236}">
                <a16:creationId xmlns:a16="http://schemas.microsoft.com/office/drawing/2014/main" id="{ADA53305-6A8E-4710-A703-F0B9D7FB7662}"/>
              </a:ext>
            </a:extLst>
          </p:cNvPr>
          <p:cNvSpPr txBox="1"/>
          <p:nvPr/>
        </p:nvSpPr>
        <p:spPr>
          <a:xfrm>
            <a:off x="3690098" y="5317748"/>
            <a:ext cx="9572016" cy="1077218"/>
          </a:xfrm>
          <a:prstGeom prst="rect">
            <a:avLst/>
          </a:prstGeom>
          <a:noFill/>
        </p:spPr>
        <p:txBody>
          <a:bodyPr wrap="square">
            <a:spAutoFit/>
          </a:bodyPr>
          <a:lstStyle/>
          <a:p>
            <a:pPr algn="ctr"/>
            <a:r>
              <a:rPr lang="vi-VN" altLang="vi-VN" sz="3200" b="1">
                <a:solidFill>
                  <a:srgbClr val="002060"/>
                </a:solidFill>
                <a:latin typeface="UTM Flamenco" panose="02040603050506020204" pitchFamily="18" charset="0"/>
              </a:rPr>
              <a:t>Lương Định Của</a:t>
            </a:r>
          </a:p>
          <a:p>
            <a:pPr algn="ctr"/>
            <a:r>
              <a:rPr lang="vi-VN" altLang="vi-VN" sz="3200" b="1">
                <a:solidFill>
                  <a:srgbClr val="002060"/>
                </a:solidFill>
                <a:latin typeface="UTM Flamenco" panose="02040603050506020204" pitchFamily="18" charset="0"/>
              </a:rPr>
              <a:t>trong bài “Nâng niu từng hạt giống”</a:t>
            </a:r>
          </a:p>
        </p:txBody>
      </p:sp>
      <p:pic>
        <p:nvPicPr>
          <p:cNvPr id="8" name="Picture 7">
            <a:extLst>
              <a:ext uri="{FF2B5EF4-FFF2-40B4-BE49-F238E27FC236}">
                <a16:creationId xmlns:a16="http://schemas.microsoft.com/office/drawing/2014/main" id="{E340E366-3152-4B4F-9A4F-3FE300826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206" y="573448"/>
            <a:ext cx="3031800" cy="4552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803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D64782-A6CB-400A-9A9A-AAD2B563FC40}"/>
              </a:ext>
            </a:extLst>
          </p:cNvPr>
          <p:cNvSpPr txBox="1"/>
          <p:nvPr/>
        </p:nvSpPr>
        <p:spPr>
          <a:xfrm>
            <a:off x="520700" y="463034"/>
            <a:ext cx="6096000" cy="707886"/>
          </a:xfrm>
          <a:prstGeom prst="rect">
            <a:avLst/>
          </a:prstGeom>
          <a:noFill/>
        </p:spPr>
        <p:txBody>
          <a:bodyPr wrap="square">
            <a:spAutoFit/>
          </a:bodyPr>
          <a:lstStyle/>
          <a:p>
            <a:r>
              <a:rPr lang="en-US"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Gợi ý về nội dung</a:t>
            </a:r>
            <a:r>
              <a:rPr lang="vi-VN"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 :</a:t>
            </a:r>
            <a:endParaRPr lang="en-US" sz="4000">
              <a:solidFill>
                <a:schemeClr val="accent5">
                  <a:lumMod val="50000"/>
                </a:schemeClr>
              </a:solidFill>
              <a:latin typeface="iCiel Pony" panose="02000000000000000000" pitchFamily="2" charset="0"/>
            </a:endParaRPr>
          </a:p>
        </p:txBody>
      </p:sp>
      <p:sp>
        <p:nvSpPr>
          <p:cNvPr id="3" name="Rectangle: Rounded Corners 2">
            <a:extLst>
              <a:ext uri="{FF2B5EF4-FFF2-40B4-BE49-F238E27FC236}">
                <a16:creationId xmlns:a16="http://schemas.microsoft.com/office/drawing/2014/main" id="{401F7878-A78D-448E-A89A-BCF4FA667BD2}"/>
              </a:ext>
            </a:extLst>
          </p:cNvPr>
          <p:cNvSpPr/>
          <p:nvPr/>
        </p:nvSpPr>
        <p:spPr>
          <a:xfrm>
            <a:off x="673100" y="1295401"/>
            <a:ext cx="4597400" cy="287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EC044-D5BA-4E51-9031-6AAA4A1BC624}"/>
              </a:ext>
            </a:extLst>
          </p:cNvPr>
          <p:cNvSpPr/>
          <p:nvPr/>
        </p:nvSpPr>
        <p:spPr>
          <a:xfrm>
            <a:off x="1016606" y="1886178"/>
            <a:ext cx="3910387" cy="1261884"/>
          </a:xfrm>
          <a:prstGeom prst="rect">
            <a:avLst/>
          </a:prstGeom>
          <a:noFill/>
        </p:spPr>
        <p:txBody>
          <a:bodyPr wrap="square" lIns="91440" tIns="45720" rIns="91440" bIns="45720">
            <a:spAutoFit/>
          </a:bodyPr>
          <a:lstStyle/>
          <a:p>
            <a:pPr algn="just">
              <a:spcBef>
                <a:spcPct val="50000"/>
              </a:spcBef>
            </a:pPr>
            <a:r>
              <a:rPr lang="vi-VN" altLang="en-US" sz="3800" b="1">
                <a:solidFill>
                  <a:schemeClr val="bg1"/>
                </a:solidFill>
                <a:latin typeface="UTM Flamenco" panose="02040603050506020204" pitchFamily="18" charset="0"/>
                <a:cs typeface="Times New Roman" panose="02020603050405020304" pitchFamily="18" charset="0"/>
              </a:rPr>
              <a:t>Bài trừ các hủ tục mê tín dị đoan …</a:t>
            </a:r>
          </a:p>
        </p:txBody>
      </p:sp>
      <p:pic>
        <p:nvPicPr>
          <p:cNvPr id="7" name="图片 24">
            <a:extLst>
              <a:ext uri="{FF2B5EF4-FFF2-40B4-BE49-F238E27FC236}">
                <a16:creationId xmlns:a16="http://schemas.microsoft.com/office/drawing/2014/main" id="{F3B0BD75-7F74-4487-B3AA-CDCB0567495E}"/>
              </a:ext>
            </a:extLst>
          </p:cNvPr>
          <p:cNvPicPr>
            <a:picLocks noChangeAspect="1"/>
          </p:cNvPicPr>
          <p:nvPr/>
        </p:nvPicPr>
        <p:blipFill rotWithShape="1">
          <a:blip r:embed="rId2">
            <a:extLst>
              <a:ext uri="{28A0092B-C50C-407E-A947-70E740481C1C}">
                <a14:useLocalDpi xmlns:a14="http://schemas.microsoft.com/office/drawing/2010/main" val="0"/>
              </a:ext>
            </a:extLst>
          </a:blip>
          <a:srcRect l="55668" t="66870" r="1778" b="1500"/>
          <a:stretch/>
        </p:blipFill>
        <p:spPr>
          <a:xfrm>
            <a:off x="0" y="3725135"/>
            <a:ext cx="3152727" cy="3132865"/>
          </a:xfrm>
          <a:prstGeom prst="rect">
            <a:avLst/>
          </a:prstGeom>
        </p:spPr>
      </p:pic>
      <p:pic>
        <p:nvPicPr>
          <p:cNvPr id="3074" name="Picture 2" descr="Khi sếp dị đoan - Tuổi Trẻ Online">
            <a:extLst>
              <a:ext uri="{FF2B5EF4-FFF2-40B4-BE49-F238E27FC236}">
                <a16:creationId xmlns:a16="http://schemas.microsoft.com/office/drawing/2014/main" id="{636FFC28-C00C-4530-B1D1-1CD4EB527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909" y="4024313"/>
            <a:ext cx="6334125" cy="2238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Tệ nạn mê tín dị đoan là gì? Hành nghề mê tín dị đoan bị xử phạt như thế  nào?">
            <a:extLst>
              <a:ext uri="{FF2B5EF4-FFF2-40B4-BE49-F238E27FC236}">
                <a16:creationId xmlns:a16="http://schemas.microsoft.com/office/drawing/2014/main" id="{7BF1EFDA-203B-49D3-A75C-B81BFB6D7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185" y="1295401"/>
            <a:ext cx="3664849" cy="2440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8507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barn(inVertical)">
                                      <p:cBhvr>
                                        <p:cTn id="15" dur="500"/>
                                        <p:tgtEl>
                                          <p:spTgt spid="3076"/>
                                        </p:tgtEl>
                                      </p:cBhvr>
                                    </p:animEffect>
                                  </p:childTnLst>
                                </p:cTn>
                              </p:par>
                              <p:par>
                                <p:cTn id="16" presetID="16" presetClass="entr" presetSubtype="21"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arn(inVertic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D64782-A6CB-400A-9A9A-AAD2B563FC40}"/>
              </a:ext>
            </a:extLst>
          </p:cNvPr>
          <p:cNvSpPr txBox="1"/>
          <p:nvPr/>
        </p:nvSpPr>
        <p:spPr>
          <a:xfrm>
            <a:off x="520700" y="463034"/>
            <a:ext cx="6096000" cy="707886"/>
          </a:xfrm>
          <a:prstGeom prst="rect">
            <a:avLst/>
          </a:prstGeom>
          <a:noFill/>
        </p:spPr>
        <p:txBody>
          <a:bodyPr wrap="square">
            <a:spAutoFit/>
          </a:bodyPr>
          <a:lstStyle/>
          <a:p>
            <a:r>
              <a:rPr lang="en-US"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Gợi ý về nội dung</a:t>
            </a:r>
            <a:r>
              <a:rPr lang="vi-VN"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 :</a:t>
            </a:r>
            <a:endParaRPr lang="en-US" sz="4000">
              <a:solidFill>
                <a:schemeClr val="accent5">
                  <a:lumMod val="50000"/>
                </a:schemeClr>
              </a:solidFill>
              <a:latin typeface="iCiel Pony" panose="02000000000000000000" pitchFamily="2" charset="0"/>
            </a:endParaRPr>
          </a:p>
        </p:txBody>
      </p:sp>
      <p:sp>
        <p:nvSpPr>
          <p:cNvPr id="3" name="Rectangle: Rounded Corners 2">
            <a:extLst>
              <a:ext uri="{FF2B5EF4-FFF2-40B4-BE49-F238E27FC236}">
                <a16:creationId xmlns:a16="http://schemas.microsoft.com/office/drawing/2014/main" id="{401F7878-A78D-448E-A89A-BCF4FA667BD2}"/>
              </a:ext>
            </a:extLst>
          </p:cNvPr>
          <p:cNvSpPr/>
          <p:nvPr/>
        </p:nvSpPr>
        <p:spPr>
          <a:xfrm>
            <a:off x="673100" y="1295401"/>
            <a:ext cx="4597400" cy="287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EC044-D5BA-4E51-9031-6AAA4A1BC624}"/>
              </a:ext>
            </a:extLst>
          </p:cNvPr>
          <p:cNvSpPr/>
          <p:nvPr/>
        </p:nvSpPr>
        <p:spPr>
          <a:xfrm>
            <a:off x="1016606" y="1886178"/>
            <a:ext cx="3910387" cy="1846659"/>
          </a:xfrm>
          <a:prstGeom prst="rect">
            <a:avLst/>
          </a:prstGeom>
          <a:noFill/>
        </p:spPr>
        <p:txBody>
          <a:bodyPr wrap="square" lIns="91440" tIns="45720" rIns="91440" bIns="45720">
            <a:spAutoFit/>
          </a:bodyPr>
          <a:lstStyle/>
          <a:p>
            <a:pPr algn="just">
              <a:spcBef>
                <a:spcPct val="50000"/>
              </a:spcBef>
            </a:pPr>
            <a:r>
              <a:rPr lang="vi-VN" altLang="en-US" sz="3800" b="1">
                <a:solidFill>
                  <a:schemeClr val="bg1"/>
                </a:solidFill>
                <a:latin typeface="UTM Flamenco" panose="02040603050506020204" pitchFamily="18" charset="0"/>
                <a:cs typeface="Times New Roman" panose="02020603050405020304" pitchFamily="18" charset="0"/>
              </a:rPr>
              <a:t>- Bài trừ các tệ nạn xã hội như cờ bạc, …</a:t>
            </a:r>
          </a:p>
        </p:txBody>
      </p:sp>
      <p:pic>
        <p:nvPicPr>
          <p:cNvPr id="7" name="图片 24">
            <a:extLst>
              <a:ext uri="{FF2B5EF4-FFF2-40B4-BE49-F238E27FC236}">
                <a16:creationId xmlns:a16="http://schemas.microsoft.com/office/drawing/2014/main" id="{F3B0BD75-7F74-4487-B3AA-CDCB0567495E}"/>
              </a:ext>
            </a:extLst>
          </p:cNvPr>
          <p:cNvPicPr>
            <a:picLocks noChangeAspect="1"/>
          </p:cNvPicPr>
          <p:nvPr/>
        </p:nvPicPr>
        <p:blipFill rotWithShape="1">
          <a:blip r:embed="rId2">
            <a:extLst>
              <a:ext uri="{28A0092B-C50C-407E-A947-70E740481C1C}">
                <a14:useLocalDpi xmlns:a14="http://schemas.microsoft.com/office/drawing/2010/main" val="0"/>
              </a:ext>
            </a:extLst>
          </a:blip>
          <a:srcRect l="55668" t="66870" r="1778" b="1500"/>
          <a:stretch/>
        </p:blipFill>
        <p:spPr>
          <a:xfrm>
            <a:off x="0" y="3725135"/>
            <a:ext cx="3152727" cy="3132865"/>
          </a:xfrm>
          <a:prstGeom prst="rect">
            <a:avLst/>
          </a:prstGeom>
        </p:spPr>
      </p:pic>
      <p:pic>
        <p:nvPicPr>
          <p:cNvPr id="5122" name="Picture 2" descr="Chùm thơ chế Cá độ, Bài bạc, Lô đề hài hước • Đỗ Phú Quý">
            <a:extLst>
              <a:ext uri="{FF2B5EF4-FFF2-40B4-BE49-F238E27FC236}">
                <a16:creationId xmlns:a16="http://schemas.microsoft.com/office/drawing/2014/main" id="{6AB1C13F-C0FF-49C8-AF3D-D14F84161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816976"/>
            <a:ext cx="3492500" cy="2538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4" name="Picture 4" descr="Giang hồ mạng giáo huấn đàn em đừng dính đến cờ bạc | Tuổi Trẻ Cười">
            <a:extLst>
              <a:ext uri="{FF2B5EF4-FFF2-40B4-BE49-F238E27FC236}">
                <a16:creationId xmlns:a16="http://schemas.microsoft.com/office/drawing/2014/main" id="{242012B9-327D-4A79-85F4-87F93366F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987" y="3502725"/>
            <a:ext cx="5102576" cy="2870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851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D64782-A6CB-400A-9A9A-AAD2B563FC40}"/>
              </a:ext>
            </a:extLst>
          </p:cNvPr>
          <p:cNvSpPr txBox="1"/>
          <p:nvPr/>
        </p:nvSpPr>
        <p:spPr>
          <a:xfrm>
            <a:off x="520700" y="463034"/>
            <a:ext cx="6096000" cy="707886"/>
          </a:xfrm>
          <a:prstGeom prst="rect">
            <a:avLst/>
          </a:prstGeom>
          <a:noFill/>
        </p:spPr>
        <p:txBody>
          <a:bodyPr wrap="square">
            <a:spAutoFit/>
          </a:bodyPr>
          <a:lstStyle/>
          <a:p>
            <a:r>
              <a:rPr lang="en-US"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Gợi ý về nội dung</a:t>
            </a:r>
            <a:r>
              <a:rPr lang="vi-VN" sz="4000" b="1">
                <a:solidFill>
                  <a:schemeClr val="accent5">
                    <a:lumMod val="50000"/>
                  </a:schemeClr>
                </a:solidFill>
                <a:effectLst>
                  <a:outerShdw blurRad="38100" dist="38100" dir="2700000" algn="tl">
                    <a:srgbClr val="000000">
                      <a:alpha val="43137"/>
                    </a:srgbClr>
                  </a:outerShdw>
                </a:effectLst>
                <a:latin typeface="iCiel Pony" panose="02000000000000000000" pitchFamily="2" charset="0"/>
                <a:cs typeface="Times New Roman" panose="02020603050405020304" pitchFamily="18" charset="0"/>
              </a:rPr>
              <a:t> :</a:t>
            </a:r>
            <a:endParaRPr lang="en-US" sz="4000">
              <a:solidFill>
                <a:schemeClr val="accent5">
                  <a:lumMod val="50000"/>
                </a:schemeClr>
              </a:solidFill>
              <a:latin typeface="iCiel Pony" panose="02000000000000000000" pitchFamily="2" charset="0"/>
            </a:endParaRPr>
          </a:p>
        </p:txBody>
      </p:sp>
      <p:sp>
        <p:nvSpPr>
          <p:cNvPr id="3" name="Rectangle: Rounded Corners 2">
            <a:extLst>
              <a:ext uri="{FF2B5EF4-FFF2-40B4-BE49-F238E27FC236}">
                <a16:creationId xmlns:a16="http://schemas.microsoft.com/office/drawing/2014/main" id="{401F7878-A78D-448E-A89A-BCF4FA667BD2}"/>
              </a:ext>
            </a:extLst>
          </p:cNvPr>
          <p:cNvSpPr/>
          <p:nvPr/>
        </p:nvSpPr>
        <p:spPr>
          <a:xfrm>
            <a:off x="673100" y="1295401"/>
            <a:ext cx="4597400" cy="28701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EC044-D5BA-4E51-9031-6AAA4A1BC624}"/>
              </a:ext>
            </a:extLst>
          </p:cNvPr>
          <p:cNvSpPr/>
          <p:nvPr/>
        </p:nvSpPr>
        <p:spPr>
          <a:xfrm>
            <a:off x="1016606" y="1886178"/>
            <a:ext cx="3910387" cy="1846659"/>
          </a:xfrm>
          <a:prstGeom prst="rect">
            <a:avLst/>
          </a:prstGeom>
          <a:noFill/>
        </p:spPr>
        <p:txBody>
          <a:bodyPr wrap="square" lIns="91440" tIns="45720" rIns="91440" bIns="45720">
            <a:spAutoFit/>
          </a:bodyPr>
          <a:lstStyle/>
          <a:p>
            <a:pPr algn="just">
              <a:spcBef>
                <a:spcPct val="50000"/>
              </a:spcBef>
            </a:pPr>
            <a:r>
              <a:rPr lang="vi-VN" altLang="en-US" sz="3800" b="1">
                <a:solidFill>
                  <a:schemeClr val="bg1"/>
                </a:solidFill>
                <a:latin typeface="UTM Flamenco" panose="02040603050506020204" pitchFamily="18" charset="0"/>
                <a:cs typeface="Times New Roman" panose="02020603050405020304" pitchFamily="18" charset="0"/>
              </a:rPr>
              <a:t>Dạy học, mở mang dân trí ở những vùng khó khăn …</a:t>
            </a:r>
          </a:p>
        </p:txBody>
      </p:sp>
      <p:pic>
        <p:nvPicPr>
          <p:cNvPr id="7" name="图片 24">
            <a:extLst>
              <a:ext uri="{FF2B5EF4-FFF2-40B4-BE49-F238E27FC236}">
                <a16:creationId xmlns:a16="http://schemas.microsoft.com/office/drawing/2014/main" id="{F3B0BD75-7F74-4487-B3AA-CDCB0567495E}"/>
              </a:ext>
            </a:extLst>
          </p:cNvPr>
          <p:cNvPicPr>
            <a:picLocks noChangeAspect="1"/>
          </p:cNvPicPr>
          <p:nvPr/>
        </p:nvPicPr>
        <p:blipFill rotWithShape="1">
          <a:blip r:embed="rId2">
            <a:extLst>
              <a:ext uri="{28A0092B-C50C-407E-A947-70E740481C1C}">
                <a14:useLocalDpi xmlns:a14="http://schemas.microsoft.com/office/drawing/2010/main" val="0"/>
              </a:ext>
            </a:extLst>
          </a:blip>
          <a:srcRect l="55668" t="66870" r="1778" b="1500"/>
          <a:stretch/>
        </p:blipFill>
        <p:spPr>
          <a:xfrm>
            <a:off x="0" y="3725135"/>
            <a:ext cx="3152727" cy="3132865"/>
          </a:xfrm>
          <a:prstGeom prst="rect">
            <a:avLst/>
          </a:prstGeom>
        </p:spPr>
      </p:pic>
      <p:pic>
        <p:nvPicPr>
          <p:cNvPr id="8" name="Picture 7">
            <a:extLst>
              <a:ext uri="{FF2B5EF4-FFF2-40B4-BE49-F238E27FC236}">
                <a16:creationId xmlns:a16="http://schemas.microsoft.com/office/drawing/2014/main" id="{C44C348A-3742-4D41-9238-81AC8B01C938}"/>
              </a:ext>
            </a:extLst>
          </p:cNvPr>
          <p:cNvPicPr>
            <a:picLocks noChangeAspect="1"/>
          </p:cNvPicPr>
          <p:nvPr/>
        </p:nvPicPr>
        <p:blipFill rotWithShape="1">
          <a:blip r:embed="rId3">
            <a:extLst>
              <a:ext uri="{28A0092B-C50C-407E-A947-70E740481C1C}">
                <a14:useLocalDpi xmlns:a14="http://schemas.microsoft.com/office/drawing/2010/main" val="0"/>
              </a:ext>
            </a:extLst>
          </a:blip>
          <a:srcRect t="8253" b="7899"/>
          <a:stretch/>
        </p:blipFill>
        <p:spPr>
          <a:xfrm>
            <a:off x="5614006" y="1991953"/>
            <a:ext cx="6031928" cy="3632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DDB14581-B658-46E5-9C4F-DCFFB6E4C352}"/>
              </a:ext>
            </a:extLst>
          </p:cNvPr>
          <p:cNvSpPr txBox="1"/>
          <p:nvPr/>
        </p:nvSpPr>
        <p:spPr>
          <a:xfrm>
            <a:off x="6178662" y="5748635"/>
            <a:ext cx="6243688" cy="646331"/>
          </a:xfrm>
          <a:prstGeom prst="rect">
            <a:avLst/>
          </a:prstGeom>
          <a:noFill/>
        </p:spPr>
        <p:txBody>
          <a:bodyPr wrap="square">
            <a:spAutoFit/>
          </a:bodyPr>
          <a:lstStyle/>
          <a:p>
            <a:pPr algn="just">
              <a:spcBef>
                <a:spcPct val="50000"/>
              </a:spcBef>
            </a:pPr>
            <a:r>
              <a:rPr lang="vi-VN" altLang="vi-VN" sz="3600" b="1">
                <a:solidFill>
                  <a:srgbClr val="002060"/>
                </a:solidFill>
                <a:latin typeface="UTM Flamenco" panose="02040603050506020204" pitchFamily="18" charset="0"/>
              </a:rPr>
              <a:t>Buôn Chư Lênh đón cô giáo</a:t>
            </a:r>
            <a:endParaRPr lang="en-US" altLang="vi-VN" sz="3600" b="1" dirty="0">
              <a:solidFill>
                <a:srgbClr val="002060"/>
              </a:solidFill>
              <a:latin typeface="UTM Flamenco" panose="02040603050506020204" pitchFamily="18" charset="0"/>
            </a:endParaRPr>
          </a:p>
        </p:txBody>
      </p:sp>
    </p:spTree>
    <p:extLst>
      <p:ext uri="{BB962C8B-B14F-4D97-AF65-F5344CB8AC3E}">
        <p14:creationId xmlns:p14="http://schemas.microsoft.com/office/powerpoint/2010/main" val="1445810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Lst>
  </p:timing>
</p:sld>
</file>

<file path=ppt/theme/theme1.xml><?xml version="1.0" encoding="utf-8"?>
<a:theme xmlns:a="http://schemas.openxmlformats.org/drawingml/2006/main" name="千图网海量PPT模板www.58pic.com​​">
  <a:themeElements>
    <a:clrScheme name="自定义 1007">
      <a:dk1>
        <a:sysClr val="windowText" lastClr="000000"/>
      </a:dk1>
      <a:lt1>
        <a:sysClr val="window" lastClr="FFFFFF"/>
      </a:lt1>
      <a:dk2>
        <a:srgbClr val="5A6378"/>
      </a:dk2>
      <a:lt2>
        <a:srgbClr val="7F7F7F"/>
      </a:lt2>
      <a:accent1>
        <a:srgbClr val="48A8AA"/>
      </a:accent1>
      <a:accent2>
        <a:srgbClr val="48A8AA"/>
      </a:accent2>
      <a:accent3>
        <a:srgbClr val="48A8AA"/>
      </a:accent3>
      <a:accent4>
        <a:srgbClr val="48A8AA"/>
      </a:accent4>
      <a:accent5>
        <a:srgbClr val="48A8AA"/>
      </a:accent5>
      <a:accent6>
        <a:srgbClr val="48A8AA"/>
      </a:accent6>
      <a:hlink>
        <a:srgbClr val="68AAAC"/>
      </a:hlink>
      <a:folHlink>
        <a:srgbClr val="680000"/>
      </a:folHlink>
    </a:clrScheme>
    <a:fontScheme name="kf5gbcf4">
      <a:majorFont>
        <a:latin typeface="字魂59号-创粗黑" panose="020F0302020204030204"/>
        <a:ea typeface="字魂59号-创粗黑"/>
        <a:cs typeface=""/>
      </a:majorFont>
      <a:minorFont>
        <a:latin typeface="字魂59号-创粗黑" panose="020F0502020204030204"/>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1377</TotalTime>
  <Words>461</Words>
  <Application>Microsoft Macintosh PowerPoint</Application>
  <PresentationFormat>Widescreen</PresentationFormat>
  <Paragraphs>61</Paragraphs>
  <Slides>18</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等线</vt:lpstr>
      <vt:lpstr>Arial</vt:lpstr>
      <vt:lpstr>Cambria</vt:lpstr>
      <vt:lpstr>iCiel Pony</vt:lpstr>
      <vt:lpstr>Tahoma</vt:lpstr>
      <vt:lpstr>Times New Roman</vt:lpstr>
      <vt:lpstr>UTM Androgyne</vt:lpstr>
      <vt:lpstr>UTM Avo</vt:lpstr>
      <vt:lpstr>UTM Cookies</vt:lpstr>
      <vt:lpstr>UTM Flamenco</vt:lpstr>
      <vt:lpstr>UTM Futura Extra</vt:lpstr>
      <vt:lpstr>UTM ViceroyJF</vt:lpstr>
      <vt:lpstr>字魂105号-简雅黑</vt:lpstr>
      <vt:lpstr>字魂59号-创粗黑</vt:lpstr>
      <vt:lpstr>字魂70号-灵悦黑体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Microsoft Office User</cp:lastModifiedBy>
  <cp:revision>98</cp:revision>
  <dcterms:created xsi:type="dcterms:W3CDTF">2018-04-10T08:10:31Z</dcterms:created>
  <dcterms:modified xsi:type="dcterms:W3CDTF">2022-12-28T18:28:23Z</dcterms:modified>
</cp:coreProperties>
</file>