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2" r:id="rId3"/>
    <p:sldId id="271" r:id="rId4"/>
    <p:sldId id="276" r:id="rId5"/>
    <p:sldId id="258" r:id="rId6"/>
    <p:sldId id="259" r:id="rId7"/>
    <p:sldId id="265" r:id="rId8"/>
    <p:sldId id="260" r:id="rId9"/>
    <p:sldId id="261" r:id="rId10"/>
    <p:sldId id="262" r:id="rId11"/>
    <p:sldId id="277" r:id="rId12"/>
    <p:sldId id="27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E04FC0-750B-4377-8FBB-4070CAEC183E}">
          <p14:sldIdLst>
            <p14:sldId id="270"/>
          </p14:sldIdLst>
        </p14:section>
        <p14:section name="Kiểm tra bài cũ" id="{D4AC8DE5-9C23-4787-AD45-87160D57D356}">
          <p14:sldIdLst>
            <p14:sldId id="272"/>
            <p14:sldId id="271"/>
            <p14:sldId id="276"/>
          </p14:sldIdLst>
        </p14:section>
        <p14:section name="Lý thuyết" id="{E3F13FC0-2B4D-46A3-A0DB-106601CB4F29}">
          <p14:sldIdLst>
            <p14:sldId id="258"/>
            <p14:sldId id="259"/>
            <p14:sldId id="265"/>
          </p14:sldIdLst>
        </p14:section>
        <p14:section name="Luyện tập" id="{7AD33F0D-6335-4001-8428-B32558CC6A88}">
          <p14:sldIdLst>
            <p14:sldId id="260"/>
            <p14:sldId id="261"/>
            <p14:sldId id="262"/>
            <p14:sldId id="277"/>
          </p14:sldIdLst>
        </p14:section>
        <p14:section name="Check bài" id="{5DB32125-F038-4D32-86FE-A03CE02816AA}">
          <p14:sldIdLst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6645"/>
    <a:srgbClr val="FFFFFF"/>
    <a:srgbClr val="FFE298"/>
    <a:srgbClr val="C00000"/>
    <a:srgbClr val="95C5ED"/>
    <a:srgbClr val="72B8F3"/>
    <a:srgbClr val="A2CDF0"/>
    <a:srgbClr val="94CDF8"/>
    <a:srgbClr val="97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175" autoAdjust="0"/>
  </p:normalViewPr>
  <p:slideViewPr>
    <p:cSldViewPr showGuides="1">
      <p:cViewPr varScale="1">
        <p:scale>
          <a:sx n="64" d="100"/>
          <a:sy n="64" d="100"/>
        </p:scale>
        <p:origin x="7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7086-664B-41ED-847B-64288885C7C9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7267-6533-410C-AFD0-941FC469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Thửa ruộng có hình dáng là hình gì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diện tích hình thang ta cần những số đo nào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Những số đo nào đã có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tính được chiều cao của thửa ruộng không ? Tính như thế nào ?</a:t>
            </a:r>
            <a:endParaRPr lang="en-US" sz="1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7A1F5840-FD94-435F-9C77-AF2045D2669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1.wmf"/><Relationship Id="rId3" Type="http://schemas.openxmlformats.org/officeDocument/2006/relationships/image" Target="../media/image1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68126F-6513-4335-AE78-6739C09AD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09" y="3931639"/>
            <a:ext cx="3223044" cy="2926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515D47C-7873-4389-B6A4-5F1E6CEC1F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3905">
            <a:off x="7021235" y="4723650"/>
            <a:ext cx="1179040" cy="15690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AB9C9BA-B5F9-43DF-8CC2-ADBFC87184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059430"/>
            <a:ext cx="3385925" cy="24044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75EBC46-7116-4FAE-B246-C545FC3EBA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802" y="4641938"/>
            <a:ext cx="1423976" cy="17324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0154EAC-A419-448E-9369-45B682019D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3824" y="4731352"/>
            <a:ext cx="1511940" cy="16992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088203-A3A5-4A8A-A055-151F91785B67}"/>
              </a:ext>
            </a:extLst>
          </p:cNvPr>
          <p:cNvSpPr txBox="1"/>
          <p:nvPr/>
        </p:nvSpPr>
        <p:spPr>
          <a:xfrm>
            <a:off x="4038600" y="1308470"/>
            <a:ext cx="422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C00000"/>
                </a:solidFill>
                <a:latin typeface="#9Slide07 SVNSunshine" panose="00000500000000000000" pitchFamily="2" charset="0"/>
              </a:rPr>
              <a:t>TOÁN 5</a:t>
            </a:r>
            <a:endParaRPr lang="en-US" sz="4400" b="1" dirty="0">
              <a:solidFill>
                <a:srgbClr val="C00000"/>
              </a:solidFill>
              <a:latin typeface="#9Slide07 SVNSunshine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484F2-0486-4E97-943A-D56E93E2E1D2}"/>
              </a:ext>
            </a:extLst>
          </p:cNvPr>
          <p:cNvSpPr txBox="1"/>
          <p:nvPr/>
        </p:nvSpPr>
        <p:spPr>
          <a:xfrm>
            <a:off x="2081239" y="2114483"/>
            <a:ext cx="929986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6B8EBAB-B6A4-45D3-B2E5-9D346F66CC4C}"/>
              </a:ext>
            </a:extLst>
          </p:cNvPr>
          <p:cNvGrpSpPr/>
          <p:nvPr/>
        </p:nvGrpSpPr>
        <p:grpSpPr>
          <a:xfrm>
            <a:off x="0" y="0"/>
            <a:ext cx="12192000" cy="1999535"/>
            <a:chOff x="0" y="-228600"/>
            <a:chExt cx="12192000" cy="1999535"/>
          </a:xfrm>
        </p:grpSpPr>
        <p:pic>
          <p:nvPicPr>
            <p:cNvPr id="28" name="Picture 27" descr="Farm field with buildings">
              <a:extLst>
                <a:ext uri="{FF2B5EF4-FFF2-40B4-BE49-F238E27FC236}">
                  <a16:creationId xmlns:a16="http://schemas.microsoft.com/office/drawing/2014/main" id="{99B5A429-F536-4C2F-A62A-0A8BDEFAA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66" b="21478"/>
            <a:stretch/>
          </p:blipFill>
          <p:spPr>
            <a:xfrm flipH="1">
              <a:off x="0" y="-228600"/>
              <a:ext cx="8911919" cy="1999535"/>
            </a:xfrm>
            <a:prstGeom prst="rect">
              <a:avLst/>
            </a:prstGeom>
          </p:spPr>
        </p:pic>
        <p:pic>
          <p:nvPicPr>
            <p:cNvPr id="29" name="Picture 28" descr="Farm field with buildings">
              <a:extLst>
                <a:ext uri="{FF2B5EF4-FFF2-40B4-BE49-F238E27FC236}">
                  <a16:creationId xmlns:a16="http://schemas.microsoft.com/office/drawing/2014/main" id="{16CA633C-F3C3-4500-8171-4B034F30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" t="49542" r="62176" b="21303"/>
            <a:stretch/>
          </p:blipFill>
          <p:spPr>
            <a:xfrm>
              <a:off x="8911919" y="-228600"/>
              <a:ext cx="3280081" cy="1999535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4DB245-8973-41C6-85CE-CE4752B545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29899C-0BF5-4FFC-BFB3-D80A5D93FC05}"/>
              </a:ext>
            </a:extLst>
          </p:cNvPr>
          <p:cNvSpPr/>
          <p:nvPr/>
        </p:nvSpPr>
        <p:spPr>
          <a:xfrm>
            <a:off x="238125" y="2209800"/>
            <a:ext cx="4702968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2A79B4-CE39-4DD1-8E80-88E931D41467}"/>
              </a:ext>
            </a:extLst>
          </p:cNvPr>
          <p:cNvSpPr/>
          <p:nvPr/>
        </p:nvSpPr>
        <p:spPr>
          <a:xfrm>
            <a:off x="5310187" y="2209800"/>
            <a:ext cx="6693127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38289-FCAC-4602-9AAF-3A422B2F8295}"/>
              </a:ext>
            </a:extLst>
          </p:cNvPr>
          <p:cNvSpPr txBox="1"/>
          <p:nvPr/>
        </p:nvSpPr>
        <p:spPr>
          <a:xfrm>
            <a:off x="344714" y="247471"/>
            <a:ext cx="11658600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Một thửa ruộng hình thang có độ dài hai đáy lần lượt là 110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 và 90,2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m. Chiều cao bằng trung bình cộng của hai đáy. Tính diện tích thửa ruộng đó.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ứ giác gốc">
            <a:extLst>
              <a:ext uri="{FF2B5EF4-FFF2-40B4-BE49-F238E27FC236}">
                <a16:creationId xmlns:a16="http://schemas.microsoft.com/office/drawing/2014/main" id="{58D8BD96-9C2A-4D6A-BFD0-013EC09AF539}"/>
              </a:ext>
            </a:extLst>
          </p:cNvPr>
          <p:cNvSpPr/>
          <p:nvPr/>
        </p:nvSpPr>
        <p:spPr>
          <a:xfrm>
            <a:off x="381000" y="3282684"/>
            <a:ext cx="4419600" cy="30419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  <a:gd name="connsiteX0" fmla="*/ 1107 w 10000"/>
              <a:gd name="connsiteY0" fmla="*/ 0 h 10000"/>
              <a:gd name="connsiteX1" fmla="*/ 7340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54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07" y="0"/>
                </a:moveTo>
                <a:lnTo>
                  <a:pt x="7354" y="54"/>
                </a:lnTo>
                <a:lnTo>
                  <a:pt x="10000" y="10000"/>
                </a:lnTo>
                <a:lnTo>
                  <a:pt x="0" y="10000"/>
                </a:lnTo>
                <a:lnTo>
                  <a:pt x="1107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0515A-B433-4142-B3FA-5D51BC2A693D}"/>
              </a:ext>
            </a:extLst>
          </p:cNvPr>
          <p:cNvSpPr txBox="1"/>
          <p:nvPr/>
        </p:nvSpPr>
        <p:spPr>
          <a:xfrm>
            <a:off x="1524000" y="6215145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110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1EC1D-52EA-4B75-AC2A-F803B6AF2F71}"/>
              </a:ext>
            </a:extLst>
          </p:cNvPr>
          <p:cNvSpPr/>
          <p:nvPr/>
        </p:nvSpPr>
        <p:spPr>
          <a:xfrm>
            <a:off x="890587" y="6155151"/>
            <a:ext cx="169449" cy="169449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6D1E4-DC7B-42E1-A63D-3F6D170F8D6B}"/>
              </a:ext>
            </a:extLst>
          </p:cNvPr>
          <p:cNvSpPr txBox="1"/>
          <p:nvPr/>
        </p:nvSpPr>
        <p:spPr>
          <a:xfrm>
            <a:off x="1219200" y="2743748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90,2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8C39D-D8A0-4A00-A77C-CB937D68E3FD}"/>
              </a:ext>
            </a:extLst>
          </p:cNvPr>
          <p:cNvCxnSpPr>
            <a:cxnSpLocks/>
          </p:cNvCxnSpPr>
          <p:nvPr/>
        </p:nvCxnSpPr>
        <p:spPr>
          <a:xfrm>
            <a:off x="890587" y="3282684"/>
            <a:ext cx="0" cy="3041916"/>
          </a:xfrm>
          <a:prstGeom prst="line">
            <a:avLst/>
          </a:prstGeom>
          <a:solidFill>
            <a:schemeClr val="bg2">
              <a:lumMod val="75000"/>
              <a:alpha val="3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E46DAF-A5B9-4C7D-9FED-2E13D011FD8F}"/>
              </a:ext>
            </a:extLst>
          </p:cNvPr>
          <p:cNvSpPr txBox="1"/>
          <p:nvPr/>
        </p:nvSpPr>
        <p:spPr>
          <a:xfrm>
            <a:off x="954314" y="4187213"/>
            <a:ext cx="2627086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Trung bình cộng </a:t>
            </a:r>
            <a:b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độ dài 2 đáy.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4109F-C357-41C0-B953-1965505F130C}"/>
              </a:ext>
            </a:extLst>
          </p:cNvPr>
          <p:cNvSpPr txBox="1"/>
          <p:nvPr/>
        </p:nvSpPr>
        <p:spPr>
          <a:xfrm>
            <a:off x="5791200" y="3105075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 cao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67531-4993-49DA-9EA2-981B5BA86D4C}"/>
              </a:ext>
            </a:extLst>
          </p:cNvPr>
          <p:cNvSpPr txBox="1"/>
          <p:nvPr/>
        </p:nvSpPr>
        <p:spPr>
          <a:xfrm>
            <a:off x="5791200" y="468713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 tích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7F2DC-D485-4788-B7DE-4E6C34A784D9}"/>
              </a:ext>
            </a:extLst>
          </p:cNvPr>
          <p:cNvSpPr txBox="1"/>
          <p:nvPr/>
        </p:nvSpPr>
        <p:spPr>
          <a:xfrm>
            <a:off x="6167284" y="388160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(110 + 90,2) : 2 = 100,1 (m)</a:t>
            </a:r>
            <a:endParaRPr lang="en-US" sz="24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69165-A4AB-4D69-8EB0-68010F769006}"/>
              </a:ext>
            </a:extLst>
          </p:cNvPr>
          <p:cNvSpPr txBox="1"/>
          <p:nvPr/>
        </p:nvSpPr>
        <p:spPr>
          <a:xfrm>
            <a:off x="6174014" y="5396310"/>
            <a:ext cx="3524250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110 + 90,2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100,1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B6602-6AE8-483D-A885-DC62834E2801}"/>
              </a:ext>
            </a:extLst>
          </p:cNvPr>
          <p:cNvSpPr txBox="1"/>
          <p:nvPr/>
        </p:nvSpPr>
        <p:spPr>
          <a:xfrm>
            <a:off x="9291484" y="5391309"/>
            <a:ext cx="2590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10020,01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4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BFA44B-AC33-4A79-8DFA-01D3B5537DFA}"/>
              </a:ext>
            </a:extLst>
          </p:cNvPr>
          <p:cNvSpPr txBox="1"/>
          <p:nvPr/>
        </p:nvSpPr>
        <p:spPr>
          <a:xfrm>
            <a:off x="6238875" y="2220891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93004F-FA27-43AA-85A9-54718282854F}"/>
              </a:ext>
            </a:extLst>
          </p:cNvPr>
          <p:cNvSpPr txBox="1"/>
          <p:nvPr/>
        </p:nvSpPr>
        <p:spPr>
          <a:xfrm>
            <a:off x="351971" y="2209800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Tóm tắt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1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B92D-48D7-4695-A14D-D5E342E3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0008AAE-68DD-40B4-B97E-FA031DC52B3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829882-2699-47F3-B6EC-F015D8DEB972}"/>
              </a:ext>
            </a:extLst>
          </p:cNvPr>
          <p:cNvSpPr txBox="1">
            <a:spLocks/>
          </p:cNvSpPr>
          <p:nvPr/>
        </p:nvSpPr>
        <p:spPr>
          <a:xfrm>
            <a:off x="4543294" y="1690688"/>
            <a:ext cx="53850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399D88-459F-4C5C-B48B-293A6D2E1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58841"/>
              </p:ext>
            </p:extLst>
          </p:nvPr>
        </p:nvGraphicFramePr>
        <p:xfrm>
          <a:off x="5081801" y="1600200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825480" progId="Equation.DSMT4">
                  <p:embed/>
                </p:oleObj>
              </mc:Choice>
              <mc:Fallback>
                <p:oleObj name="Equation" r:id="rId2" imgW="1523880" imgH="825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DEAFA6C-083C-4236-949B-D0E7AB2A4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1801" y="1600200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237D7CE-D0DE-4B80-9739-3B1A05E97933}"/>
              </a:ext>
            </a:extLst>
          </p:cNvPr>
          <p:cNvSpPr txBox="1">
            <a:spLocks/>
          </p:cNvSpPr>
          <p:nvPr/>
        </p:nvSpPr>
        <p:spPr>
          <a:xfrm>
            <a:off x="2552700" y="3048000"/>
            <a:ext cx="7086600" cy="211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100,1 x 100,1 =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Đ/S: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8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1.</a:t>
            </a: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mà em đã biết cách tính diện tích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Em sẽ biến đổi hình thang thành hình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cơ bản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nào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2.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được diện tích hình thang, em cần có mấy số đo?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Mục tiêu bài học: trả lời được 2 câu hỏi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2" y="3242419"/>
            <a:ext cx="1447800" cy="2049561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0.01354 -0.0206 0.05273 -0.03472 0.05664 -0.06088 C 0.0556 -0.07801 0.02174 -0.13148 0.02226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372914" y="1678904"/>
            <a:ext cx="7228286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1.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Ôn tập công thức tính diện tích hình thang.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372914" y="2628009"/>
            <a:ext cx="7718615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2.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Hoàn thành bài tập.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507968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54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Dặn dò</a:t>
              </a:r>
              <a:endParaRPr lang="zh-CN" sz="54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2083470"/>
            <a:ext cx="2721903" cy="38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">
            <a:extLst>
              <a:ext uri="{FF2B5EF4-FFF2-40B4-BE49-F238E27FC236}">
                <a16:creationId xmlns:a16="http://schemas.microsoft.com/office/drawing/2014/main" id="{487E8405-D2F6-41DD-95F7-178A21503C4E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C15FEF21-7692-45C2-8205-EE86E8DF240A}"/>
              </a:ext>
            </a:extLst>
          </p:cNvPr>
          <p:cNvSpPr/>
          <p:nvPr/>
        </p:nvSpPr>
        <p:spPr>
          <a:xfrm>
            <a:off x="685620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A">
            <a:extLst>
              <a:ext uri="{FF2B5EF4-FFF2-40B4-BE49-F238E27FC236}">
                <a16:creationId xmlns:a16="http://schemas.microsoft.com/office/drawing/2014/main" id="{161464C0-DA9A-4FB3-B693-C2FF0B63617C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5ACAF-0736-4F09-9E34-704ADE596E3E}"/>
              </a:ext>
            </a:extLst>
          </p:cNvPr>
          <p:cNvSpPr txBox="1"/>
          <p:nvPr/>
        </p:nvSpPr>
        <p:spPr>
          <a:xfrm>
            <a:off x="156955" y="115400"/>
            <a:ext cx="2514600" cy="579518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KHỞI ĐỘNG</a:t>
            </a:r>
            <a:endParaRPr lang="en-US" sz="2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847EE-56C2-40C5-BED4-C10B07DB09FE}"/>
              </a:ext>
            </a:extLst>
          </p:cNvPr>
          <p:cNvSpPr txBox="1"/>
          <p:nvPr/>
        </p:nvSpPr>
        <p:spPr>
          <a:xfrm>
            <a:off x="380998" y="1016917"/>
            <a:ext cx="10336665" cy="647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1.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Đâu là công thức tính diện tích hình tam giác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đây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F37BACF-9F22-4E18-8E73-EDD2737D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42541"/>
              </p:ext>
            </p:extLst>
          </p:nvPr>
        </p:nvGraphicFramePr>
        <p:xfrm>
          <a:off x="4563855" y="5311934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317160" progId="Equation.DSMT4">
                  <p:embed/>
                </p:oleObj>
              </mc:Choice>
              <mc:Fallback>
                <p:oleObj name="Equation" r:id="rId5" imgW="125712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F37BACF-9F22-4E18-8E73-EDD2737D0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63855" y="5311934"/>
                        <a:ext cx="1257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6C170C5-BE51-4B1C-A442-A1947E48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85086"/>
              </p:ext>
            </p:extLst>
          </p:nvPr>
        </p:nvGraphicFramePr>
        <p:xfrm>
          <a:off x="1585705" y="5311934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7680" imgH="317160" progId="Equation.DSMT4">
                  <p:embed/>
                </p:oleObj>
              </mc:Choice>
              <mc:Fallback>
                <p:oleObj name="Equation" r:id="rId7" imgW="1777680" imgH="317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6C170C5-BE51-4B1C-A442-A1947E487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5705" y="5311934"/>
                        <a:ext cx="177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7659B4-01B7-45A2-8003-21110ED9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0274"/>
              </p:ext>
            </p:extLst>
          </p:nvPr>
        </p:nvGraphicFramePr>
        <p:xfrm>
          <a:off x="7256255" y="5057934"/>
          <a:ext cx="1320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480" imgH="825480" progId="Equation.DSMT4">
                  <p:embed/>
                </p:oleObj>
              </mc:Choice>
              <mc:Fallback>
                <p:oleObj name="Equation" r:id="rId9" imgW="1320480" imgH="825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E7659B4-01B7-45A2-8003-21110ED9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56255" y="5057934"/>
                        <a:ext cx="1320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4314" y="1764434"/>
            <a:ext cx="2238376" cy="1924052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0E96C485-64F7-4E8F-80E4-E87A7EA50C9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707" y="207483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0285" y="4923510"/>
            <a:ext cx="2238376" cy="19240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08EE8B-297E-4EC3-B6F6-BE3AF15BE10A}"/>
              </a:ext>
            </a:extLst>
          </p:cNvPr>
          <p:cNvGrpSpPr/>
          <p:nvPr/>
        </p:nvGrpSpPr>
        <p:grpSpPr>
          <a:xfrm>
            <a:off x="1942879" y="1977249"/>
            <a:ext cx="2956247" cy="2512828"/>
            <a:chOff x="-1828800" y="890671"/>
            <a:chExt cx="1594938" cy="1355707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9BEC8E55-8474-4971-A828-FC07A4C33C5E}"/>
                </a:ext>
              </a:extLst>
            </p:cNvPr>
            <p:cNvSpPr/>
            <p:nvPr/>
          </p:nvSpPr>
          <p:spPr>
            <a:xfrm>
              <a:off x="-1828800" y="890671"/>
              <a:ext cx="1371600" cy="1173079"/>
            </a:xfrm>
            <a:prstGeom prst="triangle">
              <a:avLst>
                <a:gd name="adj" fmla="val 644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8B2EEB-6510-4A9A-86CF-00BE993941E4}"/>
                </a:ext>
              </a:extLst>
            </p:cNvPr>
            <p:cNvCxnSpPr>
              <a:cxnSpLocks/>
            </p:cNvCxnSpPr>
            <p:nvPr/>
          </p:nvCxnSpPr>
          <p:spPr>
            <a:xfrm>
              <a:off x="-944880" y="897728"/>
              <a:ext cx="104" cy="116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A7CE0D-BA50-481C-A468-40C1C98ACE0E}"/>
                </a:ext>
              </a:extLst>
            </p:cNvPr>
            <p:cNvSpPr/>
            <p:nvPr/>
          </p:nvSpPr>
          <p:spPr>
            <a:xfrm>
              <a:off x="-944880" y="1937667"/>
              <a:ext cx="126083" cy="12608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5193B2-C81E-4C6A-A84D-CDFBFF3E1222}"/>
                </a:ext>
              </a:extLst>
            </p:cNvPr>
            <p:cNvSpPr txBox="1"/>
            <p:nvPr/>
          </p:nvSpPr>
          <p:spPr>
            <a:xfrm>
              <a:off x="-1257843" y="2013908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031A0C-C922-457B-B551-B9E23876A4F6}"/>
                </a:ext>
              </a:extLst>
            </p:cNvPr>
            <p:cNvSpPr txBox="1"/>
            <p:nvPr/>
          </p:nvSpPr>
          <p:spPr>
            <a:xfrm>
              <a:off x="-618943" y="1316320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2FF2F9-64F6-4AE9-862B-87568B5212E3}"/>
                </a:ext>
              </a:extLst>
            </p:cNvPr>
            <p:cNvSpPr txBox="1"/>
            <p:nvPr/>
          </p:nvSpPr>
          <p:spPr>
            <a:xfrm>
              <a:off x="-1549150" y="1300104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101E16-F6C8-4DB0-9396-ADC6FF18BEA4}"/>
                </a:ext>
              </a:extLst>
            </p:cNvPr>
            <p:cNvSpPr txBox="1"/>
            <p:nvPr/>
          </p:nvSpPr>
          <p:spPr>
            <a:xfrm>
              <a:off x="-893463" y="1522921"/>
              <a:ext cx="220785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86D60D-B41A-4950-B682-0DE0E50AB3E9}"/>
              </a:ext>
            </a:extLst>
          </p:cNvPr>
          <p:cNvSpPr txBox="1"/>
          <p:nvPr/>
        </p:nvSpPr>
        <p:spPr>
          <a:xfrm>
            <a:off x="4934618" y="2854124"/>
            <a:ext cx="4822721" cy="1327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a, b, c là độ dài cạnh của tam giác;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h là chiều cao tương ứng với cạnh a; 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S là diện tích</a:t>
            </a: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6A0359DB-D899-42CC-A45E-966CFAF84A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:a16="http://schemas.microsoft.com/office/drawing/2014/main" id="{9D164CEF-D5C4-4F90-BD0E-AF357325E2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9DCDFC09-8B6A-46CA-B263-53BA9149B6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EA097-5214-4D89-9024-3C19515E2803}"/>
              </a:ext>
            </a:extLst>
          </p:cNvPr>
          <p:cNvSpPr txBox="1"/>
          <p:nvPr/>
        </p:nvSpPr>
        <p:spPr>
          <a:xfrm>
            <a:off x="534771" y="826540"/>
            <a:ext cx="1135380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2.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tam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giác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2,8m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3m.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26">
            <a:extLst>
              <a:ext uri="{FF2B5EF4-FFF2-40B4-BE49-F238E27FC236}">
                <a16:creationId xmlns:a16="http://schemas.microsoft.com/office/drawing/2014/main" id="{53DDE7A5-054C-4F3E-AE8B-C915556066F8}"/>
              </a:ext>
            </a:extLst>
          </p:cNvPr>
          <p:cNvSpPr txBox="1"/>
          <p:nvPr/>
        </p:nvSpPr>
        <p:spPr>
          <a:xfrm>
            <a:off x="1313725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4,0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607" y="480060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484" y="4952042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1344" y="4970136"/>
            <a:ext cx="2238376" cy="1924052"/>
          </a:xfrm>
          <a:prstGeom prst="rect">
            <a:avLst/>
          </a:prstGeom>
        </p:spPr>
      </p:pic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BD419318-AC0D-4BDE-9387-DDCE4EFA1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3" y="2906169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434E8CB1-5AD7-4FCA-AA53-10356F89D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3" y="2938470"/>
            <a:ext cx="1081906" cy="1081906"/>
          </a:xfrm>
          <a:prstGeom prst="rect">
            <a:avLst/>
          </a:prstGeom>
        </p:spPr>
      </p:pic>
      <p:pic>
        <p:nvPicPr>
          <p:cNvPr id="37" name="Picture 36" descr="Tongue Out Chicken">
            <a:extLst>
              <a:ext uri="{FF2B5EF4-FFF2-40B4-BE49-F238E27FC236}">
                <a16:creationId xmlns:a16="http://schemas.microsoft.com/office/drawing/2014/main" id="{4FF0D266-9181-4AAB-A08F-3A4F737DB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55" y="2941560"/>
            <a:ext cx="1081906" cy="1081906"/>
          </a:xfrm>
          <a:prstGeom prst="rect">
            <a:avLst/>
          </a:prstGeom>
        </p:spPr>
      </p:pic>
      <p:sp>
        <p:nvSpPr>
          <p:cNvPr id="18" name="26">
            <a:extLst>
              <a:ext uri="{FF2B5EF4-FFF2-40B4-BE49-F238E27FC236}">
                <a16:creationId xmlns:a16="http://schemas.microsoft.com/office/drawing/2014/main" id="{C616E613-6966-42F1-9C71-9FF9815384B0}"/>
              </a:ext>
            </a:extLst>
          </p:cNvPr>
          <p:cNvSpPr txBox="1"/>
          <p:nvPr/>
        </p:nvSpPr>
        <p:spPr>
          <a:xfrm>
            <a:off x="4708706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4,2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26">
            <a:extLst>
              <a:ext uri="{FF2B5EF4-FFF2-40B4-BE49-F238E27FC236}">
                <a16:creationId xmlns:a16="http://schemas.microsoft.com/office/drawing/2014/main" id="{80F80CD4-D3B5-48E5-9111-3B2A54F80B02}"/>
              </a:ext>
            </a:extLst>
          </p:cNvPr>
          <p:cNvSpPr txBox="1"/>
          <p:nvPr/>
        </p:nvSpPr>
        <p:spPr>
          <a:xfrm>
            <a:off x="7502232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2,4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685800" y="1701292"/>
            <a:ext cx="1118010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thành được công thức tính diện tích hình 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6324600" cy="826665"/>
            <a:chOff x="218495" y="92877"/>
            <a:chExt cx="48006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41074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YÊU CẦU CẦN ĐẠT:</a:t>
              </a:r>
              <a:endParaRPr lang="zh-CN" sz="40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5028294"/>
            <a:ext cx="1761824" cy="2494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7AC95-B69F-47DB-90CF-5284A127F8C6}"/>
              </a:ext>
            </a:extLst>
          </p:cNvPr>
          <p:cNvSpPr txBox="1"/>
          <p:nvPr/>
        </p:nvSpPr>
        <p:spPr>
          <a:xfrm>
            <a:off x="679174" y="2875002"/>
            <a:ext cx="1118010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để giải các bài tập có liên quan.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774C0BEC-9E7F-475A-BC06-A9EFAE0DC4FA}"/>
              </a:ext>
            </a:extLst>
          </p:cNvPr>
          <p:cNvSpPr/>
          <p:nvPr/>
        </p:nvSpPr>
        <p:spPr>
          <a:xfrm>
            <a:off x="854706" y="1776371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BE6D8453-A51A-44A9-9D97-276915F428DD}"/>
              </a:ext>
            </a:extLst>
          </p:cNvPr>
          <p:cNvSpPr/>
          <p:nvPr/>
        </p:nvSpPr>
        <p:spPr>
          <a:xfrm>
            <a:off x="848079" y="2959861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747255C7-9754-4CC0-97DD-59471A31075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ACBC5A-D9AB-4CAC-9A2F-64032BEB5D02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946F5BB-D1A5-458B-B1AF-8D78F975D092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27BF132-2BD6-4AB1-9C96-3F8D8191BC00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5EC9C41-D5DB-462F-8555-BAA314C15570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87CF59B-3E4B-4F24-8AFB-D4F1ED1CD07B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1F03266-F712-46F3-9FA0-286BB50D5A7D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6DE684-67F3-4B1C-B664-1D6C717C027E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2AA9644-C16C-44BD-999E-711F962F883A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CC01AA4-58E6-4230-8D2F-52EF4C248329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8EC2EC8-0FB0-4B0C-8795-18741921C3DD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26E1580-7AD2-4E28-BB09-97D4AB0746B7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86800FC-5276-41AF-A9BD-8F48C0A08A7A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E3D131A-E226-4E32-9058-92F37CEF897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4D167C8-BEB3-44BE-B272-2D3255B3722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C0D67-ED0A-4579-80DE-31D702B8E1E1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9F25C9E-1A22-41DB-B350-004BDE7E6CFE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0853DFA-9345-40D5-8BAE-1E60366CB86E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33BF82A-B477-4091-A4F8-9F0D29CAE752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847E70A-E497-4954-A94D-26C266A99783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86FAD20-E40D-4F75-9DA1-A242446006B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83ABB58-6B47-415D-B367-DD3AD9912EF1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411C919-8598-4B05-9FC9-41F4994D0BF4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D745F8-957D-49D0-B9B4-63A36F7DF860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8099110-71D2-460A-8CD7-D6A8F34A269D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5E8A5B6-7FE5-4308-B55E-BC0FBA6954D3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69B658-F44C-48AE-AF8B-020688EE8614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5C6B514-122B-49FD-95FA-E77E69F4D6FB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6C37E4E-B620-490D-B4B7-D8A357B2F79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2FBA9-294E-487D-8165-C4087846229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3691937-AE52-4EDA-B573-8B45E784C4FB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473C74C-A14E-4FEB-9EAD-0F07F3D904F0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ED6A30F-1041-4049-AD89-725A5996B303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D475D4F-0C1D-48A3-ABC6-74FC91D8777A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0114A83-F91D-46B9-9C1D-FFF8185C7409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547FAF4-775C-438F-88A8-5ED7810A5AC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5469430-BC22-4DE2-B6A3-BF8420D8139A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7416DB2-585C-4519-B6A0-ADE3862FC808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7904D6-64D5-4DCF-9ADA-0D07C9DD6EF8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5B3FB1-E06D-447A-A41B-C2935ABE7774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21477AB-2A7D-4B1D-A43C-579E94E1D606}"/>
              </a:ext>
            </a:extLst>
          </p:cNvPr>
          <p:cNvSpPr/>
          <p:nvPr/>
        </p:nvSpPr>
        <p:spPr>
          <a:xfrm>
            <a:off x="1557740" y="891075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0" name="Manhr 1">
            <a:extLst>
              <a:ext uri="{FF2B5EF4-FFF2-40B4-BE49-F238E27FC236}">
                <a16:creationId xmlns:a16="http://schemas.microsoft.com/office/drawing/2014/main" id="{197A068E-2F92-4007-8AD6-2DD8240BDAD2}"/>
              </a:ext>
            </a:extLst>
          </p:cNvPr>
          <p:cNvSpPr/>
          <p:nvPr/>
        </p:nvSpPr>
        <p:spPr>
          <a:xfrm>
            <a:off x="1162814" y="891075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D277E9-0487-4E42-A6CD-C570CCE6A6D1}"/>
              </a:ext>
            </a:extLst>
          </p:cNvPr>
          <p:cNvSpPr txBox="1"/>
          <p:nvPr/>
        </p:nvSpPr>
        <p:spPr>
          <a:xfrm>
            <a:off x="1303343" y="56125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D25C1B-99B3-4050-9003-67873DE5F61C}"/>
              </a:ext>
            </a:extLst>
          </p:cNvPr>
          <p:cNvSpPr txBox="1"/>
          <p:nvPr/>
        </p:nvSpPr>
        <p:spPr>
          <a:xfrm>
            <a:off x="3198162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21DAF1-2A2A-4AEB-BB8A-48F170F63C2C}"/>
              </a:ext>
            </a:extLst>
          </p:cNvPr>
          <p:cNvSpPr txBox="1"/>
          <p:nvPr/>
        </p:nvSpPr>
        <p:spPr>
          <a:xfrm>
            <a:off x="480016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F782BE-C73E-4ABB-818B-2A32DD72BBC5}"/>
              </a:ext>
            </a:extLst>
          </p:cNvPr>
          <p:cNvSpPr txBox="1"/>
          <p:nvPr/>
        </p:nvSpPr>
        <p:spPr>
          <a:xfrm>
            <a:off x="890951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17D295E-3E02-4745-8F51-705CB1BA2E0A}"/>
              </a:ext>
            </a:extLst>
          </p:cNvPr>
          <p:cNvSpPr txBox="1"/>
          <p:nvPr/>
        </p:nvSpPr>
        <p:spPr>
          <a:xfrm>
            <a:off x="163101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3C14B0-435C-4E5A-9895-4AA2032DFC57}"/>
              </a:ext>
            </a:extLst>
          </p:cNvPr>
          <p:cNvCxnSpPr>
            <a:cxnSpLocks/>
          </p:cNvCxnSpPr>
          <p:nvPr/>
        </p:nvCxnSpPr>
        <p:spPr>
          <a:xfrm>
            <a:off x="1559534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1E79C16-F310-4184-915F-3EAD857F544B}"/>
              </a:ext>
            </a:extLst>
          </p:cNvPr>
          <p:cNvSpPr/>
          <p:nvPr/>
        </p:nvSpPr>
        <p:spPr>
          <a:xfrm>
            <a:off x="1559534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E17503-7B05-4EDE-9830-29D3BF63BE53}"/>
              </a:ext>
            </a:extLst>
          </p:cNvPr>
          <p:cNvSpPr txBox="1"/>
          <p:nvPr/>
        </p:nvSpPr>
        <p:spPr>
          <a:xfrm>
            <a:off x="4021887" y="129599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ứ giác gốc">
            <a:extLst>
              <a:ext uri="{FF2B5EF4-FFF2-40B4-BE49-F238E27FC236}">
                <a16:creationId xmlns:a16="http://schemas.microsoft.com/office/drawing/2014/main" id="{BB4F7D40-F6C5-4983-8713-B9779A5FB891}"/>
              </a:ext>
            </a:extLst>
          </p:cNvPr>
          <p:cNvSpPr/>
          <p:nvPr/>
        </p:nvSpPr>
        <p:spPr>
          <a:xfrm>
            <a:off x="7474892" y="891075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3965D-932F-4C5B-8F13-7B02215333C8}"/>
              </a:ext>
            </a:extLst>
          </p:cNvPr>
          <p:cNvSpPr txBox="1"/>
          <p:nvPr/>
        </p:nvSpPr>
        <p:spPr>
          <a:xfrm>
            <a:off x="7557078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AC7948-05D9-439C-9542-78458278E0C7}"/>
              </a:ext>
            </a:extLst>
          </p:cNvPr>
          <p:cNvSpPr txBox="1"/>
          <p:nvPr/>
        </p:nvSpPr>
        <p:spPr>
          <a:xfrm>
            <a:off x="9511554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B7F2EE-696F-4BF6-A648-DA4E7A38EE9B}"/>
              </a:ext>
            </a:extLst>
          </p:cNvPr>
          <p:cNvSpPr txBox="1"/>
          <p:nvPr/>
        </p:nvSpPr>
        <p:spPr>
          <a:xfrm>
            <a:off x="1111224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0EC12A-1E2F-4C5C-B43B-53A7666D0BBB}"/>
              </a:ext>
            </a:extLst>
          </p:cNvPr>
          <p:cNvSpPr txBox="1"/>
          <p:nvPr/>
        </p:nvSpPr>
        <p:spPr>
          <a:xfrm>
            <a:off x="7246443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10D683-2A86-40A8-A2AC-7354E13DBEF8}"/>
              </a:ext>
            </a:extLst>
          </p:cNvPr>
          <p:cNvSpPr txBox="1"/>
          <p:nvPr/>
        </p:nvSpPr>
        <p:spPr>
          <a:xfrm>
            <a:off x="794309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475A60-883C-4BFC-987F-CD8162CC851D}"/>
              </a:ext>
            </a:extLst>
          </p:cNvPr>
          <p:cNvCxnSpPr>
            <a:cxnSpLocks/>
          </p:cNvCxnSpPr>
          <p:nvPr/>
        </p:nvCxnSpPr>
        <p:spPr>
          <a:xfrm>
            <a:off x="7871612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76853-3F8C-43AB-9D88-7648B6298D9E}"/>
              </a:ext>
            </a:extLst>
          </p:cNvPr>
          <p:cNvSpPr/>
          <p:nvPr/>
        </p:nvSpPr>
        <p:spPr>
          <a:xfrm>
            <a:off x="7871612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3BF009-C9EE-470B-AC4C-0330837B2D77}"/>
              </a:ext>
            </a:extLst>
          </p:cNvPr>
          <p:cNvSpPr txBox="1"/>
          <p:nvPr/>
        </p:nvSpPr>
        <p:spPr>
          <a:xfrm>
            <a:off x="10297351" y="1339253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图片 26">
            <a:extLst>
              <a:ext uri="{FF2B5EF4-FFF2-40B4-BE49-F238E27FC236}">
                <a16:creationId xmlns:a16="http://schemas.microsoft.com/office/drawing/2014/main" id="{82074167-5AA8-4948-B114-403FD0D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E6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7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4FE715E-4573-47E0-A4F5-3FCA1B75959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26">
            <a:extLst>
              <a:ext uri="{FF2B5EF4-FFF2-40B4-BE49-F238E27FC236}">
                <a16:creationId xmlns:a16="http://schemas.microsoft.com/office/drawing/2014/main" id="{9A3AD1E5-D5DF-41B3-8A24-8670DC2641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3E11ED-7684-4757-BB1F-51415D0E0F11}"/>
              </a:ext>
            </a:extLst>
          </p:cNvPr>
          <p:cNvSpPr/>
          <p:nvPr/>
        </p:nvSpPr>
        <p:spPr>
          <a:xfrm>
            <a:off x="3974202" y="479985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C8A0F14-E16F-49A2-BD94-E25D52CE58E3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A501F2C-E978-4867-9D1F-206CF26E058D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F74DAD8-4DE2-48E7-AA18-15198A4F22C5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1E936AE-A172-4C98-AFB6-15F949376B46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4F9CBC-B049-4298-9C95-3D86B8537B09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0042A1E-4BD7-44F5-A793-1C93121DBCDC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856EF8-F3B3-45BE-8F81-B62ACF386F73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ED6FD73-CC58-464A-82E7-0A5988108C3C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38A3CB-7E60-45DE-88CD-23C7EDC8AC77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AFE9B23-A48D-44E4-8019-3DD8E748F4F5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D31172B-6793-4C65-B940-6EF16E589D16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AFCC9A6-32D2-4A60-B129-302527F8CBB5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9C9F942-CED7-4F0B-BDDF-D033F7CD4613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3322328-7C81-4F00-88E8-E37732FF81B9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91DA164-C670-447F-A9AF-44A160BBD4C6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455D875-ABA0-4296-8FE3-6FF9F52C042A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F65263-3FE4-429D-A07F-858A7A7DE930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DABBAC5-FAD5-4EC5-B163-27194C5B4680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AB0379-F701-406C-9445-E0E168C450C2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5390EDB-87E1-4926-99AE-5030DE3CFB73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C419675-BB06-44E8-8F0F-2EA91D07005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E9CCAAC-A3A9-445A-BB72-276CB6844F31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1221631-F711-4990-A6E2-6907B509C3E2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E7A3994-BB9F-4DD1-B88E-4D0A1524B567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6FDEC04-6532-4DFE-B8A1-3A8E6D5CB917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C81D806-1A6B-4679-A88A-6DC846588819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A4643B9-B8FF-4D78-9EA1-41DF3B5E63A9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C2C7F33-F4CB-44EB-A9F7-AC84DD7B88DE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913DB58-CAF1-4733-9B31-BF251E01F5DC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A58A369-0645-4B33-9AC1-BE6F7183F007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00164C9-C566-48B5-BF28-98C424DC92F7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138AA65-936E-408E-9FE6-8F531ED98C35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2AD3174-118A-4CEB-96DD-B04EBDB718C5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4EF9818-5791-4D2E-A8B0-FCC8CBE151B0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741D245-1639-41F1-96AD-464F4D011CF2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A841970-B34A-4B91-98F8-0457D7D9B8A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3F92306-7794-4E65-816D-CC8FFD5EA452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F940024-F029-4700-896D-AEF721603173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8931175-549B-4E36-BA29-E6EC1E770C13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95E43D8-A2CF-46FC-AFA3-88A8588888A0}"/>
              </a:ext>
            </a:extLst>
          </p:cNvPr>
          <p:cNvSpPr/>
          <p:nvPr/>
        </p:nvSpPr>
        <p:spPr>
          <a:xfrm flipH="1" flipV="1">
            <a:off x="3927921" y="1692177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95DA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8" name="Manhr 1">
            <a:extLst>
              <a:ext uri="{FF2B5EF4-FFF2-40B4-BE49-F238E27FC236}">
                <a16:creationId xmlns:a16="http://schemas.microsoft.com/office/drawing/2014/main" id="{3D50DEDA-68F5-4728-8123-CF9F7275D8D4}"/>
              </a:ext>
            </a:extLst>
          </p:cNvPr>
          <p:cNvSpPr/>
          <p:nvPr/>
        </p:nvSpPr>
        <p:spPr>
          <a:xfrm>
            <a:off x="1168084" y="904179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5372C0-E1F4-49C5-9309-AA64C41A90A4}"/>
              </a:ext>
            </a:extLst>
          </p:cNvPr>
          <p:cNvSpPr txBox="1"/>
          <p:nvPr/>
        </p:nvSpPr>
        <p:spPr>
          <a:xfrm>
            <a:off x="1285299" y="55534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72C2D6-A7FD-4478-AE27-C42EE1C34195}"/>
              </a:ext>
            </a:extLst>
          </p:cNvPr>
          <p:cNvSpPr txBox="1"/>
          <p:nvPr/>
        </p:nvSpPr>
        <p:spPr>
          <a:xfrm>
            <a:off x="4747351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CFC0C5-D9A1-4A8E-800A-4C3E15AE8155}"/>
              </a:ext>
            </a:extLst>
          </p:cNvPr>
          <p:cNvSpPr txBox="1"/>
          <p:nvPr/>
        </p:nvSpPr>
        <p:spPr>
          <a:xfrm>
            <a:off x="4805434" y="251499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5F2E32-179B-494C-B982-B7C748546AC8}"/>
              </a:ext>
            </a:extLst>
          </p:cNvPr>
          <p:cNvSpPr txBox="1"/>
          <p:nvPr/>
        </p:nvSpPr>
        <p:spPr>
          <a:xfrm>
            <a:off x="907552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120B5C-9903-4D8F-84A0-7578F33A6C3D}"/>
              </a:ext>
            </a:extLst>
          </p:cNvPr>
          <p:cNvSpPr txBox="1"/>
          <p:nvPr/>
        </p:nvSpPr>
        <p:spPr>
          <a:xfrm>
            <a:off x="1636284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551A28-9CAD-480E-BE09-F3905B9F1420}"/>
              </a:ext>
            </a:extLst>
          </p:cNvPr>
          <p:cNvCxnSpPr>
            <a:cxnSpLocks/>
          </p:cNvCxnSpPr>
          <p:nvPr/>
        </p:nvCxnSpPr>
        <p:spPr>
          <a:xfrm>
            <a:off x="1564804" y="904179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C19E55E-EA14-4D21-AB67-813E1FCE4E4C}"/>
              </a:ext>
            </a:extLst>
          </p:cNvPr>
          <p:cNvSpPr/>
          <p:nvPr/>
        </p:nvSpPr>
        <p:spPr>
          <a:xfrm>
            <a:off x="1564804" y="2383859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FE26A4-BF82-4D5E-9057-1ED2EAED4646}"/>
              </a:ext>
            </a:extLst>
          </p:cNvPr>
          <p:cNvSpPr txBox="1"/>
          <p:nvPr/>
        </p:nvSpPr>
        <p:spPr>
          <a:xfrm>
            <a:off x="3974202" y="1333594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94467A-EC30-4142-9B42-8F68E32FF63C}"/>
              </a:ext>
            </a:extLst>
          </p:cNvPr>
          <p:cNvSpPr txBox="1"/>
          <p:nvPr/>
        </p:nvSpPr>
        <p:spPr>
          <a:xfrm>
            <a:off x="6030750" y="251447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K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3DFD5D-5BB5-440E-8244-5F0C6A9F24FA}"/>
              </a:ext>
            </a:extLst>
          </p:cNvPr>
          <p:cNvSpPr txBox="1"/>
          <p:nvPr/>
        </p:nvSpPr>
        <p:spPr>
          <a:xfrm>
            <a:off x="5932114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(A)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Tứ giác gốc">
            <a:extLst>
              <a:ext uri="{FF2B5EF4-FFF2-40B4-BE49-F238E27FC236}">
                <a16:creationId xmlns:a16="http://schemas.microsoft.com/office/drawing/2014/main" id="{E0C2292C-1CC8-40DF-ACF4-81B7E3946E77}"/>
              </a:ext>
            </a:extLst>
          </p:cNvPr>
          <p:cNvSpPr/>
          <p:nvPr/>
        </p:nvSpPr>
        <p:spPr>
          <a:xfrm>
            <a:off x="7472917" y="897194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9B5656-B9F3-413F-8CC0-6E0D8DC37425}"/>
              </a:ext>
            </a:extLst>
          </p:cNvPr>
          <p:cNvSpPr txBox="1"/>
          <p:nvPr/>
        </p:nvSpPr>
        <p:spPr>
          <a:xfrm>
            <a:off x="7555103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8D7CEE-CB8B-44B9-8737-4D32A87E1618}"/>
              </a:ext>
            </a:extLst>
          </p:cNvPr>
          <p:cNvSpPr txBox="1"/>
          <p:nvPr/>
        </p:nvSpPr>
        <p:spPr>
          <a:xfrm>
            <a:off x="9509579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AB2A03-8E9C-4014-817B-7C39622055A5}"/>
              </a:ext>
            </a:extLst>
          </p:cNvPr>
          <p:cNvSpPr txBox="1"/>
          <p:nvPr/>
        </p:nvSpPr>
        <p:spPr>
          <a:xfrm>
            <a:off x="11110267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B984AC3-96B0-4AA0-9526-9B52FBCEE3FF}"/>
              </a:ext>
            </a:extLst>
          </p:cNvPr>
          <p:cNvSpPr txBox="1"/>
          <p:nvPr/>
        </p:nvSpPr>
        <p:spPr>
          <a:xfrm>
            <a:off x="7225076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4712178-C1CB-4168-8F82-1E00BFD1DCE8}"/>
              </a:ext>
            </a:extLst>
          </p:cNvPr>
          <p:cNvSpPr txBox="1"/>
          <p:nvPr/>
        </p:nvSpPr>
        <p:spPr>
          <a:xfrm>
            <a:off x="7910876" y="2520947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FFAC5D0-08D0-45C8-B941-AB6146B495F9}"/>
              </a:ext>
            </a:extLst>
          </p:cNvPr>
          <p:cNvCxnSpPr>
            <a:cxnSpLocks/>
          </p:cNvCxnSpPr>
          <p:nvPr/>
        </p:nvCxnSpPr>
        <p:spPr>
          <a:xfrm>
            <a:off x="7869637" y="897194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64DD3D1-D430-4067-9D96-34744B73EC70}"/>
              </a:ext>
            </a:extLst>
          </p:cNvPr>
          <p:cNvSpPr/>
          <p:nvPr/>
        </p:nvSpPr>
        <p:spPr>
          <a:xfrm>
            <a:off x="7869637" y="2376874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515738C-7A56-4D0F-8AC9-91518C5C55A4}"/>
              </a:ext>
            </a:extLst>
          </p:cNvPr>
          <p:cNvSpPr txBox="1"/>
          <p:nvPr/>
        </p:nvSpPr>
        <p:spPr>
          <a:xfrm>
            <a:off x="10295376" y="134537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446D0B-A07B-43DD-AADC-9BE34440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74061"/>
              </p:ext>
            </p:extLst>
          </p:nvPr>
        </p:nvGraphicFramePr>
        <p:xfrm>
          <a:off x="4211028" y="3703638"/>
          <a:ext cx="2443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31760" imgH="888840" progId="Equation.DSMT4">
                  <p:embed/>
                </p:oleObj>
              </mc:Choice>
              <mc:Fallback>
                <p:oleObj name="Equation" r:id="rId4" imgW="28317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028" y="3703638"/>
                        <a:ext cx="244316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E42C85-46F9-4086-9F38-D6CF2D092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01464"/>
              </p:ext>
            </p:extLst>
          </p:nvPr>
        </p:nvGraphicFramePr>
        <p:xfrm>
          <a:off x="6816945" y="3703638"/>
          <a:ext cx="2409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960" imgH="888840" progId="Equation.DSMT4">
                  <p:embed/>
                </p:oleObj>
              </mc:Choice>
              <mc:Fallback>
                <p:oleObj name="Equation" r:id="rId6" imgW="2793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6945" y="3703638"/>
                        <a:ext cx="24098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76E464-90C6-44C4-B7C0-55BCBE1B4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747091"/>
              </p:ext>
            </p:extLst>
          </p:nvPr>
        </p:nvGraphicFramePr>
        <p:xfrm>
          <a:off x="1299944" y="3738855"/>
          <a:ext cx="1022404" cy="63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520560" progId="Equation.DSMT4">
                  <p:embed/>
                </p:oleObj>
              </mc:Choice>
              <mc:Fallback>
                <p:oleObj name="Equation" r:id="rId8" imgW="838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9944" y="3738855"/>
                        <a:ext cx="1022404" cy="63591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FC5EDF-2063-46FC-8005-52782C852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51038"/>
              </p:ext>
            </p:extLst>
          </p:nvPr>
        </p:nvGraphicFramePr>
        <p:xfrm>
          <a:off x="4644499" y="4937125"/>
          <a:ext cx="171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82600" imgH="888840" progId="Equation.DSMT4">
                  <p:embed/>
                </p:oleObj>
              </mc:Choice>
              <mc:Fallback>
                <p:oleObj name="Equation" r:id="rId10" imgW="2082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4499" y="4937125"/>
                        <a:ext cx="1714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ED46F9-DC5E-4760-8226-89454787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03424"/>
              </p:ext>
            </p:extLst>
          </p:nvPr>
        </p:nvGraphicFramePr>
        <p:xfrm>
          <a:off x="6444674" y="4963319"/>
          <a:ext cx="1255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880" imgH="825480" progId="Equation.DSMT4">
                  <p:embed/>
                </p:oleObj>
              </mc:Choice>
              <mc:Fallback>
                <p:oleObj name="Equation" r:id="rId12" imgW="1523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44674" y="4963319"/>
                        <a:ext cx="125571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4830E71-3363-4D00-B284-E1E88C241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47843"/>
              </p:ext>
            </p:extLst>
          </p:nvPr>
        </p:nvGraphicFramePr>
        <p:xfrm>
          <a:off x="9389525" y="3793322"/>
          <a:ext cx="1484991" cy="62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560" imgH="520560" progId="Equation.DSMT4">
                  <p:embed/>
                </p:oleObj>
              </mc:Choice>
              <mc:Fallback>
                <p:oleObj name="Equation" r:id="rId14" imgW="1231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389525" y="3793322"/>
                        <a:ext cx="1484991" cy="6262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16EC7E-F73C-4780-A9A7-D0004366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67871"/>
              </p:ext>
            </p:extLst>
          </p:nvPr>
        </p:nvGraphicFramePr>
        <p:xfrm>
          <a:off x="2532211" y="3730626"/>
          <a:ext cx="15160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52480" imgH="825480" progId="Equation.DSMT4">
                  <p:embed/>
                </p:oleObj>
              </mc:Choice>
              <mc:Fallback>
                <p:oleObj name="Equation" r:id="rId16" imgW="1752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32211" y="3730626"/>
                        <a:ext cx="1516062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id="{D7E92EE0-2DFF-4B19-992D-A44F5AF15291}"/>
              </a:ext>
            </a:extLst>
          </p:cNvPr>
          <p:cNvSpPr txBox="1"/>
          <p:nvPr/>
        </p:nvSpPr>
        <p:spPr>
          <a:xfrm>
            <a:off x="8766062" y="2086561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96BAAF9-BB68-412C-9EA4-DAB4B79D3EE3}"/>
              </a:ext>
            </a:extLst>
          </p:cNvPr>
          <p:cNvSpPr txBox="1"/>
          <p:nvPr/>
        </p:nvSpPr>
        <p:spPr>
          <a:xfrm>
            <a:off x="8713901" y="91052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5E8E455-BB4C-4A1D-9A3A-11B215963223}"/>
              </a:ext>
            </a:extLst>
          </p:cNvPr>
          <p:cNvSpPr txBox="1"/>
          <p:nvPr/>
        </p:nvSpPr>
        <p:spPr>
          <a:xfrm>
            <a:off x="8011521" y="170731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9770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0" grpId="0"/>
      <p:bldP spid="141" grpId="0"/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DE40381-296F-4CB2-824C-CAD9B8BD62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图片 26">
            <a:extLst>
              <a:ext uri="{FF2B5EF4-FFF2-40B4-BE49-F238E27FC236}">
                <a16:creationId xmlns:a16="http://schemas.microsoft.com/office/drawing/2014/main" id="{A66C1F40-0491-4AC9-B7DA-EBB505675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31E07471-7059-4921-BCFB-652B6082AC37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471DFA-D22B-4FF2-913D-17E6D41A2954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E1C73291-CD57-4C18-B823-FE57DD6BE6AA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1475FB9-7AF2-4B34-8E0A-E0B97203E4B0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1D3FF88-61F1-402E-ACB3-9B237A8BD5A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2502C7F-37D8-4AA4-B9E4-A3CBD98C2497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120CA69-1B88-4015-AE32-F821793ED574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53A1735-BDFC-4C36-9205-928E79B32895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1ED9A7B-711A-4EAF-894E-5B33CD7B0D5D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A0017A-23B5-4899-A01A-050BE2B09D6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A30029-0E97-4D33-B21D-774524D065D8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8B35906-00D8-4E91-88F1-AB5A79BB9855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32202AE-613A-4315-BB79-B60F65E5C41B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652A6E-4BD4-443A-A870-56A49B7731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40F9C4D-9FA8-4169-B53C-96E13FB994F5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D390D5B-EA4F-4973-A4EC-4BDC95C3D38E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34700B6-FD31-4D05-85BC-3E3DB2532397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676540-3C11-4460-B124-BA85668D4346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DEBFBA2-0D11-4BF8-970B-50F3B439C1A9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E660520-C19E-49AF-8ACB-A53E519EBBC3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A0FEA4-A8A1-48DF-94B9-F61F578F33A2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983512C-CC9A-4EF7-9B5D-BEC88E4D6D52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B104E5-DC8C-42D4-A078-9F21016923DA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9E230DE-510D-4F3E-8660-F214A018645A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45D81BB-5E31-40C7-85F9-9804A7AF546A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ứ giác gốc">
              <a:extLst>
                <a:ext uri="{FF2B5EF4-FFF2-40B4-BE49-F238E27FC236}">
                  <a16:creationId xmlns:a16="http://schemas.microsoft.com/office/drawing/2014/main" id="{6AD103DB-1734-40B3-9F74-569CFD7A824C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FAFD13-BCDC-42C5-8951-A2BC278F4446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0E7791-0936-4EA5-ACAC-8D055668340C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20BA7D-A534-483B-B2AB-56612EE32D48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45083F-76AC-46C8-B5A0-56EC397FB9C1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CB0B518-B32A-4C81-99D5-22B738EAD57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2E95C-1987-4FC0-B330-AD2553C5F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EFB5DBD-A354-4C49-B0B0-54FAA5CCD379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FCF93D-3974-4AAD-8B47-8D50653DF992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101FA9-41AD-4942-940A-1EDDE7DC3390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2D35BA7-A139-4CDB-AA42-7BD1C054695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E533D2-303D-4A89-B2BD-927A4BE20836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19D86BD-B85A-4154-87CD-B83D158188FA}"/>
              </a:ext>
            </a:extLst>
          </p:cNvPr>
          <p:cNvSpPr txBox="1"/>
          <p:nvPr/>
        </p:nvSpPr>
        <p:spPr>
          <a:xfrm>
            <a:off x="1226406" y="4088049"/>
            <a:ext cx="9898794" cy="1212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Diện tích hình thang bằng tổng độ dài hai đáy nhân với chiều cao</a:t>
            </a:r>
            <a:endParaRPr lang="en-US" sz="2800" spc="-8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(cùng một đơn vị đo) rồi chia cho 2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4CC00-A345-4C16-8BBB-F030C530EE25}"/>
              </a:ext>
            </a:extLst>
          </p:cNvPr>
          <p:cNvSpPr txBox="1"/>
          <p:nvPr/>
        </p:nvSpPr>
        <p:spPr>
          <a:xfrm>
            <a:off x="5819619" y="2553141"/>
            <a:ext cx="58189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a: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lớn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b: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bé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h: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Chiều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cao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                S: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Diện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tích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8DE3660-E210-402A-AC8B-D0E297DE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97558"/>
              </p:ext>
            </p:extLst>
          </p:nvPr>
        </p:nvGraphicFramePr>
        <p:xfrm>
          <a:off x="5565757" y="1028599"/>
          <a:ext cx="2638224" cy="1126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888840" progId="Equation.DSMT4">
                  <p:embed/>
                </p:oleObj>
              </mc:Choice>
              <mc:Fallback>
                <p:oleObj name="Equation" r:id="rId4" imgW="2082600" imgH="88884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6EB54016-97EC-47D5-BF69-4F18F760F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5757" y="1028599"/>
                        <a:ext cx="2638224" cy="1126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DEAFA6C-083C-4236-949B-D0E7AB2A4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493369"/>
              </p:ext>
            </p:extLst>
          </p:nvPr>
        </p:nvGraphicFramePr>
        <p:xfrm>
          <a:off x="8463716" y="1083651"/>
          <a:ext cx="1899484" cy="10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825480" progId="Equation.DSMT4">
                  <p:embed/>
                </p:oleObj>
              </mc:Choice>
              <mc:Fallback>
                <p:oleObj name="Equation" r:id="rId6" imgW="1523880" imgH="82548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C6BC57EF-5181-49BE-808D-4C69DD324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63716" y="1083651"/>
                        <a:ext cx="1899484" cy="102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6F4FB7B-24B7-4BF0-9AEE-4A472F8BD5AE}"/>
              </a:ext>
            </a:extLst>
          </p:cNvPr>
          <p:cNvSpPr txBox="1"/>
          <p:nvPr/>
        </p:nvSpPr>
        <p:spPr>
          <a:xfrm>
            <a:off x="2476700" y="199997"/>
            <a:ext cx="6118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DT HÌNH THANG</a:t>
            </a:r>
          </a:p>
        </p:txBody>
      </p:sp>
    </p:spTree>
    <p:extLst>
      <p:ext uri="{BB962C8B-B14F-4D97-AF65-F5344CB8AC3E}">
        <p14:creationId xmlns:p14="http://schemas.microsoft.com/office/powerpoint/2010/main" val="34705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085BC4C-08C7-4775-9D74-4E82E69EA0BD}"/>
              </a:ext>
            </a:extLst>
          </p:cNvPr>
          <p:cNvSpPr/>
          <p:nvPr/>
        </p:nvSpPr>
        <p:spPr>
          <a:xfrm>
            <a:off x="10445802" y="4075829"/>
            <a:ext cx="428625" cy="398669"/>
          </a:xfrm>
          <a:custGeom>
            <a:avLst/>
            <a:gdLst>
              <a:gd name="connsiteX0" fmla="*/ 221235 w 428625"/>
              <a:gd name="connsiteY0" fmla="*/ 398669 h 398669"/>
              <a:gd name="connsiteX1" fmla="*/ 207390 w 428625"/>
              <a:gd name="connsiteY1" fmla="*/ 398669 h 398669"/>
              <a:gd name="connsiteX2" fmla="*/ 0 w 428625"/>
              <a:gd name="connsiteY2" fmla="*/ 205773 h 398669"/>
              <a:gd name="connsiteX3" fmla="*/ 0 w 428625"/>
              <a:gd name="connsiteY3" fmla="*/ 192896 h 398669"/>
              <a:gd name="connsiteX4" fmla="*/ 207390 w 428625"/>
              <a:gd name="connsiteY4" fmla="*/ 0 h 398669"/>
              <a:gd name="connsiteX5" fmla="*/ 221235 w 428625"/>
              <a:gd name="connsiteY5" fmla="*/ 0 h 398669"/>
              <a:gd name="connsiteX6" fmla="*/ 428625 w 428625"/>
              <a:gd name="connsiteY6" fmla="*/ 192896 h 398669"/>
              <a:gd name="connsiteX7" fmla="*/ 428625 w 428625"/>
              <a:gd name="connsiteY7" fmla="*/ 205773 h 398669"/>
              <a:gd name="connsiteX8" fmla="*/ 221235 w 428625"/>
              <a:gd name="connsiteY8" fmla="*/ 398669 h 3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398669">
                <a:moveTo>
                  <a:pt x="221235" y="398669"/>
                </a:moveTo>
                <a:lnTo>
                  <a:pt x="207390" y="398669"/>
                </a:lnTo>
                <a:cubicBezTo>
                  <a:pt x="92854" y="398669"/>
                  <a:pt x="0" y="312304"/>
                  <a:pt x="0" y="205773"/>
                </a:cubicBezTo>
                <a:lnTo>
                  <a:pt x="0" y="192896"/>
                </a:lnTo>
                <a:cubicBezTo>
                  <a:pt x="0" y="86365"/>
                  <a:pt x="92854" y="0"/>
                  <a:pt x="207390" y="0"/>
                </a:cubicBezTo>
                <a:lnTo>
                  <a:pt x="221235" y="0"/>
                </a:lnTo>
                <a:cubicBezTo>
                  <a:pt x="335771" y="0"/>
                  <a:pt x="428625" y="86365"/>
                  <a:pt x="428625" y="192896"/>
                </a:cubicBezTo>
                <a:lnTo>
                  <a:pt x="428625" y="205773"/>
                </a:lnTo>
                <a:cubicBezTo>
                  <a:pt x="428625" y="312304"/>
                  <a:pt x="335771" y="398669"/>
                  <a:pt x="221235" y="398669"/>
                </a:cubicBezTo>
                <a:close/>
              </a:path>
            </a:pathLst>
          </a:custGeom>
          <a:solidFill>
            <a:srgbClr val="E6E6E6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795EDA-32CC-4993-BB68-37749F44CF95}"/>
              </a:ext>
            </a:extLst>
          </p:cNvPr>
          <p:cNvSpPr/>
          <p:nvPr/>
        </p:nvSpPr>
        <p:spPr>
          <a:xfrm>
            <a:off x="0" y="26504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4C2427-5864-4F23-A4A3-DE1932C6D88D}"/>
              </a:ext>
            </a:extLst>
          </p:cNvPr>
          <p:cNvGrpSpPr/>
          <p:nvPr/>
        </p:nvGrpSpPr>
        <p:grpSpPr>
          <a:xfrm>
            <a:off x="685800" y="3244154"/>
            <a:ext cx="6297587" cy="579643"/>
            <a:chOff x="685800" y="3244154"/>
            <a:chExt cx="6297587" cy="5796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881788-99D7-45B3-9583-4472F6FB38AF}"/>
                </a:ext>
              </a:extLst>
            </p:cNvPr>
            <p:cNvSpPr/>
            <p:nvPr/>
          </p:nvSpPr>
          <p:spPr>
            <a:xfrm>
              <a:off x="685800" y="3244154"/>
              <a:ext cx="609600" cy="5796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a)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70DBDA7-9364-4C52-BAD4-A68766806C1A}"/>
                </a:ext>
              </a:extLst>
            </p:cNvPr>
            <p:cNvSpPr/>
            <p:nvPr/>
          </p:nvSpPr>
          <p:spPr>
            <a:xfrm>
              <a:off x="6373787" y="3244154"/>
              <a:ext cx="609600" cy="579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BDA22F-202C-43B2-9B13-5B584DF7FCD5}"/>
              </a:ext>
            </a:extLst>
          </p:cNvPr>
          <p:cNvGrpSpPr/>
          <p:nvPr/>
        </p:nvGrpSpPr>
        <p:grpSpPr>
          <a:xfrm>
            <a:off x="741702" y="4077877"/>
            <a:ext cx="11125200" cy="2242246"/>
            <a:chOff x="533400" y="3886201"/>
            <a:chExt cx="11125200" cy="22422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F1851AA-506E-4616-92DD-F21EC6DE4192}"/>
                </a:ext>
              </a:extLst>
            </p:cNvPr>
            <p:cNvSpPr/>
            <p:nvPr/>
          </p:nvSpPr>
          <p:spPr>
            <a:xfrm>
              <a:off x="533400" y="3886201"/>
              <a:ext cx="5486400" cy="2242246"/>
            </a:xfrm>
            <a:prstGeom prst="roundRect">
              <a:avLst>
                <a:gd name="adj" fmla="val 321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272BDB-BC77-4B75-852A-5BCE004EBD75}"/>
                </a:ext>
              </a:extLst>
            </p:cNvPr>
            <p:cNvSpPr/>
            <p:nvPr/>
          </p:nvSpPr>
          <p:spPr>
            <a:xfrm>
              <a:off x="6172200" y="3886201"/>
              <a:ext cx="5486400" cy="2242246"/>
            </a:xfrm>
            <a:prstGeom prst="roundRect">
              <a:avLst>
                <a:gd name="adj" fmla="val 408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461691-F10C-4DB3-B12D-452BC2CEDF6E}"/>
              </a:ext>
            </a:extLst>
          </p:cNvPr>
          <p:cNvSpPr/>
          <p:nvPr/>
        </p:nvSpPr>
        <p:spPr>
          <a:xfrm>
            <a:off x="4972684" y="2115015"/>
            <a:ext cx="1656716" cy="579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43FBE-5AC3-4776-92B7-918752619521}"/>
              </a:ext>
            </a:extLst>
          </p:cNvPr>
          <p:cNvSpPr txBox="1"/>
          <p:nvPr/>
        </p:nvSpPr>
        <p:spPr>
          <a:xfrm>
            <a:off x="374673" y="185163"/>
            <a:ext cx="8235927" cy="159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thang,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12 cm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8 cm;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5 cm.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9,4 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6,6 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10,5 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07E22-B34C-4F0C-BC9B-EEDD44961212}"/>
              </a:ext>
            </a:extLst>
          </p:cNvPr>
          <p:cNvSpPr txBox="1"/>
          <p:nvPr/>
        </p:nvSpPr>
        <p:spPr>
          <a:xfrm>
            <a:off x="1420691" y="4717963"/>
            <a:ext cx="26670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(12 + 8) x 5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B4861-9F92-4E26-A0C7-70A537103E3F}"/>
              </a:ext>
            </a:extLst>
          </p:cNvPr>
          <p:cNvSpPr txBox="1"/>
          <p:nvPr/>
        </p:nvSpPr>
        <p:spPr>
          <a:xfrm>
            <a:off x="3740612" y="4703742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50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0DD9D7-F252-402B-9006-900B1ABFA351}"/>
              </a:ext>
            </a:extLst>
          </p:cNvPr>
          <p:cNvSpPr txBox="1"/>
          <p:nvPr/>
        </p:nvSpPr>
        <p:spPr>
          <a:xfrm>
            <a:off x="6629400" y="4735752"/>
            <a:ext cx="3183194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9,4 + 6,6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557878-1F41-4DBA-A6F2-10A2190AFF77}"/>
              </a:ext>
            </a:extLst>
          </p:cNvPr>
          <p:cNvSpPr txBox="1"/>
          <p:nvPr/>
        </p:nvSpPr>
        <p:spPr>
          <a:xfrm>
            <a:off x="9691923" y="4735752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84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C6CD03-4397-4653-B443-990320ACC603}"/>
              </a:ext>
            </a:extLst>
          </p:cNvPr>
          <p:cNvGrpSpPr/>
          <p:nvPr/>
        </p:nvGrpSpPr>
        <p:grpSpPr>
          <a:xfrm>
            <a:off x="9219008" y="474471"/>
            <a:ext cx="2287192" cy="972343"/>
            <a:chOff x="10324703" y="210955"/>
            <a:chExt cx="1526383" cy="85684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E83FC2-30EF-4A36-9940-4AAD71DB954C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FAECD137-D328-49E9-A8DE-AFF96861A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009506"/>
                </p:ext>
              </p:extLst>
            </p:nvPr>
          </p:nvGraphicFramePr>
          <p:xfrm>
            <a:off x="10438608" y="362357"/>
            <a:ext cx="12985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82600" imgH="888840" progId="Equation.DSMT4">
                    <p:embed/>
                  </p:oleObj>
                </mc:Choice>
                <mc:Fallback>
                  <p:oleObj name="Equation" r:id="rId2" imgW="2082600" imgH="888840" progId="Equation.DSMT4">
                    <p:embed/>
                    <p:pic>
                      <p:nvPicPr>
                        <p:cNvPr id="79" name="Object 78">
                          <a:extLst>
                            <a:ext uri="{FF2B5EF4-FFF2-40B4-BE49-F238E27FC236}">
                              <a16:creationId xmlns:a16="http://schemas.microsoft.com/office/drawing/2014/main" id="{067CFC07-FEC7-42B3-9790-F81D26AE6E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438608" y="362357"/>
                          <a:ext cx="129857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722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  <p:bldP spid="7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6F3465E-5926-44ED-B265-602D912002B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F7D7C4E-8F46-4C18-A9B8-5A830980CA0B}"/>
              </a:ext>
            </a:extLst>
          </p:cNvPr>
          <p:cNvSpPr/>
          <p:nvPr/>
        </p:nvSpPr>
        <p:spPr>
          <a:xfrm>
            <a:off x="7102168" y="4999157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2E3710-B44D-4177-926F-3CABBFA7C9AD}"/>
              </a:ext>
            </a:extLst>
          </p:cNvPr>
          <p:cNvSpPr/>
          <p:nvPr/>
        </p:nvSpPr>
        <p:spPr>
          <a:xfrm>
            <a:off x="929786" y="4983396"/>
            <a:ext cx="4391302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7E310-1D1F-4256-A1B0-BE918F2A5921}"/>
              </a:ext>
            </a:extLst>
          </p:cNvPr>
          <p:cNvSpPr txBox="1"/>
          <p:nvPr/>
        </p:nvSpPr>
        <p:spPr>
          <a:xfrm>
            <a:off x="340914" y="241159"/>
            <a:ext cx="7050485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mỗi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sau: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26E556-B40A-49BC-9B62-7F864B3835AC}"/>
              </a:ext>
            </a:extLst>
          </p:cNvPr>
          <p:cNvGrpSpPr/>
          <p:nvPr/>
        </p:nvGrpSpPr>
        <p:grpSpPr>
          <a:xfrm>
            <a:off x="464342" y="1070710"/>
            <a:ext cx="11263316" cy="3200396"/>
            <a:chOff x="473867" y="1066804"/>
            <a:chExt cx="11263316" cy="32003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2CD617-D6E0-4B9B-ADDE-FBF2166A6351}"/>
                </a:ext>
              </a:extLst>
            </p:cNvPr>
            <p:cNvGrpSpPr/>
            <p:nvPr/>
          </p:nvGrpSpPr>
          <p:grpSpPr>
            <a:xfrm>
              <a:off x="473867" y="1261694"/>
              <a:ext cx="11263316" cy="2764447"/>
              <a:chOff x="228600" y="1215292"/>
              <a:chExt cx="5486400" cy="2106244"/>
            </a:xfrm>
            <a:noFill/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7912E00-B7CA-4BC5-A74D-239310490D8B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41BAE45-9909-4BB0-A8FC-9A6B9A60CED4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F63513F-AFE2-4769-9602-2F8E67DD2A87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3887B7A-971B-437D-B815-490A29598234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8248D27-35D7-4F90-B409-F23D96DF0299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2A3BB8E-E683-44C5-B96F-20C67072858B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C6E044C-2ACD-457D-9A8C-6C50296C9CA0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DAF034A-415D-42D1-BD8E-512E0B5918B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944EF3-40C7-49DA-A5B1-629F89194031}"/>
                </a:ext>
              </a:extLst>
            </p:cNvPr>
            <p:cNvGrpSpPr/>
            <p:nvPr/>
          </p:nvGrpSpPr>
          <p:grpSpPr>
            <a:xfrm rot="5400000">
              <a:off x="1740696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24CCF0B-6C28-47A2-9445-1111777D751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A6D0F0-20F1-495A-90E2-9C65891ED754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5AD6BCC-EACB-49BD-AEFD-CB9D884A70D6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E268BDC-94F5-4869-9781-4B2695D717C7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C3D98E-1F3F-4520-88A1-666A7687095F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F89E11-5B81-44BF-96D9-BCCEF1CC2DDD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14A58CA-D604-4361-A027-1BA474017764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3A974D7-FDBC-4FC9-90AD-C887F05F4438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A13193A-CF1E-429C-950F-8E42BFDDFE80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7F5413E-EB39-49A2-B413-19EECACF8BCC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8F0350A-3464-4CA2-A3CF-2F21CF2AE927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6F87F6-A72E-42A5-858F-4DFBEEBC5B19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2D774D1-144B-41D5-BCA2-DA26FC74EC15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163AF5D-9456-465F-A7BF-781882EA0A8E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05685A-CF61-4AF7-98A8-025795280810}"/>
                </a:ext>
              </a:extLst>
            </p:cNvPr>
            <p:cNvGrpSpPr/>
            <p:nvPr/>
          </p:nvGrpSpPr>
          <p:grpSpPr>
            <a:xfrm rot="5400000">
              <a:off x="7249474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78433E1-A1E7-4E6D-95F1-284381CA50C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C71691E-D72E-4D3F-A75B-7A40CB4DF1DF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C326D8-8248-4EB4-8467-060427D84C2D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7BD896-BEE0-4EE2-9603-43B598CEC130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E2A1630-B3C5-44EB-BB13-C9B5D489A5C8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3EBE46C-50D3-4FAC-8DF9-D92AB1BC93EB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39D431E-7186-428C-97A3-3AF61125D3A0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60462E7-E743-40FC-8169-3314D11C15C1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BE8BFBD-7DBB-4DF7-AD56-D7F46BA6823E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61822E9-466A-4E96-B4C0-B0E8A1624CB4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F0BCA2D-2025-457E-B663-F896D2D0EF00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5BF2A5-CD80-41E0-8DEE-0DB1E7F1FB85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CB84E26-4290-465E-9560-7AD6D433778D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49F17C1-A4F4-46EC-83A9-2B0B40EDF929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051B77-4E9C-4BB2-B3F9-7F8411163DE8}"/>
                </a:ext>
              </a:extLst>
            </p:cNvPr>
            <p:cNvSpPr/>
            <p:nvPr/>
          </p:nvSpPr>
          <p:spPr>
            <a:xfrm>
              <a:off x="1168831" y="1651852"/>
              <a:ext cx="3554282" cy="1979362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82" h="1979362">
                  <a:moveTo>
                    <a:pt x="790575" y="4763"/>
                  </a:moveTo>
                  <a:lnTo>
                    <a:pt x="2373182" y="0"/>
                  </a:lnTo>
                  <a:lnTo>
                    <a:pt x="3554282" y="1979362"/>
                  </a:lnTo>
                  <a:lnTo>
                    <a:pt x="0" y="1979362"/>
                  </a:lnTo>
                  <a:lnTo>
                    <a:pt x="790575" y="4763"/>
                  </a:lnTo>
                  <a:close/>
                </a:path>
              </a:pathLst>
            </a:custGeom>
            <a:solidFill>
              <a:srgbClr val="F1C896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0169536-304F-4F27-AF04-714D26BCECE8}"/>
                </a:ext>
              </a:extLst>
            </p:cNvPr>
            <p:cNvCxnSpPr>
              <a:cxnSpLocks/>
            </p:cNvCxnSpPr>
            <p:nvPr/>
          </p:nvCxnSpPr>
          <p:spPr>
            <a:xfrm>
              <a:off x="1958673" y="1651852"/>
              <a:ext cx="0" cy="197936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78CD05-2BA8-498B-B388-6E4D636302D3}"/>
                </a:ext>
              </a:extLst>
            </p:cNvPr>
            <p:cNvSpPr/>
            <p:nvPr/>
          </p:nvSpPr>
          <p:spPr>
            <a:xfrm>
              <a:off x="1958673" y="346176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F72D48FC-62C9-421B-8F5E-14C5D4BA782C}"/>
                </a:ext>
              </a:extLst>
            </p:cNvPr>
            <p:cNvSpPr/>
            <p:nvPr/>
          </p:nvSpPr>
          <p:spPr>
            <a:xfrm>
              <a:off x="7869260" y="2047721"/>
              <a:ext cx="2763707" cy="1583493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952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86982"/>
                <a:gd name="connsiteX1" fmla="*/ 1582607 w 2763707"/>
                <a:gd name="connsiteY1" fmla="*/ 0 h 1986982"/>
                <a:gd name="connsiteX2" fmla="*/ 2763707 w 2763707"/>
                <a:gd name="connsiteY2" fmla="*/ 1979362 h 1986982"/>
                <a:gd name="connsiteX3" fmla="*/ 1905 w 2763707"/>
                <a:gd name="connsiteY3" fmla="*/ 1986982 h 1986982"/>
                <a:gd name="connsiteX4" fmla="*/ 0 w 2763707"/>
                <a:gd name="connsiteY4" fmla="*/ 4763 h 1986982"/>
                <a:gd name="connsiteX0" fmla="*/ 0 w 2763707"/>
                <a:gd name="connsiteY0" fmla="*/ 0 h 1982219"/>
                <a:gd name="connsiteX1" fmla="*/ 1201607 w 2763707"/>
                <a:gd name="connsiteY1" fmla="*/ 4776 h 1982219"/>
                <a:gd name="connsiteX2" fmla="*/ 2763707 w 2763707"/>
                <a:gd name="connsiteY2" fmla="*/ 1974599 h 1982219"/>
                <a:gd name="connsiteX3" fmla="*/ 1905 w 2763707"/>
                <a:gd name="connsiteY3" fmla="*/ 1982219 h 1982219"/>
                <a:gd name="connsiteX4" fmla="*/ 0 w 2763707"/>
                <a:gd name="connsiteY4" fmla="*/ 0 h 19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07" h="1982219">
                  <a:moveTo>
                    <a:pt x="0" y="0"/>
                  </a:moveTo>
                  <a:lnTo>
                    <a:pt x="1201607" y="4776"/>
                  </a:lnTo>
                  <a:lnTo>
                    <a:pt x="2763707" y="1974599"/>
                  </a:lnTo>
                  <a:lnTo>
                    <a:pt x="1905" y="198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07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CE85AA-4249-44C9-92AC-93B2EC639B45}"/>
                </a:ext>
              </a:extLst>
            </p:cNvPr>
            <p:cNvSpPr/>
            <p:nvPr/>
          </p:nvSpPr>
          <p:spPr>
            <a:xfrm>
              <a:off x="7855485" y="346938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5841D4-CFDB-4FC5-9B69-A16AA6616497}"/>
                </a:ext>
              </a:extLst>
            </p:cNvPr>
            <p:cNvSpPr/>
            <p:nvPr/>
          </p:nvSpPr>
          <p:spPr>
            <a:xfrm>
              <a:off x="7855485" y="2055341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DD85DF-76A2-4C27-BFA7-6A6C766ABE77}"/>
                </a:ext>
              </a:extLst>
            </p:cNvPr>
            <p:cNvSpPr txBox="1"/>
            <p:nvPr/>
          </p:nvSpPr>
          <p:spPr>
            <a:xfrm>
              <a:off x="2228144" y="1152752"/>
              <a:ext cx="1005684" cy="49045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ADBE6A-819D-4222-A678-C4ECFE92822E}"/>
                </a:ext>
              </a:extLst>
            </p:cNvPr>
            <p:cNvSpPr txBox="1"/>
            <p:nvPr/>
          </p:nvSpPr>
          <p:spPr>
            <a:xfrm>
              <a:off x="2011569" y="2372984"/>
              <a:ext cx="697826" cy="490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12CF7E-DA58-446D-96DC-FC2A09C5D8D8}"/>
                </a:ext>
              </a:extLst>
            </p:cNvPr>
            <p:cNvSpPr txBox="1"/>
            <p:nvPr/>
          </p:nvSpPr>
          <p:spPr>
            <a:xfrm>
              <a:off x="2325019" y="3788238"/>
              <a:ext cx="1005684" cy="30040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045234D-E11F-46AA-A0F2-192D8F02B634}"/>
                </a:ext>
              </a:extLst>
            </p:cNvPr>
            <p:cNvSpPr txBox="1"/>
            <p:nvPr/>
          </p:nvSpPr>
          <p:spPr>
            <a:xfrm>
              <a:off x="7920358" y="1469534"/>
              <a:ext cx="1005684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3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11D435-013E-4918-ADC0-D40564DCE033}"/>
                </a:ext>
              </a:extLst>
            </p:cNvPr>
            <p:cNvSpPr txBox="1"/>
            <p:nvPr/>
          </p:nvSpPr>
          <p:spPr>
            <a:xfrm>
              <a:off x="6988106" y="2419699"/>
              <a:ext cx="816281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B83631-C11B-4C7F-B47E-301B9BB37614}"/>
                </a:ext>
              </a:extLst>
            </p:cNvPr>
            <p:cNvSpPr txBox="1"/>
            <p:nvPr/>
          </p:nvSpPr>
          <p:spPr>
            <a:xfrm>
              <a:off x="8601994" y="3693929"/>
              <a:ext cx="1005684" cy="300403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B521C6F-CBC0-4F25-90E3-6EDE32E0EBB4}"/>
              </a:ext>
            </a:extLst>
          </p:cNvPr>
          <p:cNvSpPr txBox="1"/>
          <p:nvPr/>
        </p:nvSpPr>
        <p:spPr>
          <a:xfrm>
            <a:off x="1031200" y="5282942"/>
            <a:ext cx="2202628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5 :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E20B10C-384E-4A95-99E0-C6E33E08EE6F}"/>
              </a:ext>
            </a:extLst>
          </p:cNvPr>
          <p:cNvSpPr txBox="1"/>
          <p:nvPr/>
        </p:nvSpPr>
        <p:spPr>
          <a:xfrm>
            <a:off x="3276599" y="528482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32,5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8AE24A7-36B3-4ACC-879F-3A11B70DD224}"/>
              </a:ext>
            </a:extLst>
          </p:cNvPr>
          <p:cNvSpPr txBox="1"/>
          <p:nvPr/>
        </p:nvSpPr>
        <p:spPr>
          <a:xfrm>
            <a:off x="7205473" y="5313593"/>
            <a:ext cx="214752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7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A383B6-74CC-4A7E-A8A6-9B92AC18B64F}"/>
              </a:ext>
            </a:extLst>
          </p:cNvPr>
          <p:cNvSpPr txBox="1"/>
          <p:nvPr/>
        </p:nvSpPr>
        <p:spPr>
          <a:xfrm>
            <a:off x="9371903" y="530074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20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0C09EC-D95D-4B60-98CD-CCE697A9B70A}"/>
              </a:ext>
            </a:extLst>
          </p:cNvPr>
          <p:cNvSpPr txBox="1"/>
          <p:nvPr/>
        </p:nvSpPr>
        <p:spPr>
          <a:xfrm>
            <a:off x="354467" y="666024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D8337D8-4642-43E8-965A-C64A3F2BB653}"/>
              </a:ext>
            </a:extLst>
          </p:cNvPr>
          <p:cNvSpPr txBox="1"/>
          <p:nvPr/>
        </p:nvSpPr>
        <p:spPr>
          <a:xfrm>
            <a:off x="6930635" y="614019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55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69" grpId="0"/>
      <p:bldP spid="71" grpId="0"/>
      <p:bldP spid="73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608</TotalTime>
  <Words>691</Words>
  <Application>Microsoft Office PowerPoint</Application>
  <PresentationFormat>Widescreen</PresentationFormat>
  <Paragraphs>124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#9Slide02 Noi dung dai</vt:lpstr>
      <vt:lpstr>#9Slide02 Tieu de dai</vt:lpstr>
      <vt:lpstr>#9Slide07 SVNSunshine</vt:lpstr>
      <vt:lpstr>Arial</vt:lpstr>
      <vt:lpstr>Calibri</vt:lpstr>
      <vt:lpstr>Cambria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2: 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ADMIN</cp:lastModifiedBy>
  <cp:revision>60</cp:revision>
  <dcterms:created xsi:type="dcterms:W3CDTF">2021-12-20T02:23:43Z</dcterms:created>
  <dcterms:modified xsi:type="dcterms:W3CDTF">2023-01-07T13:53:38Z</dcterms:modified>
  <cp:category>9Slide.vn</cp:category>
  <cp:contentStatus>9Slide</cp:contentStatus>
</cp:coreProperties>
</file>