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2"/>
  </p:notesMasterIdLst>
  <p:sldIdLst>
    <p:sldId id="257" r:id="rId3"/>
    <p:sldId id="258" r:id="rId4"/>
    <p:sldId id="259" r:id="rId5"/>
    <p:sldId id="282" r:id="rId6"/>
    <p:sldId id="315" r:id="rId7"/>
    <p:sldId id="316" r:id="rId8"/>
    <p:sldId id="317" r:id="rId9"/>
    <p:sldId id="320" r:id="rId10"/>
    <p:sldId id="299" r:id="rId11"/>
    <p:sldId id="260" r:id="rId12"/>
    <p:sldId id="284" r:id="rId13"/>
    <p:sldId id="300" r:id="rId14"/>
    <p:sldId id="285" r:id="rId15"/>
    <p:sldId id="301" r:id="rId16"/>
    <p:sldId id="286" r:id="rId17"/>
    <p:sldId id="287" r:id="rId18"/>
    <p:sldId id="305" r:id="rId19"/>
    <p:sldId id="306" r:id="rId20"/>
    <p:sldId id="308" r:id="rId21"/>
    <p:sldId id="307" r:id="rId22"/>
    <p:sldId id="302" r:id="rId23"/>
    <p:sldId id="309" r:id="rId24"/>
    <p:sldId id="288" r:id="rId25"/>
    <p:sldId id="311" r:id="rId26"/>
    <p:sldId id="310" r:id="rId27"/>
    <p:sldId id="290" r:id="rId28"/>
    <p:sldId id="291" r:id="rId29"/>
    <p:sldId id="312" r:id="rId30"/>
    <p:sldId id="3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955F"/>
    <a:srgbClr val="FFE48F"/>
    <a:srgbClr val="FF8989"/>
    <a:srgbClr val="FFFFFF"/>
    <a:srgbClr val="117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1" d="100"/>
          <a:sy n="111" d="100"/>
        </p:scale>
        <p:origin x="6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B6615-CE8F-45F4-8330-2A2828DBEAFE}"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29F2-6E52-4A56-8029-6BF7400345FD}" type="slidenum">
              <a:rPr lang="en-GB" smtClean="0"/>
              <a:t>‹#›</a:t>
            </a:fld>
            <a:endParaRPr lang="en-GB"/>
          </a:p>
        </p:txBody>
      </p:sp>
    </p:spTree>
    <p:extLst>
      <p:ext uri="{BB962C8B-B14F-4D97-AF65-F5344CB8AC3E}">
        <p14:creationId xmlns:p14="http://schemas.microsoft.com/office/powerpoint/2010/main" val="1798381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8232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0812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2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009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189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4678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05150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339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34123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9453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6946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81271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273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920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4653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83134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0904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8006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7445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762" y="-176912"/>
            <a:ext cx="1615202" cy="1615202"/>
          </a:xfrm>
          <a:prstGeom prst="rect">
            <a:avLst/>
          </a:prstGeom>
        </p:spPr>
      </p:pic>
    </p:spTree>
    <p:extLst>
      <p:ext uri="{BB962C8B-B14F-4D97-AF65-F5344CB8AC3E}">
        <p14:creationId xmlns:p14="http://schemas.microsoft.com/office/powerpoint/2010/main" val="203205562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242" y="-192152"/>
            <a:ext cx="1615202" cy="1615202"/>
          </a:xfrm>
          <a:prstGeom prst="rect">
            <a:avLst/>
          </a:prstGeom>
        </p:spPr>
      </p:pic>
    </p:spTree>
    <p:extLst>
      <p:ext uri="{BB962C8B-B14F-4D97-AF65-F5344CB8AC3E}">
        <p14:creationId xmlns:p14="http://schemas.microsoft.com/office/powerpoint/2010/main" val="1754860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96689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8698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844533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50416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96271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52380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13660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40060657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60914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08440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097358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6418714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2496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4841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9568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718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4022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4412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6441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6296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7597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4828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787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矩形 11">
            <a:extLst>
              <a:ext uri="{FF2B5EF4-FFF2-40B4-BE49-F238E27FC236}">
                <a16:creationId xmlns:a16="http://schemas.microsoft.com/office/drawing/2014/main" id="{DF3C63B5-FDCB-435C-9ECE-C2FB7A6CA2BF}"/>
              </a:ext>
            </a:extLst>
          </p:cNvPr>
          <p:cNvSpPr/>
          <p:nvPr userDrawn="1"/>
        </p:nvSpPr>
        <p:spPr>
          <a:xfrm>
            <a:off x="2167378" y="373323"/>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a:extLst>
              <a:ext uri="{FF2B5EF4-FFF2-40B4-BE49-F238E27FC236}">
                <a16:creationId xmlns:a16="http://schemas.microsoft.com/office/drawing/2014/main" id="{B26E4352-0B0B-4B81-9F85-32CAE92D9551}"/>
              </a:ext>
            </a:extLst>
          </p:cNvPr>
          <p:cNvSpPr/>
          <p:nvPr userDrawn="1"/>
        </p:nvSpPr>
        <p:spPr>
          <a:xfrm>
            <a:off x="749155" y="320405"/>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
        <p:nvSpPr>
          <p:cNvPr id="3" name="椭圆 2">
            <a:extLst>
              <a:ext uri="{FF2B5EF4-FFF2-40B4-BE49-F238E27FC236}">
                <a16:creationId xmlns:a16="http://schemas.microsoft.com/office/drawing/2014/main" id="{90AB5FE5-1C6A-4BCF-A553-43C3ACD23421}"/>
              </a:ext>
            </a:extLst>
          </p:cNvPr>
          <p:cNvSpPr/>
          <p:nvPr userDrawn="1"/>
        </p:nvSpPr>
        <p:spPr>
          <a:xfrm>
            <a:off x="353683" y="362309"/>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871553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64762" y="-222632"/>
            <a:ext cx="1615202" cy="1615202"/>
          </a:xfrm>
          <a:prstGeom prst="rect">
            <a:avLst/>
          </a:prstGeom>
        </p:spPr>
      </p:pic>
    </p:spTree>
    <p:extLst>
      <p:ext uri="{BB962C8B-B14F-4D97-AF65-F5344CB8AC3E}">
        <p14:creationId xmlns:p14="http://schemas.microsoft.com/office/powerpoint/2010/main" val="26107147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3.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gif"/></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sp>
        <p:nvSpPr>
          <p:cNvPr id="8" name="TextBox 7"/>
          <p:cNvSpPr txBox="1"/>
          <p:nvPr/>
        </p:nvSpPr>
        <p:spPr>
          <a:xfrm>
            <a:off x="5714999" y="4867184"/>
            <a:ext cx="5865403" cy="769441"/>
          </a:xfrm>
          <a:prstGeom prst="rect">
            <a:avLst/>
          </a:prstGeom>
          <a:noFill/>
        </p:spPr>
        <p:txBody>
          <a:bodyPr wrap="square" rtlCol="0">
            <a:spAutoFit/>
          </a:bodyPr>
          <a:lstStyle/>
          <a:p>
            <a:pPr algn="ctr">
              <a:buClr>
                <a:srgbClr val="000000"/>
              </a:buClr>
              <a:buFont typeface="Arial"/>
              <a:buNone/>
            </a:pPr>
            <a:r>
              <a:rPr lang="en-US" sz="4400" kern="0">
                <a:ln>
                  <a:solidFill>
                    <a:sysClr val="windowText" lastClr="000000"/>
                  </a:solidFill>
                </a:ln>
                <a:solidFill>
                  <a:srgbClr val="FF0000"/>
                </a:solidFill>
                <a:latin typeface="SVN-Bear" panose="02040603050506020204" pitchFamily="18" charset="0"/>
                <a:cs typeface="Arial"/>
                <a:sym typeface="Arial"/>
              </a:rPr>
              <a:t>Thực hiện: Edufive</a:t>
            </a:r>
            <a:endParaRPr lang="en-US" sz="4400" kern="0" dirty="0">
              <a:ln>
                <a:solidFill>
                  <a:sysClr val="windowText" lastClr="000000"/>
                </a:solidFill>
              </a:ln>
              <a:solidFill>
                <a:srgbClr val="FF0000"/>
              </a:solidFill>
              <a:latin typeface="SVN-Bear" panose="02040603050506020204" pitchFamily="18" charset="0"/>
              <a:cs typeface="Arial"/>
              <a:sym typeface="Arial"/>
            </a:endParaRPr>
          </a:p>
        </p:txBody>
      </p:sp>
      <p:pic>
        <p:nvPicPr>
          <p:cNvPr id="3" name="Picture 2"/>
          <p:cNvPicPr>
            <a:picLocks noChangeAspect="1"/>
          </p:cNvPicPr>
          <p:nvPr/>
        </p:nvPicPr>
        <p:blipFill>
          <a:blip r:embed="rId4"/>
          <a:stretch>
            <a:fillRect/>
          </a:stretch>
        </p:blipFill>
        <p:spPr>
          <a:xfrm>
            <a:off x="5817277" y="2769469"/>
            <a:ext cx="5864860" cy="1572904"/>
          </a:xfrm>
          <a:prstGeom prst="rect">
            <a:avLst/>
          </a:prstGeom>
        </p:spPr>
      </p:pic>
      <p:pic>
        <p:nvPicPr>
          <p:cNvPr id="5" name="Picture 4"/>
          <p:cNvPicPr>
            <a:picLocks noChangeAspect="1"/>
          </p:cNvPicPr>
          <p:nvPr/>
        </p:nvPicPr>
        <p:blipFill>
          <a:blip r:embed="rId5"/>
          <a:stretch>
            <a:fillRect/>
          </a:stretch>
        </p:blipFill>
        <p:spPr>
          <a:xfrm>
            <a:off x="6838445" y="1890246"/>
            <a:ext cx="3822523" cy="106079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6680" y="-243116"/>
            <a:ext cx="1615202" cy="1615202"/>
          </a:xfrm>
          <a:prstGeom prst="rect">
            <a:avLst/>
          </a:prstGeom>
        </p:spPr>
      </p:pic>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2500132" y="1695255"/>
              <a:ext cx="7396222" cy="1200329"/>
            </a:xfrm>
            <a:prstGeom prst="rect">
              <a:avLst/>
            </a:prstGeom>
            <a:noFill/>
          </p:spPr>
          <p:txBody>
            <a:bodyPr wrap="square" rtlCol="0">
              <a:spAutoFit/>
            </a:bodyPr>
            <a:lstStyle/>
            <a:p>
              <a:pPr algn="ctr"/>
              <a:r>
                <a:rPr lang="en-GB" sz="3600">
                  <a:solidFill>
                    <a:srgbClr val="FFFFFF"/>
                  </a:solidFill>
                  <a:latin typeface="#9Slide03 Arima Madurai Bold" panose="00000800000000000000" pitchFamily="2" charset="0"/>
                  <a:cs typeface="#9Slide03 Arima Madurai Bold" panose="00000800000000000000" pitchFamily="2" charset="0"/>
                </a:rPr>
                <a:t>Em hãy thực hành các thí nghiệm sau để trả lời câu hỏi sau:</a:t>
              </a: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440" y="2767873"/>
            <a:ext cx="9097788" cy="4844276"/>
          </a:xfrm>
          <a:prstGeom prst="rect">
            <a:avLst/>
          </a:prstGeom>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005" y="4041509"/>
            <a:ext cx="2816491" cy="2816491"/>
          </a:xfrm>
          <a:prstGeom prst="rect">
            <a:avLst/>
          </a:prstGeom>
        </p:spPr>
      </p:pic>
      <p:pic>
        <p:nvPicPr>
          <p:cNvPr id="1026" name="Picture 2" descr="nến GIF - Tải xuống và Chia sẻ trên PHONEK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0072" y="2241811"/>
            <a:ext cx="1535760"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stretch>
            <a:fillRect/>
          </a:stretch>
        </p:blipFill>
        <p:spPr>
          <a:xfrm>
            <a:off x="9538784" y="526888"/>
            <a:ext cx="1584488" cy="1584488"/>
          </a:xfrm>
          <a:prstGeom prst="rect">
            <a:avLst/>
          </a:prstGeom>
        </p:spPr>
      </p:pic>
      <p:grpSp>
        <p:nvGrpSpPr>
          <p:cNvPr id="13" name="Group 12"/>
          <p:cNvGrpSpPr/>
          <p:nvPr/>
        </p:nvGrpSpPr>
        <p:grpSpPr>
          <a:xfrm>
            <a:off x="625198" y="614517"/>
            <a:ext cx="1851784" cy="1468928"/>
            <a:chOff x="625198" y="614516"/>
            <a:chExt cx="1851784" cy="1695131"/>
          </a:xfrm>
        </p:grpSpPr>
        <p:sp>
          <p:nvSpPr>
            <p:cNvPr id="2" name="Rounded Rectangle 1"/>
            <p:cNvSpPr/>
            <p:nvPr/>
          </p:nvSpPr>
          <p:spPr>
            <a:xfrm>
              <a:off x="626277" y="614516"/>
              <a:ext cx="1850705" cy="1695131"/>
            </a:xfrm>
            <a:prstGeom prst="roundRect">
              <a:avLst/>
            </a:prstGeom>
            <a:solidFill>
              <a:srgbClr val="FF898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5" name="MH_Entry_1">
              <a:extLst>
                <a:ext uri="{FF2B5EF4-FFF2-40B4-BE49-F238E27FC236}">
                  <a16:creationId xmlns:a16="http://schemas.microsoft.com/office/drawing/2014/main" id="{5A41C0ED-6A1E-4F6B-A7E6-0B647303DE26}"/>
                </a:ext>
              </a:extLst>
            </p:cNvPr>
            <p:cNvSpPr/>
            <p:nvPr>
              <p:custDataLst>
                <p:tags r:id="rId3"/>
              </p:custDataLst>
            </p:nvPr>
          </p:nvSpPr>
          <p:spPr>
            <a:xfrm>
              <a:off x="625198" y="964840"/>
              <a:ext cx="1792342" cy="99448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ctr" defTabSz="852086"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THÍ</a:t>
              </a:r>
              <a:r>
                <a:rPr kumimoji="0" lang="en-US" altLang="zh-CN" sz="2800" b="1" i="0" u="none" strike="noStrike" kern="1200" cap="none" spc="0" normalizeH="0" noProof="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 NGHIỆM 1</a:t>
              </a:r>
              <a:endParaRPr kumimoji="0" lang="en-US" altLang="zh-CN" sz="2800" b="1" i="0" u="none" strike="noStrike" kern="1200" cap="none" spc="0" normalizeH="0" baseline="0" noProof="0" dirty="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endParaRPr>
            </a:p>
          </p:txBody>
        </p:sp>
      </p:grpSp>
      <p:grpSp>
        <p:nvGrpSpPr>
          <p:cNvPr id="14" name="Group 13"/>
          <p:cNvGrpSpPr/>
          <p:nvPr/>
        </p:nvGrpSpPr>
        <p:grpSpPr>
          <a:xfrm>
            <a:off x="9439155" y="2241812"/>
            <a:ext cx="1850705" cy="1462088"/>
            <a:chOff x="9439155" y="2241811"/>
            <a:chExt cx="1850705" cy="1695131"/>
          </a:xfrm>
        </p:grpSpPr>
        <p:sp>
          <p:nvSpPr>
            <p:cNvPr id="5" name="Rounded Rectangle 4"/>
            <p:cNvSpPr/>
            <p:nvPr/>
          </p:nvSpPr>
          <p:spPr>
            <a:xfrm>
              <a:off x="9439155" y="2241811"/>
              <a:ext cx="1850705" cy="16951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6" name="MH_Entry_1">
              <a:extLst>
                <a:ext uri="{FF2B5EF4-FFF2-40B4-BE49-F238E27FC236}">
                  <a16:creationId xmlns:a16="http://schemas.microsoft.com/office/drawing/2014/main" id="{5A41C0ED-6A1E-4F6B-A7E6-0B647303DE26}"/>
                </a:ext>
              </a:extLst>
            </p:cNvPr>
            <p:cNvSpPr/>
            <p:nvPr>
              <p:custDataLst>
                <p:tags r:id="rId2"/>
              </p:custDataLst>
            </p:nvPr>
          </p:nvSpPr>
          <p:spPr>
            <a:xfrm>
              <a:off x="9490992" y="2560968"/>
              <a:ext cx="1680071" cy="99913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ctr" defTabSz="852086"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THÍ</a:t>
              </a:r>
              <a:r>
                <a:rPr kumimoji="0" lang="en-US" altLang="zh-CN" sz="2800" b="1" i="0" u="none" strike="noStrike" kern="1200" cap="none" spc="0" normalizeH="0" noProof="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 NGHIỆM 2</a:t>
              </a:r>
              <a:endParaRPr kumimoji="0" lang="en-US" altLang="zh-CN" sz="2800" b="1" i="0" u="none" strike="noStrike" kern="1200" cap="none" spc="0" normalizeH="0" baseline="0" noProof="0" dirty="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endParaRPr>
            </a:p>
          </p:txBody>
        </p:sp>
      </p:grpSp>
      <p:grpSp>
        <p:nvGrpSpPr>
          <p:cNvPr id="18" name="Group 17"/>
          <p:cNvGrpSpPr/>
          <p:nvPr/>
        </p:nvGrpSpPr>
        <p:grpSpPr>
          <a:xfrm>
            <a:off x="625198" y="4041509"/>
            <a:ext cx="1834438" cy="2228610"/>
            <a:chOff x="626277" y="4574987"/>
            <a:chExt cx="1850705" cy="1695132"/>
          </a:xfrm>
        </p:grpSpPr>
        <p:sp>
          <p:nvSpPr>
            <p:cNvPr id="7" name="Rounded Rectangle 6"/>
            <p:cNvSpPr/>
            <p:nvPr/>
          </p:nvSpPr>
          <p:spPr>
            <a:xfrm>
              <a:off x="626277" y="4574987"/>
              <a:ext cx="1850705" cy="1695132"/>
            </a:xfrm>
            <a:prstGeom prst="roundRec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7" name="MH_Entry_1">
              <a:extLst>
                <a:ext uri="{FF2B5EF4-FFF2-40B4-BE49-F238E27FC236}">
                  <a16:creationId xmlns:a16="http://schemas.microsoft.com/office/drawing/2014/main" id="{5A41C0ED-6A1E-4F6B-A7E6-0B647303DE26}"/>
                </a:ext>
              </a:extLst>
            </p:cNvPr>
            <p:cNvSpPr/>
            <p:nvPr>
              <p:custDataLst>
                <p:tags r:id="rId1"/>
              </p:custDataLst>
            </p:nvPr>
          </p:nvSpPr>
          <p:spPr>
            <a:xfrm>
              <a:off x="699184" y="5101716"/>
              <a:ext cx="1675704" cy="65548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ctr" defTabSz="852086"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THÍ</a:t>
              </a:r>
              <a:r>
                <a:rPr kumimoji="0" lang="en-US" altLang="zh-CN" sz="2800" b="1" i="0" u="none" strike="noStrike" kern="1200" cap="none" spc="0" normalizeH="0" noProof="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 NGHIỆM 3</a:t>
              </a:r>
              <a:endParaRPr kumimoji="0" lang="en-US" altLang="zh-CN" sz="2800" b="1" i="0" u="none" strike="noStrike" kern="1200" cap="none" spc="0" normalizeH="0" baseline="0" noProof="0" dirty="0">
                <a:ln>
                  <a:noFill/>
                </a:ln>
                <a:solidFill>
                  <a:srgbClr val="002060"/>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endParaRPr>
            </a:p>
          </p:txBody>
        </p:sp>
      </p:grpSp>
      <p:grpSp>
        <p:nvGrpSpPr>
          <p:cNvPr id="22" name="Group 21"/>
          <p:cNvGrpSpPr/>
          <p:nvPr/>
        </p:nvGrpSpPr>
        <p:grpSpPr>
          <a:xfrm>
            <a:off x="2695159" y="614516"/>
            <a:ext cx="6344669" cy="1468928"/>
            <a:chOff x="2695159" y="614516"/>
            <a:chExt cx="6344669" cy="1468928"/>
          </a:xfrm>
        </p:grpSpPr>
        <p:sp>
          <p:nvSpPr>
            <p:cNvPr id="4" name="Rounded Rectangle 3"/>
            <p:cNvSpPr/>
            <p:nvPr/>
          </p:nvSpPr>
          <p:spPr>
            <a:xfrm>
              <a:off x="2695159" y="614516"/>
              <a:ext cx="6344669" cy="1468928"/>
            </a:xfrm>
            <a:prstGeom prst="roundRect">
              <a:avLst/>
            </a:prstGeom>
            <a:solidFill>
              <a:srgbClr val="FF898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3"/>
            <p:cNvSpPr>
              <a:spLocks noChangeArrowheads="1"/>
            </p:cNvSpPr>
            <p:nvPr/>
          </p:nvSpPr>
          <p:spPr bwMode="auto">
            <a:xfrm>
              <a:off x="2951293" y="903946"/>
              <a:ext cx="58323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Cặp sách của em đang nằm yên trên bàn, làm cách nào để đưa nó lên cao?</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2695159" y="2266144"/>
            <a:ext cx="6344669" cy="1437755"/>
            <a:chOff x="2695159" y="2266144"/>
            <a:chExt cx="6344669" cy="1437755"/>
          </a:xfrm>
        </p:grpSpPr>
        <p:sp>
          <p:nvSpPr>
            <p:cNvPr id="6" name="Rounded Rectangle 5"/>
            <p:cNvSpPr/>
            <p:nvPr/>
          </p:nvSpPr>
          <p:spPr>
            <a:xfrm>
              <a:off x="2695159" y="2266144"/>
              <a:ext cx="6344669" cy="143775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3"/>
            <p:cNvSpPr>
              <a:spLocks noChangeArrowheads="1"/>
            </p:cNvSpPr>
            <p:nvPr/>
          </p:nvSpPr>
          <p:spPr bwMode="auto">
            <a:xfrm>
              <a:off x="2811464" y="2517092"/>
              <a:ext cx="58323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Khi thắp</a:t>
              </a:r>
              <a:r>
                <a:rPr kumimoji="0" lang="en-US" altLang="en-US" sz="2800" b="0" i="0" u="none" strike="noStrike" cap="none" normalizeH="0">
                  <a:ln>
                    <a:noFill/>
                  </a:ln>
                  <a:solidFill>
                    <a:srgbClr val="000000"/>
                  </a:solidFill>
                  <a:effectLst/>
                  <a:latin typeface="Times New Roman" panose="02020603050405020304" pitchFamily="18" charset="0"/>
                  <a:cs typeface="Times New Roman" panose="02020603050405020304" pitchFamily="18" charset="0"/>
                </a:rPr>
                <a:t> nến, em thấy gì được tỏa ra từ ngọn nến?</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2695159" y="3954848"/>
            <a:ext cx="6344669" cy="2364208"/>
            <a:chOff x="2695159" y="3954848"/>
            <a:chExt cx="6344669" cy="2364208"/>
          </a:xfrm>
        </p:grpSpPr>
        <p:sp>
          <p:nvSpPr>
            <p:cNvPr id="8" name="Rounded Rectangle 7"/>
            <p:cNvSpPr/>
            <p:nvPr/>
          </p:nvSpPr>
          <p:spPr>
            <a:xfrm>
              <a:off x="2695159" y="3954848"/>
              <a:ext cx="6344669" cy="2315270"/>
            </a:xfrm>
            <a:prstGeom prst="roundRec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4" name="Rectangle 3"/>
            <p:cNvSpPr>
              <a:spLocks noChangeArrowheads="1"/>
            </p:cNvSpPr>
            <p:nvPr/>
          </p:nvSpPr>
          <p:spPr bwMode="auto">
            <a:xfrm>
              <a:off x="2822853" y="4010732"/>
              <a:ext cx="60892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sz="2400">
                  <a:latin typeface="Times New Roman" panose="02020603050405020304" pitchFamily="18" charset="0"/>
                  <a:cs typeface="Times New Roman" panose="02020603050405020304" pitchFamily="18" charset="0"/>
                </a:rPr>
                <a:t>Đặt chiếc ô tô đồ chơi có gắn động cơ điện, đèn và còi lên mặt bàn. </a:t>
              </a:r>
              <a:endParaRPr lang="en-GB" sz="2400">
                <a:latin typeface="Times New Roman" panose="02020603050405020304" pitchFamily="18" charset="0"/>
                <a:cs typeface="Times New Roman" panose="02020603050405020304" pitchFamily="18" charset="0"/>
              </a:endParaRPr>
            </a:p>
            <a:p>
              <a:pPr lvl="0"/>
              <a:r>
                <a:rPr lang="vi-VN" sz="2400">
                  <a:solidFill>
                    <a:srgbClr val="FF0000"/>
                  </a:solidFill>
                  <a:latin typeface="Times New Roman" panose="02020603050405020304" pitchFamily="18" charset="0"/>
                  <a:cs typeface="Times New Roman" panose="02020603050405020304" pitchFamily="18" charset="0"/>
                </a:rPr>
                <a:t>Khi chưa lắp pin, bật côn tắc của ô tô, ô tô có hoạt động không. </a:t>
              </a:r>
              <a:endParaRPr lang="en-GB" sz="2400">
                <a:solidFill>
                  <a:srgbClr val="FF0000"/>
                </a:solidFill>
                <a:latin typeface="Times New Roman" panose="02020603050405020304" pitchFamily="18" charset="0"/>
                <a:cs typeface="Times New Roman" panose="02020603050405020304" pitchFamily="18" charset="0"/>
              </a:endParaRPr>
            </a:p>
            <a:p>
              <a:pPr lvl="0"/>
              <a:r>
                <a:rPr lang="vi-VN" sz="2400">
                  <a:solidFill>
                    <a:srgbClr val="FF0000"/>
                  </a:solidFill>
                  <a:latin typeface="Times New Roman" panose="02020603050405020304" pitchFamily="18" charset="0"/>
                  <a:cs typeface="Times New Roman" panose="02020603050405020304" pitchFamily="18" charset="0"/>
                </a:rPr>
                <a:t>Lắp pin vào và bật công tắc của ô tô, </a:t>
              </a:r>
              <a:r>
                <a:rPr lang="en-GB" sz="2400">
                  <a:solidFill>
                    <a:srgbClr val="FF0000"/>
                  </a:solidFill>
                  <a:latin typeface="Times New Roman" panose="02020603050405020304" pitchFamily="18" charset="0"/>
                  <a:cs typeface="Times New Roman" panose="02020603050405020304" pitchFamily="18" charset="0"/>
                </a:rPr>
                <a:t>em</a:t>
              </a:r>
              <a:r>
                <a:rPr lang="vi-VN" sz="2400">
                  <a:solidFill>
                    <a:srgbClr val="FF0000"/>
                  </a:solidFill>
                  <a:latin typeface="Times New Roman" panose="02020603050405020304" pitchFamily="18" charset="0"/>
                  <a:cs typeface="Times New Roman" panose="02020603050405020304" pitchFamily="18" charset="0"/>
                </a:rPr>
                <a:t> thấy điều gì xảy ra</a:t>
              </a:r>
              <a:r>
                <a:rPr lang="en-GB" sz="2400">
                  <a:solidFill>
                    <a:srgbClr val="FF0000"/>
                  </a:solidFill>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500"/>
                                        <p:tgtEl>
                                          <p:spTgt spid="25"/>
                                        </p:tgtEl>
                                      </p:cBhvr>
                                    </p:animEffect>
                                  </p:childTnLst>
                                </p:cTn>
                              </p:par>
                              <p:par>
                                <p:cTn id="29" presetID="22" presetClass="entr" presetSubtype="2"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wipe(right)">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79676" y="943897"/>
            <a:ext cx="7738016" cy="584775"/>
          </a:xfrm>
          <a:prstGeom prst="rect">
            <a:avLst/>
          </a:prstGeom>
          <a:noFill/>
        </p:spPr>
        <p:txBody>
          <a:bodyPr wrap="none" rtlCol="0">
            <a:spAutoFit/>
          </a:bodyPr>
          <a:lstStyle/>
          <a:p>
            <a:r>
              <a:rPr lang="en-GB" sz="3200">
                <a:latin typeface="#9Slide03 Arima Madurai Bold" panose="00000800000000000000" pitchFamily="2" charset="0"/>
                <a:cs typeface="#9Slide03 Arima Madurai Bold" panose="00000800000000000000" pitchFamily="2" charset="0"/>
              </a:rPr>
              <a:t>1. Tác động của việc cung cấp năng lượng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1" name="Group 10"/>
          <p:cNvGrpSpPr/>
          <p:nvPr/>
        </p:nvGrpSpPr>
        <p:grpSpPr>
          <a:xfrm>
            <a:off x="2295831" y="1989646"/>
            <a:ext cx="4409954" cy="1739510"/>
            <a:chOff x="4804552" y="1790768"/>
            <a:chExt cx="4409954" cy="1739510"/>
          </a:xfrm>
        </p:grpSpPr>
        <p:sp>
          <p:nvSpPr>
            <p:cNvPr id="6" name="Speech Bubble: Rectangle with Corners Rounded 5">
              <a:extLst>
                <a:ext uri="{FF2B5EF4-FFF2-40B4-BE49-F238E27FC236}">
                  <a16:creationId xmlns:a16="http://schemas.microsoft.com/office/drawing/2014/main" id="{9762EA1C-7C46-4E5A-A34B-2040D595ED62}"/>
                </a:ext>
              </a:extLst>
            </p:cNvPr>
            <p:cNvSpPr/>
            <p:nvPr/>
          </p:nvSpPr>
          <p:spPr>
            <a:xfrm rot="10800000" flipV="1">
              <a:off x="4804552" y="1790768"/>
              <a:ext cx="4409954" cy="1739510"/>
            </a:xfrm>
            <a:custGeom>
              <a:avLst/>
              <a:gdLst>
                <a:gd name="connsiteX0" fmla="*/ 0 w 7777337"/>
                <a:gd name="connsiteY0" fmla="*/ 380932 h 2285548"/>
                <a:gd name="connsiteX1" fmla="*/ 380932 w 7777337"/>
                <a:gd name="connsiteY1" fmla="*/ 0 h 2285548"/>
                <a:gd name="connsiteX2" fmla="*/ 990456 w 7777337"/>
                <a:gd name="connsiteY2" fmla="*/ 0 h 2285548"/>
                <a:gd name="connsiteX3" fmla="*/ 1558422 w 7777337"/>
                <a:gd name="connsiteY3" fmla="*/ 0 h 2285548"/>
                <a:gd name="connsiteX4" fmla="*/ 2292622 w 7777337"/>
                <a:gd name="connsiteY4" fmla="*/ 0 h 2285548"/>
                <a:gd name="connsiteX5" fmla="*/ 2985263 w 7777337"/>
                <a:gd name="connsiteY5" fmla="*/ 0 h 2285548"/>
                <a:gd name="connsiteX6" fmla="*/ 3761022 w 7777337"/>
                <a:gd name="connsiteY6" fmla="*/ 0 h 2285548"/>
                <a:gd name="connsiteX7" fmla="*/ 4536780 w 7777337"/>
                <a:gd name="connsiteY7" fmla="*/ 0 h 2285548"/>
                <a:gd name="connsiteX8" fmla="*/ 4536780 w 7777337"/>
                <a:gd name="connsiteY8" fmla="*/ 0 h 2285548"/>
                <a:gd name="connsiteX9" fmla="*/ 5223778 w 7777337"/>
                <a:gd name="connsiteY9" fmla="*/ 0 h 2285548"/>
                <a:gd name="connsiteX10" fmla="*/ 5910776 w 7777337"/>
                <a:gd name="connsiteY10" fmla="*/ 0 h 2285548"/>
                <a:gd name="connsiteX11" fmla="*/ 6481114 w 7777337"/>
                <a:gd name="connsiteY11" fmla="*/ 0 h 2285548"/>
                <a:gd name="connsiteX12" fmla="*/ 6938760 w 7777337"/>
                <a:gd name="connsiteY12" fmla="*/ 0 h 2285548"/>
                <a:gd name="connsiteX13" fmla="*/ 7396405 w 7777337"/>
                <a:gd name="connsiteY13" fmla="*/ 0 h 2285548"/>
                <a:gd name="connsiteX14" fmla="*/ 7777337 w 7777337"/>
                <a:gd name="connsiteY14" fmla="*/ 380932 h 2285548"/>
                <a:gd name="connsiteX15" fmla="*/ 7777337 w 7777337"/>
                <a:gd name="connsiteY15" fmla="*/ 838038 h 2285548"/>
                <a:gd name="connsiteX16" fmla="*/ 7777337 w 7777337"/>
                <a:gd name="connsiteY16" fmla="*/ 1333236 h 2285548"/>
                <a:gd name="connsiteX17" fmla="*/ 7777337 w 7777337"/>
                <a:gd name="connsiteY17" fmla="*/ 1333236 h 2285548"/>
                <a:gd name="connsiteX18" fmla="*/ 7777337 w 7777337"/>
                <a:gd name="connsiteY18" fmla="*/ 1904623 h 2285548"/>
                <a:gd name="connsiteX19" fmla="*/ 7777337 w 7777337"/>
                <a:gd name="connsiteY19" fmla="*/ 1904616 h 2285548"/>
                <a:gd name="connsiteX20" fmla="*/ 7396405 w 7777337"/>
                <a:gd name="connsiteY20" fmla="*/ 2285548 h 2285548"/>
                <a:gd name="connsiteX21" fmla="*/ 6947912 w 7777337"/>
                <a:gd name="connsiteY21" fmla="*/ 2285548 h 2285548"/>
                <a:gd name="connsiteX22" fmla="*/ 6481114 w 7777337"/>
                <a:gd name="connsiteY22" fmla="*/ 2285548 h 2285548"/>
                <a:gd name="connsiteX23" fmla="*/ 6728566 w 7777337"/>
                <a:gd name="connsiteY23" fmla="*/ 2577214 h 2285548"/>
                <a:gd name="connsiteX24" fmla="*/ 6956983 w 7777337"/>
                <a:gd name="connsiteY24" fmla="*/ 2846444 h 2285548"/>
                <a:gd name="connsiteX25" fmla="*/ 6376134 w 7777337"/>
                <a:gd name="connsiteY25" fmla="*/ 2711829 h 2285548"/>
                <a:gd name="connsiteX26" fmla="*/ 5771084 w 7777337"/>
                <a:gd name="connsiteY26" fmla="*/ 2571605 h 2285548"/>
                <a:gd name="connsiteX27" fmla="*/ 5141831 w 7777337"/>
                <a:gd name="connsiteY27" fmla="*/ 2425772 h 2285548"/>
                <a:gd name="connsiteX28" fmla="*/ 4536780 w 7777337"/>
                <a:gd name="connsiteY28" fmla="*/ 2285548 h 2285548"/>
                <a:gd name="connsiteX29" fmla="*/ 3761022 w 7777337"/>
                <a:gd name="connsiteY29" fmla="*/ 2285548 h 2285548"/>
                <a:gd name="connsiteX30" fmla="*/ 3151497 w 7777337"/>
                <a:gd name="connsiteY30" fmla="*/ 2285548 h 2285548"/>
                <a:gd name="connsiteX31" fmla="*/ 2458856 w 7777337"/>
                <a:gd name="connsiteY31" fmla="*/ 2285548 h 2285548"/>
                <a:gd name="connsiteX32" fmla="*/ 1683098 w 7777337"/>
                <a:gd name="connsiteY32" fmla="*/ 2285548 h 2285548"/>
                <a:gd name="connsiteX33" fmla="*/ 1032015 w 7777337"/>
                <a:gd name="connsiteY33" fmla="*/ 2285548 h 2285548"/>
                <a:gd name="connsiteX34" fmla="*/ 380932 w 7777337"/>
                <a:gd name="connsiteY34" fmla="*/ 2285548 h 2285548"/>
                <a:gd name="connsiteX35" fmla="*/ 0 w 7777337"/>
                <a:gd name="connsiteY35" fmla="*/ 1904616 h 2285548"/>
                <a:gd name="connsiteX36" fmla="*/ 0 w 7777337"/>
                <a:gd name="connsiteY36" fmla="*/ 1904623 h 2285548"/>
                <a:gd name="connsiteX37" fmla="*/ 0 w 7777337"/>
                <a:gd name="connsiteY37" fmla="*/ 1333236 h 2285548"/>
                <a:gd name="connsiteX38" fmla="*/ 0 w 7777337"/>
                <a:gd name="connsiteY38" fmla="*/ 1333236 h 2285548"/>
                <a:gd name="connsiteX39" fmla="*/ 0 w 7777337"/>
                <a:gd name="connsiteY39" fmla="*/ 847561 h 2285548"/>
                <a:gd name="connsiteX40" fmla="*/ 0 w 7777337"/>
                <a:gd name="connsiteY40" fmla="*/ 380932 h 22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77337" h="2285548" fill="none" extrusionOk="0">
                  <a:moveTo>
                    <a:pt x="0" y="380932"/>
                  </a:moveTo>
                  <a:cubicBezTo>
                    <a:pt x="-21456" y="143479"/>
                    <a:pt x="145513" y="20583"/>
                    <a:pt x="380932" y="0"/>
                  </a:cubicBezTo>
                  <a:cubicBezTo>
                    <a:pt x="537497" y="11812"/>
                    <a:pt x="769594" y="11863"/>
                    <a:pt x="990456" y="0"/>
                  </a:cubicBezTo>
                  <a:cubicBezTo>
                    <a:pt x="1211318" y="-11863"/>
                    <a:pt x="1274725" y="-6101"/>
                    <a:pt x="1558422" y="0"/>
                  </a:cubicBezTo>
                  <a:cubicBezTo>
                    <a:pt x="1842119" y="6101"/>
                    <a:pt x="1938719" y="-36133"/>
                    <a:pt x="2292622" y="0"/>
                  </a:cubicBezTo>
                  <a:cubicBezTo>
                    <a:pt x="2646525" y="36133"/>
                    <a:pt x="2773989" y="12307"/>
                    <a:pt x="2985263" y="0"/>
                  </a:cubicBezTo>
                  <a:cubicBezTo>
                    <a:pt x="3196537" y="-12307"/>
                    <a:pt x="3474671" y="-21658"/>
                    <a:pt x="3761022" y="0"/>
                  </a:cubicBezTo>
                  <a:cubicBezTo>
                    <a:pt x="4047373" y="21658"/>
                    <a:pt x="4226072" y="26065"/>
                    <a:pt x="4536780" y="0"/>
                  </a:cubicBezTo>
                  <a:lnTo>
                    <a:pt x="4536780" y="0"/>
                  </a:lnTo>
                  <a:cubicBezTo>
                    <a:pt x="4800827" y="-33564"/>
                    <a:pt x="4978491" y="-13020"/>
                    <a:pt x="5223778" y="0"/>
                  </a:cubicBezTo>
                  <a:cubicBezTo>
                    <a:pt x="5469065" y="13020"/>
                    <a:pt x="5768353" y="-13546"/>
                    <a:pt x="5910776" y="0"/>
                  </a:cubicBezTo>
                  <a:cubicBezTo>
                    <a:pt x="6053199" y="13546"/>
                    <a:pt x="6269746" y="10033"/>
                    <a:pt x="6481114" y="0"/>
                  </a:cubicBezTo>
                  <a:cubicBezTo>
                    <a:pt x="6576536" y="21026"/>
                    <a:pt x="6785788" y="-13701"/>
                    <a:pt x="6938760" y="0"/>
                  </a:cubicBezTo>
                  <a:cubicBezTo>
                    <a:pt x="7091732" y="13701"/>
                    <a:pt x="7216869" y="19713"/>
                    <a:pt x="7396405" y="0"/>
                  </a:cubicBezTo>
                  <a:cubicBezTo>
                    <a:pt x="7606299" y="8698"/>
                    <a:pt x="7764730" y="217533"/>
                    <a:pt x="7777337" y="380932"/>
                  </a:cubicBezTo>
                  <a:cubicBezTo>
                    <a:pt x="7788215" y="599735"/>
                    <a:pt x="7799176" y="677486"/>
                    <a:pt x="7777337" y="838038"/>
                  </a:cubicBezTo>
                  <a:cubicBezTo>
                    <a:pt x="7755498" y="998590"/>
                    <a:pt x="7784480" y="1184986"/>
                    <a:pt x="7777337" y="1333236"/>
                  </a:cubicBezTo>
                  <a:lnTo>
                    <a:pt x="7777337" y="1333236"/>
                  </a:lnTo>
                  <a:cubicBezTo>
                    <a:pt x="7796651" y="1508403"/>
                    <a:pt x="7753902" y="1718421"/>
                    <a:pt x="7777337" y="1904623"/>
                  </a:cubicBezTo>
                  <a:lnTo>
                    <a:pt x="7777337" y="1904616"/>
                  </a:lnTo>
                  <a:cubicBezTo>
                    <a:pt x="7782692" y="2140458"/>
                    <a:pt x="7590773" y="2331524"/>
                    <a:pt x="7396405" y="2285548"/>
                  </a:cubicBezTo>
                  <a:cubicBezTo>
                    <a:pt x="7218484" y="2268270"/>
                    <a:pt x="7091681" y="2280438"/>
                    <a:pt x="6947912" y="2285548"/>
                  </a:cubicBezTo>
                  <a:cubicBezTo>
                    <a:pt x="6804143" y="2290658"/>
                    <a:pt x="6584684" y="2278405"/>
                    <a:pt x="6481114" y="2285548"/>
                  </a:cubicBezTo>
                  <a:cubicBezTo>
                    <a:pt x="6535346" y="2347546"/>
                    <a:pt x="6613898" y="2453106"/>
                    <a:pt x="6728566" y="2577214"/>
                  </a:cubicBezTo>
                  <a:cubicBezTo>
                    <a:pt x="6843234" y="2701322"/>
                    <a:pt x="6905951" y="2773974"/>
                    <a:pt x="6956983" y="2846444"/>
                  </a:cubicBezTo>
                  <a:cubicBezTo>
                    <a:pt x="6764994" y="2791368"/>
                    <a:pt x="6614303" y="2797574"/>
                    <a:pt x="6376134" y="2711829"/>
                  </a:cubicBezTo>
                  <a:cubicBezTo>
                    <a:pt x="6137965" y="2626084"/>
                    <a:pt x="5978676" y="2638778"/>
                    <a:pt x="5771084" y="2571605"/>
                  </a:cubicBezTo>
                  <a:cubicBezTo>
                    <a:pt x="5563492" y="2504432"/>
                    <a:pt x="5344882" y="2442132"/>
                    <a:pt x="5141831" y="2425772"/>
                  </a:cubicBezTo>
                  <a:cubicBezTo>
                    <a:pt x="4938780" y="2409412"/>
                    <a:pt x="4724065" y="2313530"/>
                    <a:pt x="4536780" y="2285548"/>
                  </a:cubicBezTo>
                  <a:cubicBezTo>
                    <a:pt x="4271986" y="2291337"/>
                    <a:pt x="4061397" y="2249002"/>
                    <a:pt x="3761022" y="2285548"/>
                  </a:cubicBezTo>
                  <a:cubicBezTo>
                    <a:pt x="3460647" y="2322094"/>
                    <a:pt x="3394110" y="2269776"/>
                    <a:pt x="3151497" y="2285548"/>
                  </a:cubicBezTo>
                  <a:cubicBezTo>
                    <a:pt x="2908884" y="2301320"/>
                    <a:pt x="2760824" y="2297518"/>
                    <a:pt x="2458856" y="2285548"/>
                  </a:cubicBezTo>
                  <a:cubicBezTo>
                    <a:pt x="2156888" y="2273578"/>
                    <a:pt x="2058960" y="2305539"/>
                    <a:pt x="1683098" y="2285548"/>
                  </a:cubicBezTo>
                  <a:cubicBezTo>
                    <a:pt x="1307236" y="2265557"/>
                    <a:pt x="1225207" y="2313690"/>
                    <a:pt x="1032015" y="2285548"/>
                  </a:cubicBezTo>
                  <a:cubicBezTo>
                    <a:pt x="838823" y="2257406"/>
                    <a:pt x="613608" y="2270212"/>
                    <a:pt x="380932" y="2285548"/>
                  </a:cubicBezTo>
                  <a:cubicBezTo>
                    <a:pt x="150266" y="2317584"/>
                    <a:pt x="-28439" y="2106858"/>
                    <a:pt x="0" y="1904616"/>
                  </a:cubicBezTo>
                  <a:lnTo>
                    <a:pt x="0" y="1904623"/>
                  </a:lnTo>
                  <a:cubicBezTo>
                    <a:pt x="17873" y="1628589"/>
                    <a:pt x="-22028" y="1518109"/>
                    <a:pt x="0" y="1333236"/>
                  </a:cubicBezTo>
                  <a:lnTo>
                    <a:pt x="0" y="1333236"/>
                  </a:lnTo>
                  <a:cubicBezTo>
                    <a:pt x="10291" y="1108341"/>
                    <a:pt x="23312" y="968891"/>
                    <a:pt x="0" y="847561"/>
                  </a:cubicBezTo>
                  <a:cubicBezTo>
                    <a:pt x="-23312" y="726232"/>
                    <a:pt x="20128" y="572250"/>
                    <a:pt x="0" y="380932"/>
                  </a:cubicBezTo>
                  <a:close/>
                </a:path>
                <a:path w="7777337" h="2285548" stroke="0" extrusionOk="0">
                  <a:moveTo>
                    <a:pt x="0" y="380932"/>
                  </a:moveTo>
                  <a:cubicBezTo>
                    <a:pt x="-8047" y="184309"/>
                    <a:pt x="189144" y="-12576"/>
                    <a:pt x="380932" y="0"/>
                  </a:cubicBezTo>
                  <a:cubicBezTo>
                    <a:pt x="645539" y="-3237"/>
                    <a:pt x="836744" y="22125"/>
                    <a:pt x="1115132" y="0"/>
                  </a:cubicBezTo>
                  <a:cubicBezTo>
                    <a:pt x="1393520" y="-22125"/>
                    <a:pt x="1541796" y="29903"/>
                    <a:pt x="1807773" y="0"/>
                  </a:cubicBezTo>
                  <a:cubicBezTo>
                    <a:pt x="2073750" y="-29903"/>
                    <a:pt x="2325800" y="26674"/>
                    <a:pt x="2500414" y="0"/>
                  </a:cubicBezTo>
                  <a:cubicBezTo>
                    <a:pt x="2675028" y="-26674"/>
                    <a:pt x="2948080" y="6900"/>
                    <a:pt x="3193056" y="0"/>
                  </a:cubicBezTo>
                  <a:cubicBezTo>
                    <a:pt x="3438032" y="-6900"/>
                    <a:pt x="3661688" y="29292"/>
                    <a:pt x="3885697" y="0"/>
                  </a:cubicBezTo>
                  <a:cubicBezTo>
                    <a:pt x="4109706" y="-29292"/>
                    <a:pt x="4390926" y="-27116"/>
                    <a:pt x="4536780" y="0"/>
                  </a:cubicBezTo>
                  <a:lnTo>
                    <a:pt x="4536780" y="0"/>
                  </a:lnTo>
                  <a:cubicBezTo>
                    <a:pt x="4702832" y="-16989"/>
                    <a:pt x="4843254" y="-4302"/>
                    <a:pt x="5126561" y="0"/>
                  </a:cubicBezTo>
                  <a:cubicBezTo>
                    <a:pt x="5409868" y="4302"/>
                    <a:pt x="5471895" y="-2182"/>
                    <a:pt x="5794116" y="0"/>
                  </a:cubicBezTo>
                  <a:cubicBezTo>
                    <a:pt x="6116338" y="2182"/>
                    <a:pt x="6191708" y="-16991"/>
                    <a:pt x="6481114" y="0"/>
                  </a:cubicBezTo>
                  <a:cubicBezTo>
                    <a:pt x="6681745" y="-22091"/>
                    <a:pt x="6750166" y="-9945"/>
                    <a:pt x="6947912" y="0"/>
                  </a:cubicBezTo>
                  <a:cubicBezTo>
                    <a:pt x="7145658" y="9945"/>
                    <a:pt x="7241796" y="18442"/>
                    <a:pt x="7396405" y="0"/>
                  </a:cubicBezTo>
                  <a:cubicBezTo>
                    <a:pt x="7568328" y="19743"/>
                    <a:pt x="7748856" y="213062"/>
                    <a:pt x="7777337" y="380932"/>
                  </a:cubicBezTo>
                  <a:cubicBezTo>
                    <a:pt x="7773739" y="519380"/>
                    <a:pt x="7788098" y="722901"/>
                    <a:pt x="7777337" y="857084"/>
                  </a:cubicBezTo>
                  <a:cubicBezTo>
                    <a:pt x="7766576" y="991267"/>
                    <a:pt x="7758769" y="1212325"/>
                    <a:pt x="7777337" y="1333236"/>
                  </a:cubicBezTo>
                  <a:lnTo>
                    <a:pt x="7777337" y="1333236"/>
                  </a:lnTo>
                  <a:cubicBezTo>
                    <a:pt x="7800504" y="1584195"/>
                    <a:pt x="7772559" y="1705712"/>
                    <a:pt x="7777337" y="1904623"/>
                  </a:cubicBezTo>
                  <a:lnTo>
                    <a:pt x="7777337" y="1904616"/>
                  </a:lnTo>
                  <a:cubicBezTo>
                    <a:pt x="7822435" y="2139409"/>
                    <a:pt x="7586956" y="2293523"/>
                    <a:pt x="7396405" y="2285548"/>
                  </a:cubicBezTo>
                  <a:cubicBezTo>
                    <a:pt x="7301499" y="2274976"/>
                    <a:pt x="7148284" y="2273932"/>
                    <a:pt x="6929607" y="2285548"/>
                  </a:cubicBezTo>
                  <a:cubicBezTo>
                    <a:pt x="6710930" y="2297164"/>
                    <a:pt x="6626204" y="2297233"/>
                    <a:pt x="6481114" y="2285548"/>
                  </a:cubicBezTo>
                  <a:cubicBezTo>
                    <a:pt x="6550612" y="2381699"/>
                    <a:pt x="6635529" y="2487861"/>
                    <a:pt x="6704772" y="2549169"/>
                  </a:cubicBezTo>
                  <a:cubicBezTo>
                    <a:pt x="6774015" y="2610477"/>
                    <a:pt x="6858699" y="2707547"/>
                    <a:pt x="6956983" y="2846444"/>
                  </a:cubicBezTo>
                  <a:cubicBezTo>
                    <a:pt x="6783116" y="2804743"/>
                    <a:pt x="6583715" y="2773632"/>
                    <a:pt x="6327730" y="2700611"/>
                  </a:cubicBezTo>
                  <a:cubicBezTo>
                    <a:pt x="6071745" y="2627590"/>
                    <a:pt x="5948244" y="2631321"/>
                    <a:pt x="5771084" y="2571605"/>
                  </a:cubicBezTo>
                  <a:cubicBezTo>
                    <a:pt x="5593924" y="2511890"/>
                    <a:pt x="5302733" y="2464761"/>
                    <a:pt x="5166033" y="2431381"/>
                  </a:cubicBezTo>
                  <a:cubicBezTo>
                    <a:pt x="5029333" y="2398001"/>
                    <a:pt x="4840546" y="2359471"/>
                    <a:pt x="4536780" y="2285548"/>
                  </a:cubicBezTo>
                  <a:cubicBezTo>
                    <a:pt x="4261688" y="2270480"/>
                    <a:pt x="4021278" y="2268601"/>
                    <a:pt x="3844139" y="2285548"/>
                  </a:cubicBezTo>
                  <a:cubicBezTo>
                    <a:pt x="3667000" y="2302495"/>
                    <a:pt x="3339598" y="2310052"/>
                    <a:pt x="3109939" y="2285548"/>
                  </a:cubicBezTo>
                  <a:cubicBezTo>
                    <a:pt x="2880280" y="2261044"/>
                    <a:pt x="2707926" y="2266426"/>
                    <a:pt x="2417298" y="2285548"/>
                  </a:cubicBezTo>
                  <a:cubicBezTo>
                    <a:pt x="2126670" y="2304670"/>
                    <a:pt x="1927893" y="2286703"/>
                    <a:pt x="1641539" y="2285548"/>
                  </a:cubicBezTo>
                  <a:cubicBezTo>
                    <a:pt x="1355185" y="2284393"/>
                    <a:pt x="1227997" y="2256075"/>
                    <a:pt x="990456" y="2285548"/>
                  </a:cubicBezTo>
                  <a:cubicBezTo>
                    <a:pt x="752915" y="2315021"/>
                    <a:pt x="565415" y="2264034"/>
                    <a:pt x="380932" y="2285548"/>
                  </a:cubicBezTo>
                  <a:cubicBezTo>
                    <a:pt x="206253" y="2298231"/>
                    <a:pt x="-21644" y="2100937"/>
                    <a:pt x="0" y="1904616"/>
                  </a:cubicBezTo>
                  <a:lnTo>
                    <a:pt x="0" y="1904623"/>
                  </a:lnTo>
                  <a:cubicBezTo>
                    <a:pt x="24201" y="1718291"/>
                    <a:pt x="-1068" y="1521502"/>
                    <a:pt x="0" y="1333236"/>
                  </a:cubicBezTo>
                  <a:lnTo>
                    <a:pt x="0" y="1333236"/>
                  </a:lnTo>
                  <a:cubicBezTo>
                    <a:pt x="23232" y="1207475"/>
                    <a:pt x="22164" y="1039289"/>
                    <a:pt x="0" y="857084"/>
                  </a:cubicBezTo>
                  <a:cubicBezTo>
                    <a:pt x="-22164" y="674879"/>
                    <a:pt x="-4988" y="599849"/>
                    <a:pt x="0" y="380932"/>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04468" y="1968024"/>
              <a:ext cx="4210121" cy="1384995"/>
            </a:xfrm>
            <a:prstGeom prst="rect">
              <a:avLst/>
            </a:prstGeom>
          </p:spPr>
          <p:txBody>
            <a:bodyPr wrap="square">
              <a:spAutoFit/>
            </a:bodyPr>
            <a:lstStyle/>
            <a:p>
              <a:pPr lvl="0" algn="ctr" eaLnBrk="0" fontAlgn="base" hangingPunct="0">
                <a:spcBef>
                  <a:spcPct val="0"/>
                </a:spcBef>
                <a:spcAft>
                  <a:spcPct val="0"/>
                </a:spcAft>
              </a:pPr>
              <a:r>
                <a:rPr lang="en-US" altLang="en-US" sz="2800">
                  <a:solidFill>
                    <a:srgbClr val="000000"/>
                  </a:solidFill>
                  <a:latin typeface="Times New Roman" panose="02020603050405020304" pitchFamily="18" charset="0"/>
                  <a:cs typeface="Times New Roman" panose="02020603050405020304" pitchFamily="18" charset="0"/>
                </a:rPr>
                <a:t>  Cặp sách của em đang nằm yên trên bàn, làm cách nào để đưa nó lên cao?</a:t>
              </a:r>
              <a:endParaRPr lang="en-US" altLang="en-US" sz="1400">
                <a:solidFill>
                  <a:prstClr val="black"/>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214712" y="4190130"/>
            <a:ext cx="7376160" cy="1996440"/>
            <a:chOff x="4245192" y="4053840"/>
            <a:chExt cx="7376160" cy="1996440"/>
          </a:xfrm>
        </p:grpSpPr>
        <p:sp>
          <p:nvSpPr>
            <p:cNvPr id="12" name="Rounded Rectangle 11"/>
            <p:cNvSpPr/>
            <p:nvPr/>
          </p:nvSpPr>
          <p:spPr>
            <a:xfrm>
              <a:off x="4245192" y="4053840"/>
              <a:ext cx="7376160" cy="19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540966" y="4359562"/>
              <a:ext cx="6754132" cy="1384995"/>
            </a:xfrm>
            <a:prstGeom prst="rect">
              <a:avLst/>
            </a:prstGeom>
          </p:spPr>
          <p:txBody>
            <a:bodyPr wrap="square">
              <a:spAutoFit/>
            </a:bodyPr>
            <a:lstStyle/>
            <a:p>
              <a:pPr lvl="0" eaLnBrk="0" fontAlgn="base" hangingPunct="0">
                <a:spcBef>
                  <a:spcPct val="0"/>
                </a:spcBef>
                <a:spcAft>
                  <a:spcPct val="0"/>
                </a:spcAft>
              </a:pPr>
              <a:r>
                <a:rPr lang="en-US" altLang="en-US" sz="2800">
                  <a:solidFill>
                    <a:srgbClr val="000000"/>
                  </a:solidFill>
                  <a:latin typeface="Times New Roman" panose="02020603050405020304" pitchFamily="18" charset="0"/>
                  <a:cs typeface="Times New Roman" panose="02020603050405020304" pitchFamily="18" charset="0"/>
                </a:rPr>
                <a:t>Muốn đưa cặp sách lên cao, ta có thể dung tay nhấc cặp. Năng lượng do tay ta cung cấp đã làm cặp sách bị di chuyển</a:t>
              </a:r>
              <a:endParaRPr lang="en-US" altLang="en-US" sz="140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79676" y="943897"/>
            <a:ext cx="7738016" cy="584775"/>
          </a:xfrm>
          <a:prstGeom prst="rect">
            <a:avLst/>
          </a:prstGeom>
          <a:noFill/>
        </p:spPr>
        <p:txBody>
          <a:bodyPr wrap="none" rtlCol="0">
            <a:spAutoFit/>
          </a:bodyPr>
          <a:lstStyle/>
          <a:p>
            <a:r>
              <a:rPr lang="en-GB" sz="3200">
                <a:latin typeface="#9Slide03 Arima Madurai Bold" panose="00000800000000000000" pitchFamily="2" charset="0"/>
                <a:cs typeface="#9Slide03 Arima Madurai Bold" panose="00000800000000000000" pitchFamily="2" charset="0"/>
              </a:rPr>
              <a:t>1. Tác động của việc cung cấp năng lượng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1" name="Group 10"/>
          <p:cNvGrpSpPr/>
          <p:nvPr/>
        </p:nvGrpSpPr>
        <p:grpSpPr>
          <a:xfrm>
            <a:off x="4804552" y="1790768"/>
            <a:ext cx="4409954" cy="1739510"/>
            <a:chOff x="4804552" y="1790768"/>
            <a:chExt cx="4409954" cy="1739510"/>
          </a:xfrm>
        </p:grpSpPr>
        <p:sp>
          <p:nvSpPr>
            <p:cNvPr id="6" name="Speech Bubble: Rectangle with Corners Rounded 5">
              <a:extLst>
                <a:ext uri="{FF2B5EF4-FFF2-40B4-BE49-F238E27FC236}">
                  <a16:creationId xmlns:a16="http://schemas.microsoft.com/office/drawing/2014/main" id="{9762EA1C-7C46-4E5A-A34B-2040D595ED62}"/>
                </a:ext>
              </a:extLst>
            </p:cNvPr>
            <p:cNvSpPr/>
            <p:nvPr/>
          </p:nvSpPr>
          <p:spPr>
            <a:xfrm rot="10800000" flipV="1">
              <a:off x="4804552" y="1790768"/>
              <a:ext cx="4409954" cy="1739510"/>
            </a:xfrm>
            <a:custGeom>
              <a:avLst/>
              <a:gdLst>
                <a:gd name="connsiteX0" fmla="*/ 0 w 7777337"/>
                <a:gd name="connsiteY0" fmla="*/ 380932 h 2285548"/>
                <a:gd name="connsiteX1" fmla="*/ 380932 w 7777337"/>
                <a:gd name="connsiteY1" fmla="*/ 0 h 2285548"/>
                <a:gd name="connsiteX2" fmla="*/ 990456 w 7777337"/>
                <a:gd name="connsiteY2" fmla="*/ 0 h 2285548"/>
                <a:gd name="connsiteX3" fmla="*/ 1558422 w 7777337"/>
                <a:gd name="connsiteY3" fmla="*/ 0 h 2285548"/>
                <a:gd name="connsiteX4" fmla="*/ 2292622 w 7777337"/>
                <a:gd name="connsiteY4" fmla="*/ 0 h 2285548"/>
                <a:gd name="connsiteX5" fmla="*/ 2985263 w 7777337"/>
                <a:gd name="connsiteY5" fmla="*/ 0 h 2285548"/>
                <a:gd name="connsiteX6" fmla="*/ 3761022 w 7777337"/>
                <a:gd name="connsiteY6" fmla="*/ 0 h 2285548"/>
                <a:gd name="connsiteX7" fmla="*/ 4536780 w 7777337"/>
                <a:gd name="connsiteY7" fmla="*/ 0 h 2285548"/>
                <a:gd name="connsiteX8" fmla="*/ 4536780 w 7777337"/>
                <a:gd name="connsiteY8" fmla="*/ 0 h 2285548"/>
                <a:gd name="connsiteX9" fmla="*/ 5223778 w 7777337"/>
                <a:gd name="connsiteY9" fmla="*/ 0 h 2285548"/>
                <a:gd name="connsiteX10" fmla="*/ 5910776 w 7777337"/>
                <a:gd name="connsiteY10" fmla="*/ 0 h 2285548"/>
                <a:gd name="connsiteX11" fmla="*/ 6481114 w 7777337"/>
                <a:gd name="connsiteY11" fmla="*/ 0 h 2285548"/>
                <a:gd name="connsiteX12" fmla="*/ 6938760 w 7777337"/>
                <a:gd name="connsiteY12" fmla="*/ 0 h 2285548"/>
                <a:gd name="connsiteX13" fmla="*/ 7396405 w 7777337"/>
                <a:gd name="connsiteY13" fmla="*/ 0 h 2285548"/>
                <a:gd name="connsiteX14" fmla="*/ 7777337 w 7777337"/>
                <a:gd name="connsiteY14" fmla="*/ 380932 h 2285548"/>
                <a:gd name="connsiteX15" fmla="*/ 7777337 w 7777337"/>
                <a:gd name="connsiteY15" fmla="*/ 838038 h 2285548"/>
                <a:gd name="connsiteX16" fmla="*/ 7777337 w 7777337"/>
                <a:gd name="connsiteY16" fmla="*/ 1333236 h 2285548"/>
                <a:gd name="connsiteX17" fmla="*/ 7777337 w 7777337"/>
                <a:gd name="connsiteY17" fmla="*/ 1333236 h 2285548"/>
                <a:gd name="connsiteX18" fmla="*/ 7777337 w 7777337"/>
                <a:gd name="connsiteY18" fmla="*/ 1904623 h 2285548"/>
                <a:gd name="connsiteX19" fmla="*/ 7777337 w 7777337"/>
                <a:gd name="connsiteY19" fmla="*/ 1904616 h 2285548"/>
                <a:gd name="connsiteX20" fmla="*/ 7396405 w 7777337"/>
                <a:gd name="connsiteY20" fmla="*/ 2285548 h 2285548"/>
                <a:gd name="connsiteX21" fmla="*/ 6947912 w 7777337"/>
                <a:gd name="connsiteY21" fmla="*/ 2285548 h 2285548"/>
                <a:gd name="connsiteX22" fmla="*/ 6481114 w 7777337"/>
                <a:gd name="connsiteY22" fmla="*/ 2285548 h 2285548"/>
                <a:gd name="connsiteX23" fmla="*/ 6728566 w 7777337"/>
                <a:gd name="connsiteY23" fmla="*/ 2577214 h 2285548"/>
                <a:gd name="connsiteX24" fmla="*/ 6956983 w 7777337"/>
                <a:gd name="connsiteY24" fmla="*/ 2846444 h 2285548"/>
                <a:gd name="connsiteX25" fmla="*/ 6376134 w 7777337"/>
                <a:gd name="connsiteY25" fmla="*/ 2711829 h 2285548"/>
                <a:gd name="connsiteX26" fmla="*/ 5771084 w 7777337"/>
                <a:gd name="connsiteY26" fmla="*/ 2571605 h 2285548"/>
                <a:gd name="connsiteX27" fmla="*/ 5141831 w 7777337"/>
                <a:gd name="connsiteY27" fmla="*/ 2425772 h 2285548"/>
                <a:gd name="connsiteX28" fmla="*/ 4536780 w 7777337"/>
                <a:gd name="connsiteY28" fmla="*/ 2285548 h 2285548"/>
                <a:gd name="connsiteX29" fmla="*/ 3761022 w 7777337"/>
                <a:gd name="connsiteY29" fmla="*/ 2285548 h 2285548"/>
                <a:gd name="connsiteX30" fmla="*/ 3151497 w 7777337"/>
                <a:gd name="connsiteY30" fmla="*/ 2285548 h 2285548"/>
                <a:gd name="connsiteX31" fmla="*/ 2458856 w 7777337"/>
                <a:gd name="connsiteY31" fmla="*/ 2285548 h 2285548"/>
                <a:gd name="connsiteX32" fmla="*/ 1683098 w 7777337"/>
                <a:gd name="connsiteY32" fmla="*/ 2285548 h 2285548"/>
                <a:gd name="connsiteX33" fmla="*/ 1032015 w 7777337"/>
                <a:gd name="connsiteY33" fmla="*/ 2285548 h 2285548"/>
                <a:gd name="connsiteX34" fmla="*/ 380932 w 7777337"/>
                <a:gd name="connsiteY34" fmla="*/ 2285548 h 2285548"/>
                <a:gd name="connsiteX35" fmla="*/ 0 w 7777337"/>
                <a:gd name="connsiteY35" fmla="*/ 1904616 h 2285548"/>
                <a:gd name="connsiteX36" fmla="*/ 0 w 7777337"/>
                <a:gd name="connsiteY36" fmla="*/ 1904623 h 2285548"/>
                <a:gd name="connsiteX37" fmla="*/ 0 w 7777337"/>
                <a:gd name="connsiteY37" fmla="*/ 1333236 h 2285548"/>
                <a:gd name="connsiteX38" fmla="*/ 0 w 7777337"/>
                <a:gd name="connsiteY38" fmla="*/ 1333236 h 2285548"/>
                <a:gd name="connsiteX39" fmla="*/ 0 w 7777337"/>
                <a:gd name="connsiteY39" fmla="*/ 847561 h 2285548"/>
                <a:gd name="connsiteX40" fmla="*/ 0 w 7777337"/>
                <a:gd name="connsiteY40" fmla="*/ 380932 h 22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77337" h="2285548" fill="none" extrusionOk="0">
                  <a:moveTo>
                    <a:pt x="0" y="380932"/>
                  </a:moveTo>
                  <a:cubicBezTo>
                    <a:pt x="-21456" y="143479"/>
                    <a:pt x="145513" y="20583"/>
                    <a:pt x="380932" y="0"/>
                  </a:cubicBezTo>
                  <a:cubicBezTo>
                    <a:pt x="537497" y="11812"/>
                    <a:pt x="769594" y="11863"/>
                    <a:pt x="990456" y="0"/>
                  </a:cubicBezTo>
                  <a:cubicBezTo>
                    <a:pt x="1211318" y="-11863"/>
                    <a:pt x="1274725" y="-6101"/>
                    <a:pt x="1558422" y="0"/>
                  </a:cubicBezTo>
                  <a:cubicBezTo>
                    <a:pt x="1842119" y="6101"/>
                    <a:pt x="1938719" y="-36133"/>
                    <a:pt x="2292622" y="0"/>
                  </a:cubicBezTo>
                  <a:cubicBezTo>
                    <a:pt x="2646525" y="36133"/>
                    <a:pt x="2773989" y="12307"/>
                    <a:pt x="2985263" y="0"/>
                  </a:cubicBezTo>
                  <a:cubicBezTo>
                    <a:pt x="3196537" y="-12307"/>
                    <a:pt x="3474671" y="-21658"/>
                    <a:pt x="3761022" y="0"/>
                  </a:cubicBezTo>
                  <a:cubicBezTo>
                    <a:pt x="4047373" y="21658"/>
                    <a:pt x="4226072" y="26065"/>
                    <a:pt x="4536780" y="0"/>
                  </a:cubicBezTo>
                  <a:lnTo>
                    <a:pt x="4536780" y="0"/>
                  </a:lnTo>
                  <a:cubicBezTo>
                    <a:pt x="4800827" y="-33564"/>
                    <a:pt x="4978491" y="-13020"/>
                    <a:pt x="5223778" y="0"/>
                  </a:cubicBezTo>
                  <a:cubicBezTo>
                    <a:pt x="5469065" y="13020"/>
                    <a:pt x="5768353" y="-13546"/>
                    <a:pt x="5910776" y="0"/>
                  </a:cubicBezTo>
                  <a:cubicBezTo>
                    <a:pt x="6053199" y="13546"/>
                    <a:pt x="6269746" y="10033"/>
                    <a:pt x="6481114" y="0"/>
                  </a:cubicBezTo>
                  <a:cubicBezTo>
                    <a:pt x="6576536" y="21026"/>
                    <a:pt x="6785788" y="-13701"/>
                    <a:pt x="6938760" y="0"/>
                  </a:cubicBezTo>
                  <a:cubicBezTo>
                    <a:pt x="7091732" y="13701"/>
                    <a:pt x="7216869" y="19713"/>
                    <a:pt x="7396405" y="0"/>
                  </a:cubicBezTo>
                  <a:cubicBezTo>
                    <a:pt x="7606299" y="8698"/>
                    <a:pt x="7764730" y="217533"/>
                    <a:pt x="7777337" y="380932"/>
                  </a:cubicBezTo>
                  <a:cubicBezTo>
                    <a:pt x="7788215" y="599735"/>
                    <a:pt x="7799176" y="677486"/>
                    <a:pt x="7777337" y="838038"/>
                  </a:cubicBezTo>
                  <a:cubicBezTo>
                    <a:pt x="7755498" y="998590"/>
                    <a:pt x="7784480" y="1184986"/>
                    <a:pt x="7777337" y="1333236"/>
                  </a:cubicBezTo>
                  <a:lnTo>
                    <a:pt x="7777337" y="1333236"/>
                  </a:lnTo>
                  <a:cubicBezTo>
                    <a:pt x="7796651" y="1508403"/>
                    <a:pt x="7753902" y="1718421"/>
                    <a:pt x="7777337" y="1904623"/>
                  </a:cubicBezTo>
                  <a:lnTo>
                    <a:pt x="7777337" y="1904616"/>
                  </a:lnTo>
                  <a:cubicBezTo>
                    <a:pt x="7782692" y="2140458"/>
                    <a:pt x="7590773" y="2331524"/>
                    <a:pt x="7396405" y="2285548"/>
                  </a:cubicBezTo>
                  <a:cubicBezTo>
                    <a:pt x="7218484" y="2268270"/>
                    <a:pt x="7091681" y="2280438"/>
                    <a:pt x="6947912" y="2285548"/>
                  </a:cubicBezTo>
                  <a:cubicBezTo>
                    <a:pt x="6804143" y="2290658"/>
                    <a:pt x="6584684" y="2278405"/>
                    <a:pt x="6481114" y="2285548"/>
                  </a:cubicBezTo>
                  <a:cubicBezTo>
                    <a:pt x="6535346" y="2347546"/>
                    <a:pt x="6613898" y="2453106"/>
                    <a:pt x="6728566" y="2577214"/>
                  </a:cubicBezTo>
                  <a:cubicBezTo>
                    <a:pt x="6843234" y="2701322"/>
                    <a:pt x="6905951" y="2773974"/>
                    <a:pt x="6956983" y="2846444"/>
                  </a:cubicBezTo>
                  <a:cubicBezTo>
                    <a:pt x="6764994" y="2791368"/>
                    <a:pt x="6614303" y="2797574"/>
                    <a:pt x="6376134" y="2711829"/>
                  </a:cubicBezTo>
                  <a:cubicBezTo>
                    <a:pt x="6137965" y="2626084"/>
                    <a:pt x="5978676" y="2638778"/>
                    <a:pt x="5771084" y="2571605"/>
                  </a:cubicBezTo>
                  <a:cubicBezTo>
                    <a:pt x="5563492" y="2504432"/>
                    <a:pt x="5344882" y="2442132"/>
                    <a:pt x="5141831" y="2425772"/>
                  </a:cubicBezTo>
                  <a:cubicBezTo>
                    <a:pt x="4938780" y="2409412"/>
                    <a:pt x="4724065" y="2313530"/>
                    <a:pt x="4536780" y="2285548"/>
                  </a:cubicBezTo>
                  <a:cubicBezTo>
                    <a:pt x="4271986" y="2291337"/>
                    <a:pt x="4061397" y="2249002"/>
                    <a:pt x="3761022" y="2285548"/>
                  </a:cubicBezTo>
                  <a:cubicBezTo>
                    <a:pt x="3460647" y="2322094"/>
                    <a:pt x="3394110" y="2269776"/>
                    <a:pt x="3151497" y="2285548"/>
                  </a:cubicBezTo>
                  <a:cubicBezTo>
                    <a:pt x="2908884" y="2301320"/>
                    <a:pt x="2760824" y="2297518"/>
                    <a:pt x="2458856" y="2285548"/>
                  </a:cubicBezTo>
                  <a:cubicBezTo>
                    <a:pt x="2156888" y="2273578"/>
                    <a:pt x="2058960" y="2305539"/>
                    <a:pt x="1683098" y="2285548"/>
                  </a:cubicBezTo>
                  <a:cubicBezTo>
                    <a:pt x="1307236" y="2265557"/>
                    <a:pt x="1225207" y="2313690"/>
                    <a:pt x="1032015" y="2285548"/>
                  </a:cubicBezTo>
                  <a:cubicBezTo>
                    <a:pt x="838823" y="2257406"/>
                    <a:pt x="613608" y="2270212"/>
                    <a:pt x="380932" y="2285548"/>
                  </a:cubicBezTo>
                  <a:cubicBezTo>
                    <a:pt x="150266" y="2317584"/>
                    <a:pt x="-28439" y="2106858"/>
                    <a:pt x="0" y="1904616"/>
                  </a:cubicBezTo>
                  <a:lnTo>
                    <a:pt x="0" y="1904623"/>
                  </a:lnTo>
                  <a:cubicBezTo>
                    <a:pt x="17873" y="1628589"/>
                    <a:pt x="-22028" y="1518109"/>
                    <a:pt x="0" y="1333236"/>
                  </a:cubicBezTo>
                  <a:lnTo>
                    <a:pt x="0" y="1333236"/>
                  </a:lnTo>
                  <a:cubicBezTo>
                    <a:pt x="10291" y="1108341"/>
                    <a:pt x="23312" y="968891"/>
                    <a:pt x="0" y="847561"/>
                  </a:cubicBezTo>
                  <a:cubicBezTo>
                    <a:pt x="-23312" y="726232"/>
                    <a:pt x="20128" y="572250"/>
                    <a:pt x="0" y="380932"/>
                  </a:cubicBezTo>
                  <a:close/>
                </a:path>
                <a:path w="7777337" h="2285548" stroke="0" extrusionOk="0">
                  <a:moveTo>
                    <a:pt x="0" y="380932"/>
                  </a:moveTo>
                  <a:cubicBezTo>
                    <a:pt x="-8047" y="184309"/>
                    <a:pt x="189144" y="-12576"/>
                    <a:pt x="380932" y="0"/>
                  </a:cubicBezTo>
                  <a:cubicBezTo>
                    <a:pt x="645539" y="-3237"/>
                    <a:pt x="836744" y="22125"/>
                    <a:pt x="1115132" y="0"/>
                  </a:cubicBezTo>
                  <a:cubicBezTo>
                    <a:pt x="1393520" y="-22125"/>
                    <a:pt x="1541796" y="29903"/>
                    <a:pt x="1807773" y="0"/>
                  </a:cubicBezTo>
                  <a:cubicBezTo>
                    <a:pt x="2073750" y="-29903"/>
                    <a:pt x="2325800" y="26674"/>
                    <a:pt x="2500414" y="0"/>
                  </a:cubicBezTo>
                  <a:cubicBezTo>
                    <a:pt x="2675028" y="-26674"/>
                    <a:pt x="2948080" y="6900"/>
                    <a:pt x="3193056" y="0"/>
                  </a:cubicBezTo>
                  <a:cubicBezTo>
                    <a:pt x="3438032" y="-6900"/>
                    <a:pt x="3661688" y="29292"/>
                    <a:pt x="3885697" y="0"/>
                  </a:cubicBezTo>
                  <a:cubicBezTo>
                    <a:pt x="4109706" y="-29292"/>
                    <a:pt x="4390926" y="-27116"/>
                    <a:pt x="4536780" y="0"/>
                  </a:cubicBezTo>
                  <a:lnTo>
                    <a:pt x="4536780" y="0"/>
                  </a:lnTo>
                  <a:cubicBezTo>
                    <a:pt x="4702832" y="-16989"/>
                    <a:pt x="4843254" y="-4302"/>
                    <a:pt x="5126561" y="0"/>
                  </a:cubicBezTo>
                  <a:cubicBezTo>
                    <a:pt x="5409868" y="4302"/>
                    <a:pt x="5471895" y="-2182"/>
                    <a:pt x="5794116" y="0"/>
                  </a:cubicBezTo>
                  <a:cubicBezTo>
                    <a:pt x="6116338" y="2182"/>
                    <a:pt x="6191708" y="-16991"/>
                    <a:pt x="6481114" y="0"/>
                  </a:cubicBezTo>
                  <a:cubicBezTo>
                    <a:pt x="6681745" y="-22091"/>
                    <a:pt x="6750166" y="-9945"/>
                    <a:pt x="6947912" y="0"/>
                  </a:cubicBezTo>
                  <a:cubicBezTo>
                    <a:pt x="7145658" y="9945"/>
                    <a:pt x="7241796" y="18442"/>
                    <a:pt x="7396405" y="0"/>
                  </a:cubicBezTo>
                  <a:cubicBezTo>
                    <a:pt x="7568328" y="19743"/>
                    <a:pt x="7748856" y="213062"/>
                    <a:pt x="7777337" y="380932"/>
                  </a:cubicBezTo>
                  <a:cubicBezTo>
                    <a:pt x="7773739" y="519380"/>
                    <a:pt x="7788098" y="722901"/>
                    <a:pt x="7777337" y="857084"/>
                  </a:cubicBezTo>
                  <a:cubicBezTo>
                    <a:pt x="7766576" y="991267"/>
                    <a:pt x="7758769" y="1212325"/>
                    <a:pt x="7777337" y="1333236"/>
                  </a:cubicBezTo>
                  <a:lnTo>
                    <a:pt x="7777337" y="1333236"/>
                  </a:lnTo>
                  <a:cubicBezTo>
                    <a:pt x="7800504" y="1584195"/>
                    <a:pt x="7772559" y="1705712"/>
                    <a:pt x="7777337" y="1904623"/>
                  </a:cubicBezTo>
                  <a:lnTo>
                    <a:pt x="7777337" y="1904616"/>
                  </a:lnTo>
                  <a:cubicBezTo>
                    <a:pt x="7822435" y="2139409"/>
                    <a:pt x="7586956" y="2293523"/>
                    <a:pt x="7396405" y="2285548"/>
                  </a:cubicBezTo>
                  <a:cubicBezTo>
                    <a:pt x="7301499" y="2274976"/>
                    <a:pt x="7148284" y="2273932"/>
                    <a:pt x="6929607" y="2285548"/>
                  </a:cubicBezTo>
                  <a:cubicBezTo>
                    <a:pt x="6710930" y="2297164"/>
                    <a:pt x="6626204" y="2297233"/>
                    <a:pt x="6481114" y="2285548"/>
                  </a:cubicBezTo>
                  <a:cubicBezTo>
                    <a:pt x="6550612" y="2381699"/>
                    <a:pt x="6635529" y="2487861"/>
                    <a:pt x="6704772" y="2549169"/>
                  </a:cubicBezTo>
                  <a:cubicBezTo>
                    <a:pt x="6774015" y="2610477"/>
                    <a:pt x="6858699" y="2707547"/>
                    <a:pt x="6956983" y="2846444"/>
                  </a:cubicBezTo>
                  <a:cubicBezTo>
                    <a:pt x="6783116" y="2804743"/>
                    <a:pt x="6583715" y="2773632"/>
                    <a:pt x="6327730" y="2700611"/>
                  </a:cubicBezTo>
                  <a:cubicBezTo>
                    <a:pt x="6071745" y="2627590"/>
                    <a:pt x="5948244" y="2631321"/>
                    <a:pt x="5771084" y="2571605"/>
                  </a:cubicBezTo>
                  <a:cubicBezTo>
                    <a:pt x="5593924" y="2511890"/>
                    <a:pt x="5302733" y="2464761"/>
                    <a:pt x="5166033" y="2431381"/>
                  </a:cubicBezTo>
                  <a:cubicBezTo>
                    <a:pt x="5029333" y="2398001"/>
                    <a:pt x="4840546" y="2359471"/>
                    <a:pt x="4536780" y="2285548"/>
                  </a:cubicBezTo>
                  <a:cubicBezTo>
                    <a:pt x="4261688" y="2270480"/>
                    <a:pt x="4021278" y="2268601"/>
                    <a:pt x="3844139" y="2285548"/>
                  </a:cubicBezTo>
                  <a:cubicBezTo>
                    <a:pt x="3667000" y="2302495"/>
                    <a:pt x="3339598" y="2310052"/>
                    <a:pt x="3109939" y="2285548"/>
                  </a:cubicBezTo>
                  <a:cubicBezTo>
                    <a:pt x="2880280" y="2261044"/>
                    <a:pt x="2707926" y="2266426"/>
                    <a:pt x="2417298" y="2285548"/>
                  </a:cubicBezTo>
                  <a:cubicBezTo>
                    <a:pt x="2126670" y="2304670"/>
                    <a:pt x="1927893" y="2286703"/>
                    <a:pt x="1641539" y="2285548"/>
                  </a:cubicBezTo>
                  <a:cubicBezTo>
                    <a:pt x="1355185" y="2284393"/>
                    <a:pt x="1227997" y="2256075"/>
                    <a:pt x="990456" y="2285548"/>
                  </a:cubicBezTo>
                  <a:cubicBezTo>
                    <a:pt x="752915" y="2315021"/>
                    <a:pt x="565415" y="2264034"/>
                    <a:pt x="380932" y="2285548"/>
                  </a:cubicBezTo>
                  <a:cubicBezTo>
                    <a:pt x="206253" y="2298231"/>
                    <a:pt x="-21644" y="2100937"/>
                    <a:pt x="0" y="1904616"/>
                  </a:cubicBezTo>
                  <a:lnTo>
                    <a:pt x="0" y="1904623"/>
                  </a:lnTo>
                  <a:cubicBezTo>
                    <a:pt x="24201" y="1718291"/>
                    <a:pt x="-1068" y="1521502"/>
                    <a:pt x="0" y="1333236"/>
                  </a:cubicBezTo>
                  <a:lnTo>
                    <a:pt x="0" y="1333236"/>
                  </a:lnTo>
                  <a:cubicBezTo>
                    <a:pt x="23232" y="1207475"/>
                    <a:pt x="22164" y="1039289"/>
                    <a:pt x="0" y="857084"/>
                  </a:cubicBezTo>
                  <a:cubicBezTo>
                    <a:pt x="-22164" y="674879"/>
                    <a:pt x="-4988" y="599849"/>
                    <a:pt x="0" y="380932"/>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04385" y="2183468"/>
              <a:ext cx="4210121" cy="954107"/>
            </a:xfrm>
            <a:prstGeom prst="rect">
              <a:avLst/>
            </a:prstGeom>
          </p:spPr>
          <p:txBody>
            <a:bodyPr wrap="square">
              <a:spAutoFit/>
            </a:bodyPr>
            <a:lstStyle/>
            <a:p>
              <a:pPr lvl="0" algn="ctr" eaLnBrk="0" fontAlgn="base" hangingPunct="0">
                <a:spcBef>
                  <a:spcPct val="0"/>
                </a:spcBef>
                <a:spcAft>
                  <a:spcPct val="0"/>
                </a:spcAft>
              </a:pPr>
              <a:r>
                <a:rPr lang="en-US" altLang="en-US" sz="2800">
                  <a:solidFill>
                    <a:srgbClr val="000000"/>
                  </a:solidFill>
                  <a:latin typeface="Times New Roman" panose="02020603050405020304" pitchFamily="18" charset="0"/>
                  <a:cs typeface="Times New Roman" panose="02020603050405020304" pitchFamily="18" charset="0"/>
                </a:rPr>
                <a:t>Khi thắp nến, em thấy gì được tỏa ra từ ngọn nến?</a:t>
              </a:r>
              <a:endParaRPr lang="en-US" altLang="en-US" sz="1400">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214712" y="4190130"/>
            <a:ext cx="7376160" cy="1996440"/>
            <a:chOff x="4245192" y="4053840"/>
            <a:chExt cx="7376160" cy="1996440"/>
          </a:xfrm>
        </p:grpSpPr>
        <p:sp>
          <p:nvSpPr>
            <p:cNvPr id="12" name="Rounded Rectangle 11"/>
            <p:cNvSpPr/>
            <p:nvPr/>
          </p:nvSpPr>
          <p:spPr>
            <a:xfrm>
              <a:off x="4245192" y="4053840"/>
              <a:ext cx="7376160" cy="19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540966" y="4359562"/>
              <a:ext cx="6754132" cy="1384995"/>
            </a:xfrm>
            <a:prstGeom prst="rect">
              <a:avLst/>
            </a:prstGeom>
          </p:spPr>
          <p:txBody>
            <a:bodyPr wrap="square">
              <a:spAutoFit/>
            </a:bodyPr>
            <a:lstStyle/>
            <a:p>
              <a:pPr lvl="0" eaLnBrk="0" fontAlgn="base" hangingPunct="0">
                <a:spcBef>
                  <a:spcPct val="0"/>
                </a:spcBef>
                <a:spcAft>
                  <a:spcPct val="0"/>
                </a:spcAft>
              </a:pPr>
              <a:r>
                <a:rPr lang="en-US" altLang="en-US" sz="2800">
                  <a:solidFill>
                    <a:srgbClr val="000000"/>
                  </a:solidFill>
                  <a:latin typeface="Times New Roman" panose="02020603050405020304" pitchFamily="18" charset="0"/>
                  <a:cs typeface="Times New Roman" panose="02020603050405020304" pitchFamily="18" charset="0"/>
                </a:rPr>
                <a:t>Khi thắp ngọn nến, nến tỏa nhiệt và phát sang. Nến bị đốt cháy đã cung cấp năng lượng cho việc phát sang và tỏa nhiệt</a:t>
              </a:r>
              <a:endParaRPr lang="en-US" altLang="en-US" sz="1400">
                <a:solidFill>
                  <a:prstClr val="black"/>
                </a:solidFill>
                <a:latin typeface="Times New Roman" panose="02020603050405020304" pitchFamily="18" charset="0"/>
                <a:cs typeface="Times New Roman" panose="02020603050405020304" pitchFamily="18" charset="0"/>
              </a:endParaRPr>
            </a:p>
          </p:txBody>
        </p:sp>
      </p:grpSp>
      <p:pic>
        <p:nvPicPr>
          <p:cNvPr id="16" name="Picture 2" descr="nến GIF - Tải xuống và Chia sẻ trên PHONEK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5588" y="1861060"/>
            <a:ext cx="2059328" cy="196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79676" y="943897"/>
            <a:ext cx="7738016" cy="584775"/>
          </a:xfrm>
          <a:prstGeom prst="rect">
            <a:avLst/>
          </a:prstGeom>
          <a:noFill/>
        </p:spPr>
        <p:txBody>
          <a:bodyPr wrap="none" rtlCol="0">
            <a:spAutoFit/>
          </a:bodyPr>
          <a:lstStyle/>
          <a:p>
            <a:r>
              <a:rPr lang="en-GB" sz="3200">
                <a:latin typeface="#9Slide03 Arima Madurai Bold" panose="00000800000000000000" pitchFamily="2" charset="0"/>
                <a:cs typeface="#9Slide03 Arima Madurai Bold" panose="00000800000000000000" pitchFamily="2" charset="0"/>
              </a:rPr>
              <a:t>1. Tác động của việc cung cấp năng lượng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4214712" y="4190130"/>
            <a:ext cx="7376160" cy="1996440"/>
            <a:chOff x="4245192" y="4053840"/>
            <a:chExt cx="7376160" cy="1996440"/>
          </a:xfrm>
        </p:grpSpPr>
        <p:sp>
          <p:nvSpPr>
            <p:cNvPr id="12" name="Rounded Rectangle 11"/>
            <p:cNvSpPr/>
            <p:nvPr/>
          </p:nvSpPr>
          <p:spPr>
            <a:xfrm>
              <a:off x="4245192" y="4053840"/>
              <a:ext cx="7376160" cy="19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245192" y="4208873"/>
              <a:ext cx="7151018" cy="1815882"/>
            </a:xfrm>
            <a:prstGeom prst="rect">
              <a:avLst/>
            </a:prstGeom>
          </p:spPr>
          <p:txBody>
            <a:bodyPr wrap="square">
              <a:spAutoFit/>
            </a:bodyPr>
            <a:lstStyle/>
            <a:p>
              <a:pPr marL="457200" lvl="0" indent="-457200" eaLnBrk="0" fontAlgn="base" hangingPunct="0">
                <a:spcBef>
                  <a:spcPct val="0"/>
                </a:spcBef>
                <a:spcAft>
                  <a:spcPct val="0"/>
                </a:spcAft>
                <a:buFont typeface="Arial" panose="020B0604020202020204" pitchFamily="34" charset="0"/>
                <a:buChar char="•"/>
              </a:pPr>
              <a:r>
                <a:rPr lang="vi-VN" sz="2800">
                  <a:solidFill>
                    <a:srgbClr val="002060"/>
                  </a:solidFill>
                  <a:latin typeface="Times New Roman" panose="02020603050405020304" pitchFamily="18" charset="0"/>
                  <a:cs typeface="Times New Roman" panose="02020603050405020304" pitchFamily="18" charset="0"/>
                </a:rPr>
                <a:t>Khi chưa lắp pin, bật côn tắc của ô tô, ô tô</a:t>
              </a:r>
              <a:r>
                <a:rPr lang="en-GB" sz="2800">
                  <a:solidFill>
                    <a:srgbClr val="002060"/>
                  </a:solidFill>
                  <a:latin typeface="Times New Roman" panose="02020603050405020304" pitchFamily="18" charset="0"/>
                  <a:cs typeface="Times New Roman" panose="02020603050405020304" pitchFamily="18" charset="0"/>
                </a:rPr>
                <a:t> không hoạt động.</a:t>
              </a:r>
            </a:p>
            <a:p>
              <a:pPr marL="457200" lvl="0" indent="-457200" eaLnBrk="0" fontAlgn="base" hangingPunct="0">
                <a:spcBef>
                  <a:spcPct val="0"/>
                </a:spcBef>
                <a:spcAft>
                  <a:spcPct val="0"/>
                </a:spcAft>
                <a:buFont typeface="Arial" panose="020B0604020202020204" pitchFamily="34" charset="0"/>
                <a:buChar char="•"/>
              </a:pPr>
              <a:r>
                <a:rPr lang="en-GB" altLang="en-US" sz="2800">
                  <a:solidFill>
                    <a:srgbClr val="002060"/>
                  </a:solidFill>
                  <a:latin typeface="Times New Roman" panose="02020603050405020304" pitchFamily="18" charset="0"/>
                  <a:cs typeface="Times New Roman" panose="02020603050405020304" pitchFamily="18" charset="0"/>
                </a:rPr>
                <a:t>Khi lắp pin và bật công tắc của ô tô đồ chơi, động cơ quay, đèn sang, còi kêu</a:t>
              </a:r>
              <a:endParaRPr lang="en-US" altLang="en-US" sz="1400">
                <a:solidFill>
                  <a:srgbClr val="002060"/>
                </a:solidFill>
                <a:latin typeface="Times New Roman" panose="02020603050405020304" pitchFamily="18" charset="0"/>
                <a:cs typeface="Times New Roman" panose="02020603050405020304" pitchFamily="18" charset="0"/>
              </a:endParaRPr>
            </a:p>
          </p:txBody>
        </p:sp>
      </p:grpSp>
      <p:sp>
        <p:nvSpPr>
          <p:cNvPr id="15" name="Rectangle 3"/>
          <p:cNvSpPr>
            <a:spLocks noChangeArrowheads="1"/>
          </p:cNvSpPr>
          <p:nvPr/>
        </p:nvSpPr>
        <p:spPr bwMode="auto">
          <a:xfrm>
            <a:off x="4331612" y="1705239"/>
            <a:ext cx="706790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sz="2400">
                <a:latin typeface="Times New Roman" panose="02020603050405020304" pitchFamily="18" charset="0"/>
                <a:cs typeface="Times New Roman" panose="02020603050405020304" pitchFamily="18" charset="0"/>
              </a:rPr>
              <a:t>Đặt chiếc ô tô đồ chơi có gắn động cơ điện, đèn và còi lên mặt bàn. </a:t>
            </a:r>
            <a:endParaRPr lang="en-GB" sz="2400">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vi-VN" sz="2400">
                <a:solidFill>
                  <a:srgbClr val="002060"/>
                </a:solidFill>
                <a:latin typeface="Times New Roman" panose="02020603050405020304" pitchFamily="18" charset="0"/>
                <a:cs typeface="Times New Roman" panose="02020603050405020304" pitchFamily="18" charset="0"/>
              </a:rPr>
              <a:t>Khi chưa lắp pin, bật côn tắc của ô tô, ô tô có hoạt động không. </a:t>
            </a:r>
            <a:endParaRPr lang="en-GB" sz="2400">
              <a:solidFill>
                <a:srgbClr val="002060"/>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vi-VN" sz="2400">
                <a:solidFill>
                  <a:srgbClr val="002060"/>
                </a:solidFill>
                <a:latin typeface="Times New Roman" panose="02020603050405020304" pitchFamily="18" charset="0"/>
                <a:cs typeface="Times New Roman" panose="02020603050405020304" pitchFamily="18" charset="0"/>
              </a:rPr>
              <a:t>Lắp pin vào và bật công tắc của ô tô, </a:t>
            </a:r>
            <a:r>
              <a:rPr lang="en-GB" sz="2400">
                <a:solidFill>
                  <a:srgbClr val="002060"/>
                </a:solidFill>
                <a:latin typeface="Times New Roman" panose="02020603050405020304" pitchFamily="18" charset="0"/>
                <a:cs typeface="Times New Roman" panose="02020603050405020304" pitchFamily="18" charset="0"/>
              </a:rPr>
              <a:t>em</a:t>
            </a:r>
            <a:r>
              <a:rPr lang="vi-VN" sz="2400">
                <a:solidFill>
                  <a:srgbClr val="002060"/>
                </a:solidFill>
                <a:latin typeface="Times New Roman" panose="02020603050405020304" pitchFamily="18" charset="0"/>
                <a:cs typeface="Times New Roman" panose="02020603050405020304" pitchFamily="18" charset="0"/>
              </a:rPr>
              <a:t> thấy điều gì xảy ra</a:t>
            </a:r>
            <a:r>
              <a:rPr lang="en-GB" sz="2400">
                <a:solidFill>
                  <a:srgbClr val="002060"/>
                </a:solidFill>
                <a:latin typeface="Times New Roman" panose="02020603050405020304" pitchFamily="18" charset="0"/>
                <a:cs typeface="Times New Roman" panose="02020603050405020304" pitchFamily="18" charset="0"/>
              </a:rPr>
              <a:t>?</a:t>
            </a:r>
            <a:endParaRPr kumimoji="0" lang="en-US" altLang="en-US" sz="20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453" y="1528672"/>
            <a:ext cx="2816491" cy="2816491"/>
          </a:xfrm>
          <a:prstGeom prst="rect">
            <a:avLst/>
          </a:prstGeom>
        </p:spPr>
      </p:pic>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4768" y="275632"/>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1131712" y="1254596"/>
            <a:ext cx="5482448" cy="1739510"/>
            <a:chOff x="4804552" y="1790768"/>
            <a:chExt cx="4409954" cy="1739510"/>
          </a:xfrm>
        </p:grpSpPr>
        <p:sp>
          <p:nvSpPr>
            <p:cNvPr id="4" name="Speech Bubble: Rectangle with Corners Rounded 5">
              <a:extLst>
                <a:ext uri="{FF2B5EF4-FFF2-40B4-BE49-F238E27FC236}">
                  <a16:creationId xmlns:a16="http://schemas.microsoft.com/office/drawing/2014/main" id="{9762EA1C-7C46-4E5A-A34B-2040D595ED62}"/>
                </a:ext>
              </a:extLst>
            </p:cNvPr>
            <p:cNvSpPr/>
            <p:nvPr/>
          </p:nvSpPr>
          <p:spPr>
            <a:xfrm rot="10800000" flipV="1">
              <a:off x="4804552" y="1790768"/>
              <a:ext cx="4409954" cy="1739510"/>
            </a:xfrm>
            <a:custGeom>
              <a:avLst/>
              <a:gdLst>
                <a:gd name="connsiteX0" fmla="*/ 0 w 7777337"/>
                <a:gd name="connsiteY0" fmla="*/ 380932 h 2285548"/>
                <a:gd name="connsiteX1" fmla="*/ 380932 w 7777337"/>
                <a:gd name="connsiteY1" fmla="*/ 0 h 2285548"/>
                <a:gd name="connsiteX2" fmla="*/ 990456 w 7777337"/>
                <a:gd name="connsiteY2" fmla="*/ 0 h 2285548"/>
                <a:gd name="connsiteX3" fmla="*/ 1558422 w 7777337"/>
                <a:gd name="connsiteY3" fmla="*/ 0 h 2285548"/>
                <a:gd name="connsiteX4" fmla="*/ 2292622 w 7777337"/>
                <a:gd name="connsiteY4" fmla="*/ 0 h 2285548"/>
                <a:gd name="connsiteX5" fmla="*/ 2985263 w 7777337"/>
                <a:gd name="connsiteY5" fmla="*/ 0 h 2285548"/>
                <a:gd name="connsiteX6" fmla="*/ 3761022 w 7777337"/>
                <a:gd name="connsiteY6" fmla="*/ 0 h 2285548"/>
                <a:gd name="connsiteX7" fmla="*/ 4536780 w 7777337"/>
                <a:gd name="connsiteY7" fmla="*/ 0 h 2285548"/>
                <a:gd name="connsiteX8" fmla="*/ 4536780 w 7777337"/>
                <a:gd name="connsiteY8" fmla="*/ 0 h 2285548"/>
                <a:gd name="connsiteX9" fmla="*/ 5223778 w 7777337"/>
                <a:gd name="connsiteY9" fmla="*/ 0 h 2285548"/>
                <a:gd name="connsiteX10" fmla="*/ 5910776 w 7777337"/>
                <a:gd name="connsiteY10" fmla="*/ 0 h 2285548"/>
                <a:gd name="connsiteX11" fmla="*/ 6481114 w 7777337"/>
                <a:gd name="connsiteY11" fmla="*/ 0 h 2285548"/>
                <a:gd name="connsiteX12" fmla="*/ 6938760 w 7777337"/>
                <a:gd name="connsiteY12" fmla="*/ 0 h 2285548"/>
                <a:gd name="connsiteX13" fmla="*/ 7396405 w 7777337"/>
                <a:gd name="connsiteY13" fmla="*/ 0 h 2285548"/>
                <a:gd name="connsiteX14" fmla="*/ 7777337 w 7777337"/>
                <a:gd name="connsiteY14" fmla="*/ 380932 h 2285548"/>
                <a:gd name="connsiteX15" fmla="*/ 7777337 w 7777337"/>
                <a:gd name="connsiteY15" fmla="*/ 838038 h 2285548"/>
                <a:gd name="connsiteX16" fmla="*/ 7777337 w 7777337"/>
                <a:gd name="connsiteY16" fmla="*/ 1333236 h 2285548"/>
                <a:gd name="connsiteX17" fmla="*/ 7777337 w 7777337"/>
                <a:gd name="connsiteY17" fmla="*/ 1333236 h 2285548"/>
                <a:gd name="connsiteX18" fmla="*/ 7777337 w 7777337"/>
                <a:gd name="connsiteY18" fmla="*/ 1904623 h 2285548"/>
                <a:gd name="connsiteX19" fmla="*/ 7777337 w 7777337"/>
                <a:gd name="connsiteY19" fmla="*/ 1904616 h 2285548"/>
                <a:gd name="connsiteX20" fmla="*/ 7396405 w 7777337"/>
                <a:gd name="connsiteY20" fmla="*/ 2285548 h 2285548"/>
                <a:gd name="connsiteX21" fmla="*/ 6947912 w 7777337"/>
                <a:gd name="connsiteY21" fmla="*/ 2285548 h 2285548"/>
                <a:gd name="connsiteX22" fmla="*/ 6481114 w 7777337"/>
                <a:gd name="connsiteY22" fmla="*/ 2285548 h 2285548"/>
                <a:gd name="connsiteX23" fmla="*/ 6728566 w 7777337"/>
                <a:gd name="connsiteY23" fmla="*/ 2577214 h 2285548"/>
                <a:gd name="connsiteX24" fmla="*/ 6956983 w 7777337"/>
                <a:gd name="connsiteY24" fmla="*/ 2846444 h 2285548"/>
                <a:gd name="connsiteX25" fmla="*/ 6376134 w 7777337"/>
                <a:gd name="connsiteY25" fmla="*/ 2711829 h 2285548"/>
                <a:gd name="connsiteX26" fmla="*/ 5771084 w 7777337"/>
                <a:gd name="connsiteY26" fmla="*/ 2571605 h 2285548"/>
                <a:gd name="connsiteX27" fmla="*/ 5141831 w 7777337"/>
                <a:gd name="connsiteY27" fmla="*/ 2425772 h 2285548"/>
                <a:gd name="connsiteX28" fmla="*/ 4536780 w 7777337"/>
                <a:gd name="connsiteY28" fmla="*/ 2285548 h 2285548"/>
                <a:gd name="connsiteX29" fmla="*/ 3761022 w 7777337"/>
                <a:gd name="connsiteY29" fmla="*/ 2285548 h 2285548"/>
                <a:gd name="connsiteX30" fmla="*/ 3151497 w 7777337"/>
                <a:gd name="connsiteY30" fmla="*/ 2285548 h 2285548"/>
                <a:gd name="connsiteX31" fmla="*/ 2458856 w 7777337"/>
                <a:gd name="connsiteY31" fmla="*/ 2285548 h 2285548"/>
                <a:gd name="connsiteX32" fmla="*/ 1683098 w 7777337"/>
                <a:gd name="connsiteY32" fmla="*/ 2285548 h 2285548"/>
                <a:gd name="connsiteX33" fmla="*/ 1032015 w 7777337"/>
                <a:gd name="connsiteY33" fmla="*/ 2285548 h 2285548"/>
                <a:gd name="connsiteX34" fmla="*/ 380932 w 7777337"/>
                <a:gd name="connsiteY34" fmla="*/ 2285548 h 2285548"/>
                <a:gd name="connsiteX35" fmla="*/ 0 w 7777337"/>
                <a:gd name="connsiteY35" fmla="*/ 1904616 h 2285548"/>
                <a:gd name="connsiteX36" fmla="*/ 0 w 7777337"/>
                <a:gd name="connsiteY36" fmla="*/ 1904623 h 2285548"/>
                <a:gd name="connsiteX37" fmla="*/ 0 w 7777337"/>
                <a:gd name="connsiteY37" fmla="*/ 1333236 h 2285548"/>
                <a:gd name="connsiteX38" fmla="*/ 0 w 7777337"/>
                <a:gd name="connsiteY38" fmla="*/ 1333236 h 2285548"/>
                <a:gd name="connsiteX39" fmla="*/ 0 w 7777337"/>
                <a:gd name="connsiteY39" fmla="*/ 847561 h 2285548"/>
                <a:gd name="connsiteX40" fmla="*/ 0 w 7777337"/>
                <a:gd name="connsiteY40" fmla="*/ 380932 h 22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77337" h="2285548" fill="none" extrusionOk="0">
                  <a:moveTo>
                    <a:pt x="0" y="380932"/>
                  </a:moveTo>
                  <a:cubicBezTo>
                    <a:pt x="-21456" y="143479"/>
                    <a:pt x="145513" y="20583"/>
                    <a:pt x="380932" y="0"/>
                  </a:cubicBezTo>
                  <a:cubicBezTo>
                    <a:pt x="537497" y="11812"/>
                    <a:pt x="769594" y="11863"/>
                    <a:pt x="990456" y="0"/>
                  </a:cubicBezTo>
                  <a:cubicBezTo>
                    <a:pt x="1211318" y="-11863"/>
                    <a:pt x="1274725" y="-6101"/>
                    <a:pt x="1558422" y="0"/>
                  </a:cubicBezTo>
                  <a:cubicBezTo>
                    <a:pt x="1842119" y="6101"/>
                    <a:pt x="1938719" y="-36133"/>
                    <a:pt x="2292622" y="0"/>
                  </a:cubicBezTo>
                  <a:cubicBezTo>
                    <a:pt x="2646525" y="36133"/>
                    <a:pt x="2773989" y="12307"/>
                    <a:pt x="2985263" y="0"/>
                  </a:cubicBezTo>
                  <a:cubicBezTo>
                    <a:pt x="3196537" y="-12307"/>
                    <a:pt x="3474671" y="-21658"/>
                    <a:pt x="3761022" y="0"/>
                  </a:cubicBezTo>
                  <a:cubicBezTo>
                    <a:pt x="4047373" y="21658"/>
                    <a:pt x="4226072" y="26065"/>
                    <a:pt x="4536780" y="0"/>
                  </a:cubicBezTo>
                  <a:lnTo>
                    <a:pt x="4536780" y="0"/>
                  </a:lnTo>
                  <a:cubicBezTo>
                    <a:pt x="4800827" y="-33564"/>
                    <a:pt x="4978491" y="-13020"/>
                    <a:pt x="5223778" y="0"/>
                  </a:cubicBezTo>
                  <a:cubicBezTo>
                    <a:pt x="5469065" y="13020"/>
                    <a:pt x="5768353" y="-13546"/>
                    <a:pt x="5910776" y="0"/>
                  </a:cubicBezTo>
                  <a:cubicBezTo>
                    <a:pt x="6053199" y="13546"/>
                    <a:pt x="6269746" y="10033"/>
                    <a:pt x="6481114" y="0"/>
                  </a:cubicBezTo>
                  <a:cubicBezTo>
                    <a:pt x="6576536" y="21026"/>
                    <a:pt x="6785788" y="-13701"/>
                    <a:pt x="6938760" y="0"/>
                  </a:cubicBezTo>
                  <a:cubicBezTo>
                    <a:pt x="7091732" y="13701"/>
                    <a:pt x="7216869" y="19713"/>
                    <a:pt x="7396405" y="0"/>
                  </a:cubicBezTo>
                  <a:cubicBezTo>
                    <a:pt x="7606299" y="8698"/>
                    <a:pt x="7764730" y="217533"/>
                    <a:pt x="7777337" y="380932"/>
                  </a:cubicBezTo>
                  <a:cubicBezTo>
                    <a:pt x="7788215" y="599735"/>
                    <a:pt x="7799176" y="677486"/>
                    <a:pt x="7777337" y="838038"/>
                  </a:cubicBezTo>
                  <a:cubicBezTo>
                    <a:pt x="7755498" y="998590"/>
                    <a:pt x="7784480" y="1184986"/>
                    <a:pt x="7777337" y="1333236"/>
                  </a:cubicBezTo>
                  <a:lnTo>
                    <a:pt x="7777337" y="1333236"/>
                  </a:lnTo>
                  <a:cubicBezTo>
                    <a:pt x="7796651" y="1508403"/>
                    <a:pt x="7753902" y="1718421"/>
                    <a:pt x="7777337" y="1904623"/>
                  </a:cubicBezTo>
                  <a:lnTo>
                    <a:pt x="7777337" y="1904616"/>
                  </a:lnTo>
                  <a:cubicBezTo>
                    <a:pt x="7782692" y="2140458"/>
                    <a:pt x="7590773" y="2331524"/>
                    <a:pt x="7396405" y="2285548"/>
                  </a:cubicBezTo>
                  <a:cubicBezTo>
                    <a:pt x="7218484" y="2268270"/>
                    <a:pt x="7091681" y="2280438"/>
                    <a:pt x="6947912" y="2285548"/>
                  </a:cubicBezTo>
                  <a:cubicBezTo>
                    <a:pt x="6804143" y="2290658"/>
                    <a:pt x="6584684" y="2278405"/>
                    <a:pt x="6481114" y="2285548"/>
                  </a:cubicBezTo>
                  <a:cubicBezTo>
                    <a:pt x="6535346" y="2347546"/>
                    <a:pt x="6613898" y="2453106"/>
                    <a:pt x="6728566" y="2577214"/>
                  </a:cubicBezTo>
                  <a:cubicBezTo>
                    <a:pt x="6843234" y="2701322"/>
                    <a:pt x="6905951" y="2773974"/>
                    <a:pt x="6956983" y="2846444"/>
                  </a:cubicBezTo>
                  <a:cubicBezTo>
                    <a:pt x="6764994" y="2791368"/>
                    <a:pt x="6614303" y="2797574"/>
                    <a:pt x="6376134" y="2711829"/>
                  </a:cubicBezTo>
                  <a:cubicBezTo>
                    <a:pt x="6137965" y="2626084"/>
                    <a:pt x="5978676" y="2638778"/>
                    <a:pt x="5771084" y="2571605"/>
                  </a:cubicBezTo>
                  <a:cubicBezTo>
                    <a:pt x="5563492" y="2504432"/>
                    <a:pt x="5344882" y="2442132"/>
                    <a:pt x="5141831" y="2425772"/>
                  </a:cubicBezTo>
                  <a:cubicBezTo>
                    <a:pt x="4938780" y="2409412"/>
                    <a:pt x="4724065" y="2313530"/>
                    <a:pt x="4536780" y="2285548"/>
                  </a:cubicBezTo>
                  <a:cubicBezTo>
                    <a:pt x="4271986" y="2291337"/>
                    <a:pt x="4061397" y="2249002"/>
                    <a:pt x="3761022" y="2285548"/>
                  </a:cubicBezTo>
                  <a:cubicBezTo>
                    <a:pt x="3460647" y="2322094"/>
                    <a:pt x="3394110" y="2269776"/>
                    <a:pt x="3151497" y="2285548"/>
                  </a:cubicBezTo>
                  <a:cubicBezTo>
                    <a:pt x="2908884" y="2301320"/>
                    <a:pt x="2760824" y="2297518"/>
                    <a:pt x="2458856" y="2285548"/>
                  </a:cubicBezTo>
                  <a:cubicBezTo>
                    <a:pt x="2156888" y="2273578"/>
                    <a:pt x="2058960" y="2305539"/>
                    <a:pt x="1683098" y="2285548"/>
                  </a:cubicBezTo>
                  <a:cubicBezTo>
                    <a:pt x="1307236" y="2265557"/>
                    <a:pt x="1225207" y="2313690"/>
                    <a:pt x="1032015" y="2285548"/>
                  </a:cubicBezTo>
                  <a:cubicBezTo>
                    <a:pt x="838823" y="2257406"/>
                    <a:pt x="613608" y="2270212"/>
                    <a:pt x="380932" y="2285548"/>
                  </a:cubicBezTo>
                  <a:cubicBezTo>
                    <a:pt x="150266" y="2317584"/>
                    <a:pt x="-28439" y="2106858"/>
                    <a:pt x="0" y="1904616"/>
                  </a:cubicBezTo>
                  <a:lnTo>
                    <a:pt x="0" y="1904623"/>
                  </a:lnTo>
                  <a:cubicBezTo>
                    <a:pt x="17873" y="1628589"/>
                    <a:pt x="-22028" y="1518109"/>
                    <a:pt x="0" y="1333236"/>
                  </a:cubicBezTo>
                  <a:lnTo>
                    <a:pt x="0" y="1333236"/>
                  </a:lnTo>
                  <a:cubicBezTo>
                    <a:pt x="10291" y="1108341"/>
                    <a:pt x="23312" y="968891"/>
                    <a:pt x="0" y="847561"/>
                  </a:cubicBezTo>
                  <a:cubicBezTo>
                    <a:pt x="-23312" y="726232"/>
                    <a:pt x="20128" y="572250"/>
                    <a:pt x="0" y="380932"/>
                  </a:cubicBezTo>
                  <a:close/>
                </a:path>
                <a:path w="7777337" h="2285548" stroke="0" extrusionOk="0">
                  <a:moveTo>
                    <a:pt x="0" y="380932"/>
                  </a:moveTo>
                  <a:cubicBezTo>
                    <a:pt x="-8047" y="184309"/>
                    <a:pt x="189144" y="-12576"/>
                    <a:pt x="380932" y="0"/>
                  </a:cubicBezTo>
                  <a:cubicBezTo>
                    <a:pt x="645539" y="-3237"/>
                    <a:pt x="836744" y="22125"/>
                    <a:pt x="1115132" y="0"/>
                  </a:cubicBezTo>
                  <a:cubicBezTo>
                    <a:pt x="1393520" y="-22125"/>
                    <a:pt x="1541796" y="29903"/>
                    <a:pt x="1807773" y="0"/>
                  </a:cubicBezTo>
                  <a:cubicBezTo>
                    <a:pt x="2073750" y="-29903"/>
                    <a:pt x="2325800" y="26674"/>
                    <a:pt x="2500414" y="0"/>
                  </a:cubicBezTo>
                  <a:cubicBezTo>
                    <a:pt x="2675028" y="-26674"/>
                    <a:pt x="2948080" y="6900"/>
                    <a:pt x="3193056" y="0"/>
                  </a:cubicBezTo>
                  <a:cubicBezTo>
                    <a:pt x="3438032" y="-6900"/>
                    <a:pt x="3661688" y="29292"/>
                    <a:pt x="3885697" y="0"/>
                  </a:cubicBezTo>
                  <a:cubicBezTo>
                    <a:pt x="4109706" y="-29292"/>
                    <a:pt x="4390926" y="-27116"/>
                    <a:pt x="4536780" y="0"/>
                  </a:cubicBezTo>
                  <a:lnTo>
                    <a:pt x="4536780" y="0"/>
                  </a:lnTo>
                  <a:cubicBezTo>
                    <a:pt x="4702832" y="-16989"/>
                    <a:pt x="4843254" y="-4302"/>
                    <a:pt x="5126561" y="0"/>
                  </a:cubicBezTo>
                  <a:cubicBezTo>
                    <a:pt x="5409868" y="4302"/>
                    <a:pt x="5471895" y="-2182"/>
                    <a:pt x="5794116" y="0"/>
                  </a:cubicBezTo>
                  <a:cubicBezTo>
                    <a:pt x="6116338" y="2182"/>
                    <a:pt x="6191708" y="-16991"/>
                    <a:pt x="6481114" y="0"/>
                  </a:cubicBezTo>
                  <a:cubicBezTo>
                    <a:pt x="6681745" y="-22091"/>
                    <a:pt x="6750166" y="-9945"/>
                    <a:pt x="6947912" y="0"/>
                  </a:cubicBezTo>
                  <a:cubicBezTo>
                    <a:pt x="7145658" y="9945"/>
                    <a:pt x="7241796" y="18442"/>
                    <a:pt x="7396405" y="0"/>
                  </a:cubicBezTo>
                  <a:cubicBezTo>
                    <a:pt x="7568328" y="19743"/>
                    <a:pt x="7748856" y="213062"/>
                    <a:pt x="7777337" y="380932"/>
                  </a:cubicBezTo>
                  <a:cubicBezTo>
                    <a:pt x="7773739" y="519380"/>
                    <a:pt x="7788098" y="722901"/>
                    <a:pt x="7777337" y="857084"/>
                  </a:cubicBezTo>
                  <a:cubicBezTo>
                    <a:pt x="7766576" y="991267"/>
                    <a:pt x="7758769" y="1212325"/>
                    <a:pt x="7777337" y="1333236"/>
                  </a:cubicBezTo>
                  <a:lnTo>
                    <a:pt x="7777337" y="1333236"/>
                  </a:lnTo>
                  <a:cubicBezTo>
                    <a:pt x="7800504" y="1584195"/>
                    <a:pt x="7772559" y="1705712"/>
                    <a:pt x="7777337" y="1904623"/>
                  </a:cubicBezTo>
                  <a:lnTo>
                    <a:pt x="7777337" y="1904616"/>
                  </a:lnTo>
                  <a:cubicBezTo>
                    <a:pt x="7822435" y="2139409"/>
                    <a:pt x="7586956" y="2293523"/>
                    <a:pt x="7396405" y="2285548"/>
                  </a:cubicBezTo>
                  <a:cubicBezTo>
                    <a:pt x="7301499" y="2274976"/>
                    <a:pt x="7148284" y="2273932"/>
                    <a:pt x="6929607" y="2285548"/>
                  </a:cubicBezTo>
                  <a:cubicBezTo>
                    <a:pt x="6710930" y="2297164"/>
                    <a:pt x="6626204" y="2297233"/>
                    <a:pt x="6481114" y="2285548"/>
                  </a:cubicBezTo>
                  <a:cubicBezTo>
                    <a:pt x="6550612" y="2381699"/>
                    <a:pt x="6635529" y="2487861"/>
                    <a:pt x="6704772" y="2549169"/>
                  </a:cubicBezTo>
                  <a:cubicBezTo>
                    <a:pt x="6774015" y="2610477"/>
                    <a:pt x="6858699" y="2707547"/>
                    <a:pt x="6956983" y="2846444"/>
                  </a:cubicBezTo>
                  <a:cubicBezTo>
                    <a:pt x="6783116" y="2804743"/>
                    <a:pt x="6583715" y="2773632"/>
                    <a:pt x="6327730" y="2700611"/>
                  </a:cubicBezTo>
                  <a:cubicBezTo>
                    <a:pt x="6071745" y="2627590"/>
                    <a:pt x="5948244" y="2631321"/>
                    <a:pt x="5771084" y="2571605"/>
                  </a:cubicBezTo>
                  <a:cubicBezTo>
                    <a:pt x="5593924" y="2511890"/>
                    <a:pt x="5302733" y="2464761"/>
                    <a:pt x="5166033" y="2431381"/>
                  </a:cubicBezTo>
                  <a:cubicBezTo>
                    <a:pt x="5029333" y="2398001"/>
                    <a:pt x="4840546" y="2359471"/>
                    <a:pt x="4536780" y="2285548"/>
                  </a:cubicBezTo>
                  <a:cubicBezTo>
                    <a:pt x="4261688" y="2270480"/>
                    <a:pt x="4021278" y="2268601"/>
                    <a:pt x="3844139" y="2285548"/>
                  </a:cubicBezTo>
                  <a:cubicBezTo>
                    <a:pt x="3667000" y="2302495"/>
                    <a:pt x="3339598" y="2310052"/>
                    <a:pt x="3109939" y="2285548"/>
                  </a:cubicBezTo>
                  <a:cubicBezTo>
                    <a:pt x="2880280" y="2261044"/>
                    <a:pt x="2707926" y="2266426"/>
                    <a:pt x="2417298" y="2285548"/>
                  </a:cubicBezTo>
                  <a:cubicBezTo>
                    <a:pt x="2126670" y="2304670"/>
                    <a:pt x="1927893" y="2286703"/>
                    <a:pt x="1641539" y="2285548"/>
                  </a:cubicBezTo>
                  <a:cubicBezTo>
                    <a:pt x="1355185" y="2284393"/>
                    <a:pt x="1227997" y="2256075"/>
                    <a:pt x="990456" y="2285548"/>
                  </a:cubicBezTo>
                  <a:cubicBezTo>
                    <a:pt x="752915" y="2315021"/>
                    <a:pt x="565415" y="2264034"/>
                    <a:pt x="380932" y="2285548"/>
                  </a:cubicBezTo>
                  <a:cubicBezTo>
                    <a:pt x="206253" y="2298231"/>
                    <a:pt x="-21644" y="2100937"/>
                    <a:pt x="0" y="1904616"/>
                  </a:cubicBezTo>
                  <a:lnTo>
                    <a:pt x="0" y="1904623"/>
                  </a:lnTo>
                  <a:cubicBezTo>
                    <a:pt x="24201" y="1718291"/>
                    <a:pt x="-1068" y="1521502"/>
                    <a:pt x="0" y="1333236"/>
                  </a:cubicBezTo>
                  <a:lnTo>
                    <a:pt x="0" y="1333236"/>
                  </a:lnTo>
                  <a:cubicBezTo>
                    <a:pt x="23232" y="1207475"/>
                    <a:pt x="22164" y="1039289"/>
                    <a:pt x="0" y="857084"/>
                  </a:cubicBezTo>
                  <a:cubicBezTo>
                    <a:pt x="-22164" y="674879"/>
                    <a:pt x="-4988" y="599849"/>
                    <a:pt x="0" y="380932"/>
                  </a:cubicBezTo>
                  <a:close/>
                </a:path>
              </a:pathLst>
            </a:custGeom>
            <a:solidFill>
              <a:srgbClr val="FFF4E1"/>
            </a:solidFill>
            <a:ln w="38100">
              <a:solidFill>
                <a:srgbClr val="FF66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04385" y="2183468"/>
              <a:ext cx="4210121" cy="954107"/>
            </a:xfrm>
            <a:prstGeom prst="rect">
              <a:avLst/>
            </a:prstGeom>
          </p:spPr>
          <p:txBody>
            <a:bodyPr wrap="square">
              <a:spAutoFit/>
            </a:bodyPr>
            <a:lstStyle/>
            <a:p>
              <a:pPr lvl="0" algn="ctr" eaLnBrk="0" fontAlgn="base" hangingPunct="0">
                <a:spcBef>
                  <a:spcPct val="0"/>
                </a:spcBef>
                <a:spcAft>
                  <a:spcPct val="0"/>
                </a:spcAft>
              </a:pPr>
              <a:r>
                <a:rPr lang="en-US" altLang="en-US" sz="2800">
                  <a:solidFill>
                    <a:srgbClr val="000000"/>
                  </a:solidFill>
                  <a:latin typeface="Times New Roman" panose="02020603050405020304" pitchFamily="18" charset="0"/>
                  <a:cs typeface="Times New Roman" panose="02020603050405020304" pitchFamily="18" charset="0"/>
                </a:rPr>
                <a:t>Nhờ đâu mà vật có thể biến đổi về vị trí và hình dáng?</a:t>
              </a:r>
              <a:endParaRPr lang="en-US" altLang="en-US" sz="140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837708" y="3900570"/>
            <a:ext cx="7376160" cy="1540110"/>
            <a:chOff x="4245192" y="4053840"/>
            <a:chExt cx="7376160" cy="1996440"/>
          </a:xfrm>
        </p:grpSpPr>
        <p:sp>
          <p:nvSpPr>
            <p:cNvPr id="7" name="Rounded Rectangle 6"/>
            <p:cNvSpPr/>
            <p:nvPr/>
          </p:nvSpPr>
          <p:spPr>
            <a:xfrm>
              <a:off x="4245192" y="4053840"/>
              <a:ext cx="7376160" cy="1996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245192" y="4418619"/>
              <a:ext cx="7151018" cy="954107"/>
            </a:xfrm>
            <a:prstGeom prst="rect">
              <a:avLst/>
            </a:prstGeom>
          </p:spPr>
          <p:txBody>
            <a:bodyPr wrap="square">
              <a:spAutoFit/>
            </a:bodyPr>
            <a:lstStyle/>
            <a:p>
              <a:pPr marL="457200" lvl="0" indent="-457200" eaLnBrk="0" fontAlgn="base" hangingPunct="0">
                <a:spcBef>
                  <a:spcPct val="0"/>
                </a:spcBef>
                <a:spcAft>
                  <a:spcPct val="0"/>
                </a:spcAft>
                <a:buFont typeface="Arial" panose="020B0604020202020204" pitchFamily="34" charset="0"/>
                <a:buChar char="•"/>
              </a:pPr>
              <a:r>
                <a:rPr lang="en-GB" sz="2800">
                  <a:solidFill>
                    <a:srgbClr val="002060"/>
                  </a:solidFill>
                  <a:latin typeface="Times New Roman" panose="02020603050405020304" pitchFamily="18" charset="0"/>
                  <a:cs typeface="Times New Roman" panose="02020603050405020304" pitchFamily="18" charset="0"/>
                </a:rPr>
                <a:t>Nhờ được cung cấp năng lượng mà vật có thể biến đổi vị trí và hình dáng.</a:t>
              </a:r>
              <a:endParaRPr lang="en-US" altLang="en-US" sz="1400">
                <a:solidFill>
                  <a:srgbClr val="002060"/>
                </a:solidFill>
                <a:latin typeface="Times New Roman" panose="02020603050405020304" pitchFamily="18" charset="0"/>
                <a:cs typeface="Times New Roman" panose="02020603050405020304" pitchFamily="18" charset="0"/>
              </a:endParaRPr>
            </a:p>
          </p:txBody>
        </p:sp>
      </p:grpSp>
      <p:sp>
        <p:nvSpPr>
          <p:cNvPr id="2" name="Right Brace 1"/>
          <p:cNvSpPr/>
          <p:nvPr/>
        </p:nvSpPr>
        <p:spPr>
          <a:xfrm>
            <a:off x="8446850" y="1254595"/>
            <a:ext cx="1264920" cy="47194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9711770" y="1598402"/>
            <a:ext cx="2073308" cy="4031873"/>
          </a:xfrm>
          <a:prstGeom prst="rect">
            <a:avLst/>
          </a:prstGeom>
          <a:noFill/>
        </p:spPr>
        <p:txBody>
          <a:bodyPr wrap="square" rtlCol="0">
            <a:spAutoFit/>
          </a:bodyPr>
          <a:lstStyle/>
          <a:p>
            <a:pPr algn="ctr"/>
            <a:r>
              <a:rPr lang="en-GB" sz="3200" b="1">
                <a:solidFill>
                  <a:srgbClr val="FF0000"/>
                </a:solidFill>
                <a:latin typeface="Times New Roman" panose="02020603050405020304" pitchFamily="18" charset="0"/>
                <a:cs typeface="Times New Roman" panose="02020603050405020304" pitchFamily="18" charset="0"/>
              </a:rPr>
              <a:t>Muốn làm cho các vật xung quanh biến đổi cần có năng lượng</a:t>
            </a:r>
          </a:p>
        </p:txBody>
      </p:sp>
    </p:spTree>
    <p:extLst>
      <p:ext uri="{BB962C8B-B14F-4D97-AF65-F5344CB8AC3E}">
        <p14:creationId xmlns:p14="http://schemas.microsoft.com/office/powerpoint/2010/main" val="67155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879676" y="943897"/>
            <a:ext cx="4758034" cy="584775"/>
          </a:xfrm>
          <a:prstGeom prst="rect">
            <a:avLst/>
          </a:prstGeom>
          <a:noFill/>
        </p:spPr>
        <p:txBody>
          <a:bodyPr wrap="none" rtlCol="0">
            <a:spAutoFit/>
          </a:bodyPr>
          <a:lstStyle/>
          <a:p>
            <a:r>
              <a:rPr lang="en-GB" sz="3200">
                <a:latin typeface="#9Slide03 Arima Madurai Bold" panose="00000800000000000000" pitchFamily="2" charset="0"/>
                <a:cs typeface="#9Slide03 Arima Madurai Bold" panose="00000800000000000000" pitchFamily="2" charset="0"/>
              </a:rPr>
              <a:t>2. Vai trò của năng lượng</a:t>
            </a:r>
          </a:p>
        </p:txBody>
      </p:sp>
      <p:pic>
        <p:nvPicPr>
          <p:cNvPr id="2" name="Picture 1"/>
          <p:cNvPicPr>
            <a:picLocks noChangeAspect="1"/>
          </p:cNvPicPr>
          <p:nvPr/>
        </p:nvPicPr>
        <p:blipFill rotWithShape="1">
          <a:blip r:embed="rId3"/>
          <a:srcRect l="51583" t="60519" r="25916" b="23629"/>
          <a:stretch/>
        </p:blipFill>
        <p:spPr>
          <a:xfrm>
            <a:off x="6106996" y="4358640"/>
            <a:ext cx="5576131" cy="2209800"/>
          </a:xfrm>
          <a:prstGeom prst="rect">
            <a:avLst/>
          </a:prstGeom>
        </p:spPr>
      </p:pic>
      <p:pic>
        <p:nvPicPr>
          <p:cNvPr id="4" name="Picture 3"/>
          <p:cNvPicPr>
            <a:picLocks noChangeAspect="1"/>
          </p:cNvPicPr>
          <p:nvPr/>
        </p:nvPicPr>
        <p:blipFill rotWithShape="1">
          <a:blip r:embed="rId4"/>
          <a:srcRect l="51250" t="30593" r="25250" b="39778"/>
          <a:stretch/>
        </p:blipFill>
        <p:spPr>
          <a:xfrm>
            <a:off x="6333886" y="285136"/>
            <a:ext cx="5485779" cy="3890624"/>
          </a:xfrm>
          <a:prstGeom prst="snip2DiagRect">
            <a:avLst/>
          </a:prstGeom>
        </p:spPr>
      </p:pic>
      <p:sp>
        <p:nvSpPr>
          <p:cNvPr id="5" name="Rectangle 4"/>
          <p:cNvSpPr/>
          <p:nvPr/>
        </p:nvSpPr>
        <p:spPr>
          <a:xfrm>
            <a:off x="502920" y="1810880"/>
            <a:ext cx="5604076" cy="1384995"/>
          </a:xfrm>
          <a:prstGeom prst="rect">
            <a:avLst/>
          </a:prstGeom>
        </p:spPr>
        <p:txBody>
          <a:bodyPr wrap="square">
            <a:spAutoFit/>
          </a:bodyPr>
          <a:lstStyle/>
          <a:p>
            <a:r>
              <a:rPr lang="vi-VN" sz="2800" b="1">
                <a:solidFill>
                  <a:srgbClr val="008000"/>
                </a:solidFill>
                <a:latin typeface="+mj-lt"/>
              </a:rPr>
              <a:t>Hãy nói tên một số nguồn cung cấp năng lượng cho hoạt động của con người, động vật, máy móc,…</a:t>
            </a:r>
            <a:endParaRPr lang="en-GB" sz="2800">
              <a:latin typeface="+mj-l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30" y="3478084"/>
            <a:ext cx="5403326" cy="3090356"/>
          </a:xfrm>
          <a:prstGeom prst="rect">
            <a:avLst/>
          </a:prstGeom>
        </p:spPr>
      </p:pic>
    </p:spTree>
    <p:extLst>
      <p:ext uri="{BB962C8B-B14F-4D97-AF65-F5344CB8AC3E}">
        <p14:creationId xmlns:p14="http://schemas.microsoft.com/office/powerpoint/2010/main" val="295832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590116" y="1102954"/>
            <a:ext cx="47580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rPr>
              <a:t>2. Vai trò của năng lượng</a:t>
            </a:r>
          </a:p>
        </p:txBody>
      </p:sp>
      <p:pic>
        <p:nvPicPr>
          <p:cNvPr id="4" name="Picture 3"/>
          <p:cNvPicPr>
            <a:picLocks noChangeAspect="1"/>
          </p:cNvPicPr>
          <p:nvPr/>
        </p:nvPicPr>
        <p:blipFill rotWithShape="1">
          <a:blip r:embed="rId3"/>
          <a:srcRect l="51250" t="30593" r="25250" b="39778"/>
          <a:stretch/>
        </p:blipFill>
        <p:spPr>
          <a:xfrm>
            <a:off x="5577348" y="442868"/>
            <a:ext cx="5786617" cy="4103984"/>
          </a:xfrm>
          <a:prstGeom prst="snip2DiagRect">
            <a:avLst/>
          </a:prstGeom>
        </p:spPr>
      </p:pic>
      <p:sp>
        <p:nvSpPr>
          <p:cNvPr id="5" name="Rectangle 4"/>
          <p:cNvSpPr/>
          <p:nvPr/>
        </p:nvSpPr>
        <p:spPr>
          <a:xfrm>
            <a:off x="716386" y="1846787"/>
            <a:ext cx="486096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Hãy nói tên một số nguồn cung cấp năng lượng cho hoạt động của con người, động vật, máy móc,…</a:t>
            </a:r>
            <a:endParaRPr kumimoji="0" lang="en-GB" sz="3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graphicFrame>
        <p:nvGraphicFramePr>
          <p:cNvPr id="6" name="Table 5"/>
          <p:cNvGraphicFramePr>
            <a:graphicFrameLocks noGrp="1"/>
          </p:cNvGraphicFramePr>
          <p:nvPr/>
        </p:nvGraphicFramePr>
        <p:xfrm>
          <a:off x="1859280" y="4620475"/>
          <a:ext cx="9174480" cy="1628054"/>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2869214482"/>
                    </a:ext>
                  </a:extLst>
                </a:gridCol>
                <a:gridCol w="5151120">
                  <a:extLst>
                    <a:ext uri="{9D8B030D-6E8A-4147-A177-3AD203B41FA5}">
                      <a16:colId xmlns:a16="http://schemas.microsoft.com/office/drawing/2014/main" val="2707247169"/>
                    </a:ext>
                  </a:extLst>
                </a:gridCol>
              </a:tblGrid>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780493"/>
                  </a:ext>
                </a:extLst>
              </a:tr>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365536"/>
                  </a:ext>
                </a:extLst>
              </a:tr>
            </a:tbl>
          </a:graphicData>
        </a:graphic>
      </p:graphicFrame>
      <p:sp>
        <p:nvSpPr>
          <p:cNvPr id="8" name="Oval 7"/>
          <p:cNvSpPr/>
          <p:nvPr/>
        </p:nvSpPr>
        <p:spPr>
          <a:xfrm>
            <a:off x="9845040" y="1395341"/>
            <a:ext cx="1325880" cy="1591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861770" y="4726832"/>
            <a:ext cx="1906291"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Hoạt động</a:t>
            </a:r>
          </a:p>
        </p:txBody>
      </p:sp>
      <p:sp>
        <p:nvSpPr>
          <p:cNvPr id="11" name="TextBox 10"/>
          <p:cNvSpPr txBox="1"/>
          <p:nvPr/>
        </p:nvSpPr>
        <p:spPr>
          <a:xfrm>
            <a:off x="6906237" y="4726832"/>
            <a:ext cx="3268844"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Nguồn năng lượng</a:t>
            </a:r>
          </a:p>
        </p:txBody>
      </p:sp>
      <p:sp>
        <p:nvSpPr>
          <p:cNvPr id="12" name="TextBox 11"/>
          <p:cNvSpPr txBox="1"/>
          <p:nvPr/>
        </p:nvSpPr>
        <p:spPr>
          <a:xfrm>
            <a:off x="2106526" y="5499972"/>
            <a:ext cx="3470822"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Bác nông dân gánh lúa</a:t>
            </a:r>
          </a:p>
        </p:txBody>
      </p:sp>
      <p:sp>
        <p:nvSpPr>
          <p:cNvPr id="13" name="TextBox 12"/>
          <p:cNvSpPr txBox="1"/>
          <p:nvPr/>
        </p:nvSpPr>
        <p:spPr>
          <a:xfrm>
            <a:off x="6191298" y="5567570"/>
            <a:ext cx="4698722"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Thức ăn, nước uống, không khí</a:t>
            </a:r>
          </a:p>
        </p:txBody>
      </p:sp>
    </p:spTree>
    <p:extLst>
      <p:ext uri="{BB962C8B-B14F-4D97-AF65-F5344CB8AC3E}">
        <p14:creationId xmlns:p14="http://schemas.microsoft.com/office/powerpoint/2010/main" val="55832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590116" y="1102954"/>
            <a:ext cx="47580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rPr>
              <a:t>2. Vai trò của năng lượng</a:t>
            </a:r>
          </a:p>
        </p:txBody>
      </p:sp>
      <p:pic>
        <p:nvPicPr>
          <p:cNvPr id="4" name="Picture 3"/>
          <p:cNvPicPr>
            <a:picLocks noChangeAspect="1"/>
          </p:cNvPicPr>
          <p:nvPr/>
        </p:nvPicPr>
        <p:blipFill rotWithShape="1">
          <a:blip r:embed="rId3"/>
          <a:srcRect l="51250" t="30593" r="25250" b="39778"/>
          <a:stretch/>
        </p:blipFill>
        <p:spPr>
          <a:xfrm>
            <a:off x="5577348" y="442868"/>
            <a:ext cx="5786617" cy="4103984"/>
          </a:xfrm>
          <a:prstGeom prst="snip2DiagRect">
            <a:avLst/>
          </a:prstGeom>
        </p:spPr>
      </p:pic>
      <p:sp>
        <p:nvSpPr>
          <p:cNvPr id="5" name="Rectangle 4"/>
          <p:cNvSpPr/>
          <p:nvPr/>
        </p:nvSpPr>
        <p:spPr>
          <a:xfrm>
            <a:off x="716386" y="1846787"/>
            <a:ext cx="486096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Hãy nói tên một số nguồn cung cấp năng lượng cho hoạt động của con người, động vật, máy móc,…</a:t>
            </a:r>
            <a:endParaRPr kumimoji="0" lang="en-GB" sz="3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graphicFrame>
        <p:nvGraphicFramePr>
          <p:cNvPr id="6" name="Table 5"/>
          <p:cNvGraphicFramePr>
            <a:graphicFrameLocks noGrp="1"/>
          </p:cNvGraphicFramePr>
          <p:nvPr/>
        </p:nvGraphicFramePr>
        <p:xfrm>
          <a:off x="1859280" y="4620475"/>
          <a:ext cx="9174480" cy="1628054"/>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2869214482"/>
                    </a:ext>
                  </a:extLst>
                </a:gridCol>
                <a:gridCol w="5151120">
                  <a:extLst>
                    <a:ext uri="{9D8B030D-6E8A-4147-A177-3AD203B41FA5}">
                      <a16:colId xmlns:a16="http://schemas.microsoft.com/office/drawing/2014/main" val="2707247169"/>
                    </a:ext>
                  </a:extLst>
                </a:gridCol>
              </a:tblGrid>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780493"/>
                  </a:ext>
                </a:extLst>
              </a:tr>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365536"/>
                  </a:ext>
                </a:extLst>
              </a:tr>
            </a:tbl>
          </a:graphicData>
        </a:graphic>
      </p:graphicFrame>
      <p:sp>
        <p:nvSpPr>
          <p:cNvPr id="8" name="Oval 7"/>
          <p:cNvSpPr/>
          <p:nvPr/>
        </p:nvSpPr>
        <p:spPr>
          <a:xfrm>
            <a:off x="8305800" y="1365086"/>
            <a:ext cx="1325880" cy="1591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861770" y="4726832"/>
            <a:ext cx="1906291"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Hoạt động</a:t>
            </a:r>
          </a:p>
        </p:txBody>
      </p:sp>
      <p:sp>
        <p:nvSpPr>
          <p:cNvPr id="11" name="TextBox 10"/>
          <p:cNvSpPr txBox="1"/>
          <p:nvPr/>
        </p:nvSpPr>
        <p:spPr>
          <a:xfrm>
            <a:off x="6906237" y="4726832"/>
            <a:ext cx="3268844"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Nguồn năng lượng</a:t>
            </a:r>
          </a:p>
        </p:txBody>
      </p:sp>
      <p:sp>
        <p:nvSpPr>
          <p:cNvPr id="12" name="TextBox 11"/>
          <p:cNvSpPr txBox="1"/>
          <p:nvPr/>
        </p:nvSpPr>
        <p:spPr>
          <a:xfrm>
            <a:off x="2776811" y="5499972"/>
            <a:ext cx="2076209"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Xe máy chạy</a:t>
            </a:r>
          </a:p>
        </p:txBody>
      </p:sp>
      <p:sp>
        <p:nvSpPr>
          <p:cNvPr id="13" name="TextBox 12"/>
          <p:cNvSpPr txBox="1"/>
          <p:nvPr/>
        </p:nvSpPr>
        <p:spPr>
          <a:xfrm>
            <a:off x="8059597" y="5518458"/>
            <a:ext cx="962123"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Xăng</a:t>
            </a:r>
          </a:p>
        </p:txBody>
      </p:sp>
    </p:spTree>
    <p:extLst>
      <p:ext uri="{BB962C8B-B14F-4D97-AF65-F5344CB8AC3E}">
        <p14:creationId xmlns:p14="http://schemas.microsoft.com/office/powerpoint/2010/main" val="377505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590116" y="1102954"/>
            <a:ext cx="47580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rPr>
              <a:t>2. Vai trò của năng lượng</a:t>
            </a:r>
          </a:p>
        </p:txBody>
      </p:sp>
      <p:pic>
        <p:nvPicPr>
          <p:cNvPr id="4" name="Picture 3"/>
          <p:cNvPicPr>
            <a:picLocks noChangeAspect="1"/>
          </p:cNvPicPr>
          <p:nvPr/>
        </p:nvPicPr>
        <p:blipFill rotWithShape="1">
          <a:blip r:embed="rId3"/>
          <a:srcRect l="51250" t="30593" r="25250" b="39778"/>
          <a:stretch/>
        </p:blipFill>
        <p:spPr>
          <a:xfrm>
            <a:off x="5577348" y="442868"/>
            <a:ext cx="5786617" cy="4103984"/>
          </a:xfrm>
          <a:prstGeom prst="snip2DiagRect">
            <a:avLst/>
          </a:prstGeom>
        </p:spPr>
      </p:pic>
      <p:sp>
        <p:nvSpPr>
          <p:cNvPr id="5" name="Rectangle 4"/>
          <p:cNvSpPr/>
          <p:nvPr/>
        </p:nvSpPr>
        <p:spPr>
          <a:xfrm>
            <a:off x="716386" y="1846787"/>
            <a:ext cx="486096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Hãy nói tên một số nguồn cung cấp năng lượng cho hoạt động của con người, động vật, máy móc,…</a:t>
            </a:r>
            <a:endParaRPr kumimoji="0" lang="en-GB" sz="3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graphicFrame>
        <p:nvGraphicFramePr>
          <p:cNvPr id="6" name="Table 5"/>
          <p:cNvGraphicFramePr>
            <a:graphicFrameLocks noGrp="1"/>
          </p:cNvGraphicFramePr>
          <p:nvPr/>
        </p:nvGraphicFramePr>
        <p:xfrm>
          <a:off x="1859280" y="4620475"/>
          <a:ext cx="9174480" cy="1628054"/>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2869214482"/>
                    </a:ext>
                  </a:extLst>
                </a:gridCol>
                <a:gridCol w="5151120">
                  <a:extLst>
                    <a:ext uri="{9D8B030D-6E8A-4147-A177-3AD203B41FA5}">
                      <a16:colId xmlns:a16="http://schemas.microsoft.com/office/drawing/2014/main" val="2707247169"/>
                    </a:ext>
                  </a:extLst>
                </a:gridCol>
              </a:tblGrid>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780493"/>
                  </a:ext>
                </a:extLst>
              </a:tr>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365536"/>
                  </a:ext>
                </a:extLst>
              </a:tr>
            </a:tbl>
          </a:graphicData>
        </a:graphic>
      </p:graphicFrame>
      <p:sp>
        <p:nvSpPr>
          <p:cNvPr id="8" name="Oval 7"/>
          <p:cNvSpPr/>
          <p:nvPr/>
        </p:nvSpPr>
        <p:spPr>
          <a:xfrm>
            <a:off x="7339780" y="2772813"/>
            <a:ext cx="1682300" cy="1591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p:cNvSpPr txBox="1"/>
          <p:nvPr/>
        </p:nvSpPr>
        <p:spPr>
          <a:xfrm>
            <a:off x="2861770" y="4726832"/>
            <a:ext cx="19062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p:cNvSpPr txBox="1"/>
          <p:nvPr/>
        </p:nvSpPr>
        <p:spPr>
          <a:xfrm>
            <a:off x="6906237" y="4726832"/>
            <a:ext cx="32688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Nguồn năng lượng</a:t>
            </a:r>
          </a:p>
        </p:txBody>
      </p:sp>
      <p:sp>
        <p:nvSpPr>
          <p:cNvPr id="12" name="TextBox 11"/>
          <p:cNvSpPr txBox="1"/>
          <p:nvPr/>
        </p:nvSpPr>
        <p:spPr>
          <a:xfrm>
            <a:off x="2106526" y="5499972"/>
            <a:ext cx="336983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GB"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cày đang làm đất</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7532418" y="5518458"/>
            <a:ext cx="16594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Xăng</a:t>
            </a:r>
            <a:r>
              <a:rPr lang="en-GB" sz="2800">
                <a:solidFill>
                  <a:prstClr val="black"/>
                </a:solidFill>
                <a:latin typeface="Times New Roman" panose="02020603050405020304" pitchFamily="18" charset="0"/>
                <a:cs typeface="Times New Roman" panose="02020603050405020304" pitchFamily="18" charset="0"/>
              </a:rPr>
              <a:t>, dầu</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22704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grpSp>
        <p:nvGrpSpPr>
          <p:cNvPr id="2" name="Group 1"/>
          <p:cNvGrpSpPr/>
          <p:nvPr/>
        </p:nvGrpSpPr>
        <p:grpSpPr>
          <a:xfrm>
            <a:off x="5479653" y="1825657"/>
            <a:ext cx="6011307" cy="1107996"/>
            <a:chOff x="5479653" y="1825657"/>
            <a:chExt cx="6011307" cy="1107996"/>
          </a:xfrm>
        </p:grpSpPr>
        <p:sp>
          <p:nvSpPr>
            <p:cNvPr id="8" name="文本框 7">
              <a:extLst>
                <a:ext uri="{FF2B5EF4-FFF2-40B4-BE49-F238E27FC236}">
                  <a16:creationId xmlns:a16="http://schemas.microsoft.com/office/drawing/2014/main" id="{D2C6AB5D-2AD1-41AF-AE70-758BB58345F2}"/>
                </a:ext>
              </a:extLst>
            </p:cNvPr>
            <p:cNvSpPr txBox="1"/>
            <p:nvPr/>
          </p:nvSpPr>
          <p:spPr>
            <a:xfrm>
              <a:off x="5479653" y="1930783"/>
              <a:ext cx="1133112" cy="646331"/>
            </a:xfrm>
            <a:prstGeom prst="rect">
              <a:avLst/>
            </a:prstGeom>
            <a:solidFill>
              <a:srgbClr val="287D60"/>
            </a:solidFill>
            <a:ln w="28575">
              <a:solidFill>
                <a:schemeClr val="bg1"/>
              </a:solidFill>
            </a:ln>
            <a:effectLst>
              <a:outerShdw blurRad="50800" dist="38100" dir="5400000" algn="t"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rPr>
                <a:t>1</a:t>
              </a:r>
              <a:endParaRPr kumimoji="0" lang="zh-CN" altLang="en-US" sz="3600" b="1" i="0" u="none" strike="noStrike" kern="1200" cap="none" spc="0" normalizeH="0" baseline="0" noProof="0" dirty="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2" name="文本框 11">
              <a:extLst>
                <a:ext uri="{FF2B5EF4-FFF2-40B4-BE49-F238E27FC236}">
                  <a16:creationId xmlns:a16="http://schemas.microsoft.com/office/drawing/2014/main" id="{0B2FBC46-3710-41BC-97B5-A43DCD61466E}"/>
                </a:ext>
              </a:extLst>
            </p:cNvPr>
            <p:cNvSpPr txBox="1"/>
            <p:nvPr/>
          </p:nvSpPr>
          <p:spPr>
            <a:xfrm>
              <a:off x="6690824" y="1825657"/>
              <a:ext cx="480013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Hiểu</a:t>
              </a:r>
              <a:r>
                <a:rPr kumimoji="0" lang="en-US" altLang="zh-CN" sz="2200" b="0" i="0" u="none" strike="noStrike" kern="1200" cap="none" spc="0" normalizeH="0" noProof="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 các vật có biến đổi vị trí, hình dạng, nhiệt độ,… nhờ được cung cấp năng lượng</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endParaRPr>
            </a:p>
          </p:txBody>
        </p:sp>
      </p:grpSp>
      <p:grpSp>
        <p:nvGrpSpPr>
          <p:cNvPr id="3" name="Group 2"/>
          <p:cNvGrpSpPr/>
          <p:nvPr/>
        </p:nvGrpSpPr>
        <p:grpSpPr>
          <a:xfrm>
            <a:off x="5479652" y="3308627"/>
            <a:ext cx="6194188" cy="1446550"/>
            <a:chOff x="5479652" y="3308627"/>
            <a:chExt cx="6194188" cy="1446550"/>
          </a:xfrm>
        </p:grpSpPr>
        <p:sp>
          <p:nvSpPr>
            <p:cNvPr id="9" name="文本框 8">
              <a:extLst>
                <a:ext uri="{FF2B5EF4-FFF2-40B4-BE49-F238E27FC236}">
                  <a16:creationId xmlns:a16="http://schemas.microsoft.com/office/drawing/2014/main" id="{A70FDCC3-BD37-40AC-8B3A-83BF31D0CDF0}"/>
                </a:ext>
              </a:extLst>
            </p:cNvPr>
            <p:cNvSpPr txBox="1"/>
            <p:nvPr/>
          </p:nvSpPr>
          <p:spPr>
            <a:xfrm>
              <a:off x="5479652" y="3565733"/>
              <a:ext cx="1133113" cy="646331"/>
            </a:xfrm>
            <a:prstGeom prst="rect">
              <a:avLst/>
            </a:prstGeom>
            <a:solidFill>
              <a:srgbClr val="287D60"/>
            </a:solidFill>
            <a:ln w="28575">
              <a:solidFill>
                <a:schemeClr val="bg1"/>
              </a:solidFill>
            </a:ln>
            <a:effectLst>
              <a:outerShdw blurRad="50800" dist="38100" dir="5400000" algn="t"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rPr>
                <a:t>2</a:t>
              </a:r>
              <a:endParaRPr kumimoji="0" lang="zh-CN" altLang="en-US" sz="3600" b="1" i="0" u="none" strike="noStrike" kern="1200" cap="none" spc="0" normalizeH="0" baseline="0" noProof="0" dirty="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4" name="文本框 13">
              <a:extLst>
                <a:ext uri="{FF2B5EF4-FFF2-40B4-BE49-F238E27FC236}">
                  <a16:creationId xmlns:a16="http://schemas.microsoft.com/office/drawing/2014/main" id="{05EFF0F0-413A-4CE8-B22F-DE8024B68A01}"/>
                </a:ext>
              </a:extLst>
            </p:cNvPr>
            <p:cNvSpPr txBox="1"/>
            <p:nvPr/>
          </p:nvSpPr>
          <p:spPr>
            <a:xfrm>
              <a:off x="6690824" y="3308627"/>
              <a:ext cx="498301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Nêu</a:t>
              </a:r>
              <a:r>
                <a:rPr kumimoji="0" lang="en-US" altLang="zh-CN" sz="2200" b="0" i="0" u="none" strike="noStrike" kern="1200" cap="none" spc="0" normalizeH="0" noProof="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 được ví dụ hoặc làm thí nghiệm đơn giản về các vật có biến đổi vị trí, hình dạng, nhiệt độ… nhờ được cung cấp năng lượng</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endParaRPr>
            </a:p>
          </p:txBody>
        </p:sp>
      </p:grpSp>
      <p:grpSp>
        <p:nvGrpSpPr>
          <p:cNvPr id="4" name="Group 3"/>
          <p:cNvGrpSpPr/>
          <p:nvPr/>
        </p:nvGrpSpPr>
        <p:grpSpPr>
          <a:xfrm>
            <a:off x="5479653" y="4959261"/>
            <a:ext cx="6194187" cy="1446550"/>
            <a:chOff x="5479653" y="4959261"/>
            <a:chExt cx="6194187" cy="1446550"/>
          </a:xfrm>
        </p:grpSpPr>
        <p:sp>
          <p:nvSpPr>
            <p:cNvPr id="10" name="文本框 9">
              <a:extLst>
                <a:ext uri="{FF2B5EF4-FFF2-40B4-BE49-F238E27FC236}">
                  <a16:creationId xmlns:a16="http://schemas.microsoft.com/office/drawing/2014/main" id="{D6F185B4-07FF-4CA5-82EF-A0F1974CAA4C}"/>
                </a:ext>
              </a:extLst>
            </p:cNvPr>
            <p:cNvSpPr txBox="1"/>
            <p:nvPr/>
          </p:nvSpPr>
          <p:spPr>
            <a:xfrm>
              <a:off x="5479653" y="5342251"/>
              <a:ext cx="1133112" cy="646331"/>
            </a:xfrm>
            <a:prstGeom prst="rect">
              <a:avLst/>
            </a:prstGeom>
            <a:solidFill>
              <a:srgbClr val="287D60"/>
            </a:solidFill>
            <a:ln w="28575">
              <a:solidFill>
                <a:schemeClr val="bg1"/>
              </a:solidFill>
            </a:ln>
            <a:effectLst>
              <a:outerShdw blurRad="50800" dist="38100" dir="5400000" algn="t"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rPr>
                <a:t>3</a:t>
              </a:r>
              <a:endParaRPr kumimoji="0" lang="zh-CN" altLang="en-US" sz="3600" b="1" i="0" u="none" strike="noStrike" kern="1200" cap="none" spc="0" normalizeH="0" baseline="0" noProof="0" dirty="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6" name="文本框 15">
              <a:extLst>
                <a:ext uri="{FF2B5EF4-FFF2-40B4-BE49-F238E27FC236}">
                  <a16:creationId xmlns:a16="http://schemas.microsoft.com/office/drawing/2014/main" id="{C5DC595F-E9B4-44A2-8A19-FAC141C20621}"/>
                </a:ext>
              </a:extLst>
            </p:cNvPr>
            <p:cNvSpPr txBox="1"/>
            <p:nvPr/>
          </p:nvSpPr>
          <p:spPr>
            <a:xfrm>
              <a:off x="6731179" y="4959261"/>
              <a:ext cx="4942661"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Nêu</a:t>
              </a:r>
              <a:r>
                <a:rPr kumimoji="0" lang="en-US" altLang="zh-CN" sz="2200" b="0" i="0" u="none" strike="noStrike" kern="1200" cap="none" spc="0" normalizeH="0" noProof="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rPr>
                <a:t> ví dụ về hoạt động của con người, động vật, phương tiện máy móc và chỉ ra nguồn năng lượng cho các hoạt động đó.</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9Slide03 Arima Madurai Bold" panose="00000800000000000000" pitchFamily="2" charset="0"/>
                <a:ea typeface="字魂58号-创中黑" panose="00000500000000000000" pitchFamily="2" charset="-122"/>
                <a:cs typeface="#9Slide03 Arima Madurai Bold" panose="00000800000000000000" pitchFamily="2" charset="0"/>
                <a:sym typeface="字魂58号-创中黑" panose="00000500000000000000" pitchFamily="2" charset="-122"/>
              </a:endParaRPr>
            </a:p>
          </p:txBody>
        </p:sp>
      </p:grpSp>
    </p:spTree>
    <p:extLst>
      <p:ext uri="{BB962C8B-B14F-4D97-AF65-F5344CB8AC3E}">
        <p14:creationId xmlns:p14="http://schemas.microsoft.com/office/powerpoint/2010/main" val="29160935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590116" y="1102954"/>
            <a:ext cx="47580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rPr>
              <a:t>2. Vai trò của năng lượng</a:t>
            </a:r>
          </a:p>
        </p:txBody>
      </p:sp>
      <p:pic>
        <p:nvPicPr>
          <p:cNvPr id="4" name="Picture 3"/>
          <p:cNvPicPr>
            <a:picLocks noChangeAspect="1"/>
          </p:cNvPicPr>
          <p:nvPr/>
        </p:nvPicPr>
        <p:blipFill rotWithShape="1">
          <a:blip r:embed="rId3"/>
          <a:srcRect l="51250" t="30593" r="25250" b="39778"/>
          <a:stretch/>
        </p:blipFill>
        <p:spPr>
          <a:xfrm>
            <a:off x="5577348" y="442868"/>
            <a:ext cx="5786617" cy="4103984"/>
          </a:xfrm>
          <a:prstGeom prst="snip2DiagRect">
            <a:avLst/>
          </a:prstGeom>
        </p:spPr>
      </p:pic>
      <p:sp>
        <p:nvSpPr>
          <p:cNvPr id="5" name="Rectangle 4"/>
          <p:cNvSpPr/>
          <p:nvPr/>
        </p:nvSpPr>
        <p:spPr>
          <a:xfrm>
            <a:off x="716386" y="1846787"/>
            <a:ext cx="486096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Hãy nói tên một số nguồn cung cấp năng lượng cho hoạt động của con người, động vật, máy móc,…</a:t>
            </a:r>
            <a:endParaRPr kumimoji="0" lang="en-GB" sz="3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graphicFrame>
        <p:nvGraphicFramePr>
          <p:cNvPr id="6" name="Table 5"/>
          <p:cNvGraphicFramePr>
            <a:graphicFrameLocks noGrp="1"/>
          </p:cNvGraphicFramePr>
          <p:nvPr/>
        </p:nvGraphicFramePr>
        <p:xfrm>
          <a:off x="1859280" y="4620475"/>
          <a:ext cx="9174480" cy="1628054"/>
        </p:xfrm>
        <a:graphic>
          <a:graphicData uri="http://schemas.openxmlformats.org/drawingml/2006/table">
            <a:tbl>
              <a:tblPr firstRow="1" bandRow="1">
                <a:tableStyleId>{5C22544A-7EE6-4342-B048-85BDC9FD1C3A}</a:tableStyleId>
              </a:tblPr>
              <a:tblGrid>
                <a:gridCol w="4023360">
                  <a:extLst>
                    <a:ext uri="{9D8B030D-6E8A-4147-A177-3AD203B41FA5}">
                      <a16:colId xmlns:a16="http://schemas.microsoft.com/office/drawing/2014/main" val="2869214482"/>
                    </a:ext>
                  </a:extLst>
                </a:gridCol>
                <a:gridCol w="5151120">
                  <a:extLst>
                    <a:ext uri="{9D8B030D-6E8A-4147-A177-3AD203B41FA5}">
                      <a16:colId xmlns:a16="http://schemas.microsoft.com/office/drawing/2014/main" val="2707247169"/>
                    </a:ext>
                  </a:extLst>
                </a:gridCol>
              </a:tblGrid>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780493"/>
                  </a:ext>
                </a:extLst>
              </a:tr>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365536"/>
                  </a:ext>
                </a:extLst>
              </a:tr>
            </a:tbl>
          </a:graphicData>
        </a:graphic>
      </p:graphicFrame>
      <p:sp>
        <p:nvSpPr>
          <p:cNvPr id="8" name="Oval 7"/>
          <p:cNvSpPr/>
          <p:nvPr/>
        </p:nvSpPr>
        <p:spPr>
          <a:xfrm>
            <a:off x="8883232" y="369246"/>
            <a:ext cx="1144688" cy="13184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p:cNvSpPr txBox="1"/>
          <p:nvPr/>
        </p:nvSpPr>
        <p:spPr>
          <a:xfrm>
            <a:off x="2861770" y="4726832"/>
            <a:ext cx="19062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p:cNvSpPr txBox="1"/>
          <p:nvPr/>
        </p:nvSpPr>
        <p:spPr>
          <a:xfrm>
            <a:off x="6906237" y="4726832"/>
            <a:ext cx="32688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Nguồn năng lượng</a:t>
            </a:r>
          </a:p>
        </p:txBody>
      </p:sp>
      <p:sp>
        <p:nvSpPr>
          <p:cNvPr id="12" name="TextBox 11"/>
          <p:cNvSpPr txBox="1"/>
          <p:nvPr/>
        </p:nvSpPr>
        <p:spPr>
          <a:xfrm>
            <a:off x="2626929" y="5599628"/>
            <a:ext cx="23759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Chim đang</a:t>
            </a:r>
            <a:r>
              <a:rPr kumimoji="0" lang="en-GB"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bay</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6191298" y="5567570"/>
            <a:ext cx="46987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Thức ăn, nước uống, không khí</a:t>
            </a:r>
          </a:p>
        </p:txBody>
      </p:sp>
    </p:spTree>
    <p:extLst>
      <p:ext uri="{BB962C8B-B14F-4D97-AF65-F5344CB8AC3E}">
        <p14:creationId xmlns:p14="http://schemas.microsoft.com/office/powerpoint/2010/main" val="4285008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590116" y="1102954"/>
            <a:ext cx="47580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rPr>
              <a:t>2. Vai trò của năng lượng</a:t>
            </a:r>
          </a:p>
        </p:txBody>
      </p:sp>
      <p:sp>
        <p:nvSpPr>
          <p:cNvPr id="5" name="Rectangle 4"/>
          <p:cNvSpPr/>
          <p:nvPr/>
        </p:nvSpPr>
        <p:spPr>
          <a:xfrm>
            <a:off x="716386" y="1846787"/>
            <a:ext cx="486096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Hãy nói tên một số nguồn cung cấp năng lượng cho hoạt động của con người, động vật, máy móc,…</a:t>
            </a:r>
            <a:endParaRPr kumimoji="0" lang="en-GB" sz="3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21674843"/>
              </p:ext>
            </p:extLst>
          </p:nvPr>
        </p:nvGraphicFramePr>
        <p:xfrm>
          <a:off x="1264920" y="4620475"/>
          <a:ext cx="9768840" cy="1628054"/>
        </p:xfrm>
        <a:graphic>
          <a:graphicData uri="http://schemas.openxmlformats.org/drawingml/2006/table">
            <a:tbl>
              <a:tblPr firstRow="1" bandRow="1">
                <a:tableStyleId>{5C22544A-7EE6-4342-B048-85BDC9FD1C3A}</a:tableStyleId>
              </a:tblPr>
              <a:tblGrid>
                <a:gridCol w="4861560">
                  <a:extLst>
                    <a:ext uri="{9D8B030D-6E8A-4147-A177-3AD203B41FA5}">
                      <a16:colId xmlns:a16="http://schemas.microsoft.com/office/drawing/2014/main" val="2869214482"/>
                    </a:ext>
                  </a:extLst>
                </a:gridCol>
                <a:gridCol w="4907280">
                  <a:extLst>
                    <a:ext uri="{9D8B030D-6E8A-4147-A177-3AD203B41FA5}">
                      <a16:colId xmlns:a16="http://schemas.microsoft.com/office/drawing/2014/main" val="2707247169"/>
                    </a:ext>
                  </a:extLst>
                </a:gridCol>
              </a:tblGrid>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780493"/>
                  </a:ext>
                </a:extLst>
              </a:tr>
              <a:tr h="8140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365536"/>
                  </a:ext>
                </a:extLst>
              </a:tr>
            </a:tbl>
          </a:graphicData>
        </a:graphic>
      </p:graphicFrame>
      <p:sp>
        <p:nvSpPr>
          <p:cNvPr id="9" name="TextBox 8"/>
          <p:cNvSpPr txBox="1"/>
          <p:nvPr/>
        </p:nvSpPr>
        <p:spPr>
          <a:xfrm>
            <a:off x="2861770" y="4726832"/>
            <a:ext cx="1906291"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Hoạt động</a:t>
            </a:r>
          </a:p>
        </p:txBody>
      </p:sp>
      <p:sp>
        <p:nvSpPr>
          <p:cNvPr id="11" name="TextBox 10"/>
          <p:cNvSpPr txBox="1"/>
          <p:nvPr/>
        </p:nvSpPr>
        <p:spPr>
          <a:xfrm>
            <a:off x="6906237" y="4726832"/>
            <a:ext cx="3268844"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Nguồn năng lượng</a:t>
            </a:r>
          </a:p>
        </p:txBody>
      </p:sp>
      <p:sp>
        <p:nvSpPr>
          <p:cNvPr id="12" name="TextBox 11"/>
          <p:cNvSpPr txBox="1"/>
          <p:nvPr/>
        </p:nvSpPr>
        <p:spPr>
          <a:xfrm>
            <a:off x="1485348" y="5567570"/>
            <a:ext cx="4485523"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Các em học sinh đang học bài</a:t>
            </a:r>
          </a:p>
        </p:txBody>
      </p:sp>
      <p:sp>
        <p:nvSpPr>
          <p:cNvPr id="13" name="TextBox 12"/>
          <p:cNvSpPr txBox="1"/>
          <p:nvPr/>
        </p:nvSpPr>
        <p:spPr>
          <a:xfrm>
            <a:off x="6191298" y="5567570"/>
            <a:ext cx="4698722"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Thức ăn, nước uống, không khí</a:t>
            </a:r>
          </a:p>
        </p:txBody>
      </p:sp>
      <p:pic>
        <p:nvPicPr>
          <p:cNvPr id="14" name="Picture 13"/>
          <p:cNvPicPr>
            <a:picLocks noChangeAspect="1"/>
          </p:cNvPicPr>
          <p:nvPr/>
        </p:nvPicPr>
        <p:blipFill rotWithShape="1">
          <a:blip r:embed="rId3"/>
          <a:srcRect l="51583" t="60519" r="37884" b="23629"/>
          <a:stretch/>
        </p:blipFill>
        <p:spPr>
          <a:xfrm>
            <a:off x="6446520" y="454586"/>
            <a:ext cx="4663440" cy="3947950"/>
          </a:xfrm>
          <a:prstGeom prst="rect">
            <a:avLst/>
          </a:prstGeom>
        </p:spPr>
      </p:pic>
    </p:spTree>
    <p:extLst>
      <p:ext uri="{BB962C8B-B14F-4D97-AF65-F5344CB8AC3E}">
        <p14:creationId xmlns:p14="http://schemas.microsoft.com/office/powerpoint/2010/main" val="410342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62116" t="60519" r="25916" b="23629"/>
          <a:stretch/>
        </p:blipFill>
        <p:spPr>
          <a:xfrm>
            <a:off x="5843453" y="604404"/>
            <a:ext cx="5046567" cy="3760108"/>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4268587547"/>
              </p:ext>
            </p:extLst>
          </p:nvPr>
        </p:nvGraphicFramePr>
        <p:xfrm>
          <a:off x="1306878" y="4164851"/>
          <a:ext cx="9833562" cy="1881986"/>
        </p:xfrm>
        <a:graphic>
          <a:graphicData uri="http://schemas.openxmlformats.org/drawingml/2006/table">
            <a:tbl>
              <a:tblPr firstRow="1" bandRow="1">
                <a:tableStyleId>{5C22544A-7EE6-4342-B048-85BDC9FD1C3A}</a:tableStyleId>
              </a:tblPr>
              <a:tblGrid>
                <a:gridCol w="4893770">
                  <a:extLst>
                    <a:ext uri="{9D8B030D-6E8A-4147-A177-3AD203B41FA5}">
                      <a16:colId xmlns:a16="http://schemas.microsoft.com/office/drawing/2014/main" val="2869214482"/>
                    </a:ext>
                  </a:extLst>
                </a:gridCol>
                <a:gridCol w="4939792">
                  <a:extLst>
                    <a:ext uri="{9D8B030D-6E8A-4147-A177-3AD203B41FA5}">
                      <a16:colId xmlns:a16="http://schemas.microsoft.com/office/drawing/2014/main" val="2707247169"/>
                    </a:ext>
                  </a:extLst>
                </a:gridCol>
              </a:tblGrid>
              <a:tr h="69670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780493"/>
                  </a:ext>
                </a:extLst>
              </a:tr>
              <a:tr h="118527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365536"/>
                  </a:ext>
                </a:extLst>
              </a:tr>
            </a:tbl>
          </a:graphicData>
        </a:graphic>
      </p:graphicFrame>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p:cNvSpPr txBox="1"/>
          <p:nvPr/>
        </p:nvSpPr>
        <p:spPr>
          <a:xfrm>
            <a:off x="590116" y="1102954"/>
            <a:ext cx="47580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rPr>
              <a:t>2. Vai trò của năng lượng</a:t>
            </a:r>
          </a:p>
        </p:txBody>
      </p:sp>
      <p:sp>
        <p:nvSpPr>
          <p:cNvPr id="5" name="Rectangle 4"/>
          <p:cNvSpPr/>
          <p:nvPr/>
        </p:nvSpPr>
        <p:spPr>
          <a:xfrm>
            <a:off x="716386" y="1846787"/>
            <a:ext cx="486096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Hãy nói tên một số nguồn cung cấp năng lượng cho hoạt động của con người, động vật, máy móc,…</a:t>
            </a:r>
            <a:endParaRPr kumimoji="0" lang="en-GB" sz="3200" b="0" i="0" u="none" strike="noStrike" kern="1200" cap="none" spc="0" normalizeH="0" baseline="0" noProof="0">
              <a:ln>
                <a:noFill/>
              </a:ln>
              <a:solidFill>
                <a:prstClr val="black"/>
              </a:solidFill>
              <a:effectLst/>
              <a:uLnTx/>
              <a:uFillTx/>
              <a:latin typeface="等线 Light" panose="020F0302020204030204"/>
              <a:ea typeface="+mn-ea"/>
              <a:cs typeface="+mn-cs"/>
            </a:endParaRPr>
          </a:p>
        </p:txBody>
      </p:sp>
      <p:sp>
        <p:nvSpPr>
          <p:cNvPr id="9" name="TextBox 8"/>
          <p:cNvSpPr txBox="1"/>
          <p:nvPr/>
        </p:nvSpPr>
        <p:spPr>
          <a:xfrm>
            <a:off x="2861770" y="4211956"/>
            <a:ext cx="1906291"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Hoạt động</a:t>
            </a:r>
          </a:p>
        </p:txBody>
      </p:sp>
      <p:sp>
        <p:nvSpPr>
          <p:cNvPr id="11" name="TextBox 10"/>
          <p:cNvSpPr txBox="1"/>
          <p:nvPr/>
        </p:nvSpPr>
        <p:spPr>
          <a:xfrm>
            <a:off x="7028157" y="4221942"/>
            <a:ext cx="3268844" cy="584775"/>
          </a:xfrm>
          <a:prstGeom prst="rect">
            <a:avLst/>
          </a:prstGeom>
          <a:noFill/>
        </p:spPr>
        <p:txBody>
          <a:bodyPr wrap="none" rtlCol="0">
            <a:spAutoFit/>
          </a:bodyPr>
          <a:lstStyle/>
          <a:p>
            <a:r>
              <a:rPr lang="en-GB" sz="3200">
                <a:latin typeface="Times New Roman" panose="02020603050405020304" pitchFamily="18" charset="0"/>
                <a:cs typeface="Times New Roman" panose="02020603050405020304" pitchFamily="18" charset="0"/>
              </a:rPr>
              <a:t>Nguồn năng lượng</a:t>
            </a:r>
          </a:p>
        </p:txBody>
      </p:sp>
      <p:sp>
        <p:nvSpPr>
          <p:cNvPr id="12" name="TextBox 11"/>
          <p:cNvSpPr txBox="1"/>
          <p:nvPr/>
        </p:nvSpPr>
        <p:spPr>
          <a:xfrm>
            <a:off x="1306879" y="5005367"/>
            <a:ext cx="4884420" cy="954107"/>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Các em học sinh đang tập đá bóng, thể dục, chạy bộ.</a:t>
            </a:r>
          </a:p>
        </p:txBody>
      </p:sp>
      <p:sp>
        <p:nvSpPr>
          <p:cNvPr id="13" name="TextBox 12"/>
          <p:cNvSpPr txBox="1"/>
          <p:nvPr/>
        </p:nvSpPr>
        <p:spPr>
          <a:xfrm>
            <a:off x="6313218" y="5062678"/>
            <a:ext cx="4698722"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Thức ăn, nước uống, không khí</a:t>
            </a:r>
          </a:p>
        </p:txBody>
      </p:sp>
    </p:spTree>
    <p:extLst>
      <p:ext uri="{BB962C8B-B14F-4D97-AF65-F5344CB8AC3E}">
        <p14:creationId xmlns:p14="http://schemas.microsoft.com/office/powerpoint/2010/main" val="204178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1063374" y="943897"/>
            <a:ext cx="10229466" cy="4771103"/>
            <a:chOff x="1063374" y="943897"/>
            <a:chExt cx="10229466" cy="4771103"/>
          </a:xfrm>
        </p:grpSpPr>
        <p:sp>
          <p:nvSpPr>
            <p:cNvPr id="3" name="MH_Entry_1">
              <a:extLst>
                <a:ext uri="{FF2B5EF4-FFF2-40B4-BE49-F238E27FC236}">
                  <a16:creationId xmlns:a16="http://schemas.microsoft.com/office/drawing/2014/main" id="{5A41C0ED-6A1E-4F6B-A7E6-0B647303DE26}"/>
                </a:ext>
              </a:extLst>
            </p:cNvPr>
            <p:cNvSpPr/>
            <p:nvPr>
              <p:custDataLst>
                <p:tags r:id="rId1"/>
              </p:custDataLst>
            </p:nvPr>
          </p:nvSpPr>
          <p:spPr>
            <a:xfrm>
              <a:off x="1063374" y="943897"/>
              <a:ext cx="6343268" cy="13542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l" defTabSz="852086" rtl="0" eaLnBrk="1" fontAlgn="base" latinLnBrk="0" hangingPunct="1">
                <a:lnSpc>
                  <a:spcPct val="100000"/>
                </a:lnSpc>
                <a:spcBef>
                  <a:spcPct val="0"/>
                </a:spcBef>
                <a:spcAft>
                  <a:spcPct val="0"/>
                </a:spcAft>
                <a:buClrTx/>
                <a:buSzTx/>
                <a:buFontTx/>
                <a:buNone/>
                <a:tabLst/>
                <a:defRPr/>
              </a:pPr>
              <a:r>
                <a:rPr kumimoji="0" lang="en-US" altLang="zh-CN" sz="8800" b="1" i="0" u="none" strike="noStrike" kern="1200" cap="none" spc="0" normalizeH="0" baseline="0" noProof="0">
                  <a:ln>
                    <a:noFill/>
                  </a:ln>
                  <a:solidFill>
                    <a:prstClr val="black">
                      <a:lumMod val="85000"/>
                      <a:lumOff val="15000"/>
                    </a:prstClr>
                  </a:solidFill>
                  <a:effectLst/>
                  <a:uLnTx/>
                  <a:uFillTx/>
                  <a:latin typeface="SVN-Comic Sans MS" panose="02040603050506020204" pitchFamily="18" charset="0"/>
                  <a:ea typeface="字魂58号-创中黑" panose="00000500000000000000" pitchFamily="2" charset="-122"/>
                  <a:sym typeface="字魂58号-创中黑" panose="00000500000000000000" pitchFamily="2" charset="-122"/>
                </a:rPr>
                <a:t>KẾT</a:t>
              </a:r>
              <a:r>
                <a:rPr kumimoji="0" lang="en-US" altLang="zh-CN" sz="8800" b="1" i="0" u="none" strike="noStrike" kern="1200" cap="none" spc="0" normalizeH="0" noProof="0">
                  <a:ln>
                    <a:noFill/>
                  </a:ln>
                  <a:solidFill>
                    <a:prstClr val="black">
                      <a:lumMod val="85000"/>
                      <a:lumOff val="15000"/>
                    </a:prstClr>
                  </a:solidFill>
                  <a:effectLst/>
                  <a:uLnTx/>
                  <a:uFillTx/>
                  <a:latin typeface="SVN-Comic Sans MS" panose="02040603050506020204" pitchFamily="18" charset="0"/>
                  <a:ea typeface="字魂58号-创中黑" panose="00000500000000000000" pitchFamily="2" charset="-122"/>
                  <a:sym typeface="字魂58号-创中黑" panose="00000500000000000000" pitchFamily="2" charset="-122"/>
                </a:rPr>
                <a:t> LUẬN</a:t>
              </a:r>
              <a:endParaRPr kumimoji="0" lang="en-US" altLang="zh-CN" sz="8800" b="1" i="0" u="none" strike="noStrike" kern="1200" cap="none" spc="0" normalizeH="0" baseline="0" noProof="0" dirty="0">
                <a:ln>
                  <a:noFill/>
                </a:ln>
                <a:solidFill>
                  <a:prstClr val="black">
                    <a:lumMod val="85000"/>
                    <a:lumOff val="15000"/>
                  </a:prstClr>
                </a:solidFill>
                <a:effectLst/>
                <a:uLnTx/>
                <a:uFillTx/>
                <a:latin typeface="SVN-Comic Sans MS" panose="02040603050506020204" pitchFamily="18" charset="0"/>
                <a:ea typeface="字魂58号-创中黑" panose="00000500000000000000" pitchFamily="2" charset="-122"/>
                <a:sym typeface="字魂58号-创中黑" panose="00000500000000000000" pitchFamily="2" charset="-122"/>
              </a:endParaRPr>
            </a:p>
          </p:txBody>
        </p:sp>
        <p:sp>
          <p:nvSpPr>
            <p:cNvPr id="2" name="Rounded Rectangle 1"/>
            <p:cNvSpPr/>
            <p:nvPr/>
          </p:nvSpPr>
          <p:spPr>
            <a:xfrm>
              <a:off x="1063374" y="2560320"/>
              <a:ext cx="10229466" cy="31546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423227" y="3246120"/>
              <a:ext cx="9509760" cy="1569660"/>
            </a:xfrm>
            <a:prstGeom prst="rect">
              <a:avLst/>
            </a:prstGeom>
            <a:noFill/>
          </p:spPr>
          <p:txBody>
            <a:bodyPr wrap="square" rtlCol="0">
              <a:spAutoFit/>
            </a:bodyPr>
            <a:lstStyle/>
            <a:p>
              <a:r>
                <a:rPr lang="en-GB" sz="3200">
                  <a:latin typeface="Times New Roman" panose="02020603050405020304" pitchFamily="18" charset="0"/>
                  <a:cs typeface="Times New Roman" panose="02020603050405020304" pitchFamily="18" charset="0"/>
                </a:rPr>
                <a:t>Như vậy bất kì một hoạt nào người ta cũng cần có năng lượng. Trong tự nhiên chúng ta cũng sử dụng năng lượng  để làm vật di chuyển hoặc hoạt động. </a:t>
              </a:r>
            </a:p>
          </p:txBody>
        </p:sp>
      </p:grpSp>
    </p:spTree>
    <p:extLst>
      <p:ext uri="{BB962C8B-B14F-4D97-AF65-F5344CB8AC3E}">
        <p14:creationId xmlns:p14="http://schemas.microsoft.com/office/powerpoint/2010/main" val="341119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H_Entry_1">
            <a:extLst>
              <a:ext uri="{FF2B5EF4-FFF2-40B4-BE49-F238E27FC236}">
                <a16:creationId xmlns:a16="http://schemas.microsoft.com/office/drawing/2014/main" id="{5A41C0ED-6A1E-4F6B-A7E6-0B647303DE26}"/>
              </a:ext>
            </a:extLst>
          </p:cNvPr>
          <p:cNvSpPr/>
          <p:nvPr>
            <p:custDataLst>
              <p:tags r:id="rId1"/>
            </p:custDataLst>
          </p:nvPr>
        </p:nvSpPr>
        <p:spPr>
          <a:xfrm>
            <a:off x="1063374" y="943897"/>
            <a:ext cx="6343268" cy="13542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l" defTabSz="852086" rtl="0" eaLnBrk="1" fontAlgn="base" latinLnBrk="0" hangingPunct="1">
              <a:lnSpc>
                <a:spcPct val="100000"/>
              </a:lnSpc>
              <a:spcBef>
                <a:spcPct val="0"/>
              </a:spcBef>
              <a:spcAft>
                <a:spcPct val="0"/>
              </a:spcAft>
              <a:buClrTx/>
              <a:buSzTx/>
              <a:buFontTx/>
              <a:buNone/>
              <a:tabLst/>
              <a:defRPr/>
            </a:pPr>
            <a:r>
              <a:rPr kumimoji="0" lang="en-US" altLang="zh-CN" sz="8800" b="1" i="0" u="none" strike="noStrike" kern="1200" cap="none" spc="0" normalizeH="0" baseline="0" noProof="0">
                <a:ln>
                  <a:noFill/>
                </a:ln>
                <a:solidFill>
                  <a:prstClr val="black">
                    <a:lumMod val="85000"/>
                    <a:lumOff val="15000"/>
                  </a:prstClr>
                </a:solidFill>
                <a:effectLst/>
                <a:uLnTx/>
                <a:uFillTx/>
                <a:latin typeface="SVN-Comic Sans MS" panose="02040603050506020204" pitchFamily="18" charset="0"/>
                <a:ea typeface="字魂58号-创中黑" panose="00000500000000000000" pitchFamily="2" charset="-122"/>
                <a:sym typeface="字魂58号-创中黑" panose="00000500000000000000" pitchFamily="2" charset="-122"/>
              </a:rPr>
              <a:t>KẾT</a:t>
            </a:r>
            <a:r>
              <a:rPr kumimoji="0" lang="en-US" altLang="zh-CN" sz="8800" b="1" i="0" u="none" strike="noStrike" kern="1200" cap="none" spc="0" normalizeH="0" noProof="0">
                <a:ln>
                  <a:noFill/>
                </a:ln>
                <a:solidFill>
                  <a:prstClr val="black">
                    <a:lumMod val="85000"/>
                    <a:lumOff val="15000"/>
                  </a:prstClr>
                </a:solidFill>
                <a:effectLst/>
                <a:uLnTx/>
                <a:uFillTx/>
                <a:latin typeface="SVN-Comic Sans MS" panose="02040603050506020204" pitchFamily="18" charset="0"/>
                <a:ea typeface="字魂58号-创中黑" panose="00000500000000000000" pitchFamily="2" charset="-122"/>
                <a:sym typeface="字魂58号-创中黑" panose="00000500000000000000" pitchFamily="2" charset="-122"/>
              </a:rPr>
              <a:t> LUẬN</a:t>
            </a:r>
            <a:endParaRPr kumimoji="0" lang="en-US" altLang="zh-CN" sz="8800" b="1" i="0" u="none" strike="noStrike" kern="1200" cap="none" spc="0" normalizeH="0" baseline="0" noProof="0" dirty="0">
              <a:ln>
                <a:noFill/>
              </a:ln>
              <a:solidFill>
                <a:prstClr val="black">
                  <a:lumMod val="85000"/>
                  <a:lumOff val="15000"/>
                </a:prstClr>
              </a:solidFill>
              <a:effectLst/>
              <a:uLnTx/>
              <a:uFillTx/>
              <a:latin typeface="SVN-Comic Sans MS" panose="02040603050506020204" pitchFamily="18" charset="0"/>
              <a:ea typeface="字魂58号-创中黑" panose="00000500000000000000" pitchFamily="2" charset="-122"/>
              <a:sym typeface="字魂58号-创中黑" panose="00000500000000000000" pitchFamily="2" charset="-122"/>
            </a:endParaRPr>
          </a:p>
        </p:txBody>
      </p:sp>
      <p:sp>
        <p:nvSpPr>
          <p:cNvPr id="2" name="Rounded Rectangle 1"/>
          <p:cNvSpPr/>
          <p:nvPr/>
        </p:nvSpPr>
        <p:spPr>
          <a:xfrm>
            <a:off x="1063374" y="2560320"/>
            <a:ext cx="10229466" cy="381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87008" y="2831634"/>
            <a:ext cx="10105832" cy="3785652"/>
          </a:xfrm>
          <a:prstGeom prst="rect">
            <a:avLst/>
          </a:prstGeom>
        </p:spPr>
        <p:txBody>
          <a:bodyPr wrap="square">
            <a:spAutoFit/>
          </a:bodyPr>
          <a:lstStyle/>
          <a:p>
            <a:r>
              <a:rPr lang="vi-VN" sz="3000">
                <a:solidFill>
                  <a:schemeClr val="tx1">
                    <a:lumMod val="95000"/>
                    <a:lumOff val="5000"/>
                  </a:schemeClr>
                </a:solidFill>
                <a:latin typeface="+mj-lt"/>
              </a:rPr>
              <a:t>Trong mọi hoạt động của con người, động vật, máy móc,… đều có sự biến đổi. Vì vậy, bất kì hoạt động nào cũng cần dùng năng lượng. </a:t>
            </a:r>
            <a:endParaRPr lang="en-GB" sz="3000">
              <a:solidFill>
                <a:schemeClr val="tx1">
                  <a:lumMod val="95000"/>
                  <a:lumOff val="5000"/>
                </a:schemeClr>
              </a:solidFill>
              <a:latin typeface="+mj-lt"/>
            </a:endParaRPr>
          </a:p>
          <a:p>
            <a:r>
              <a:rPr lang="vi-VN" sz="3000">
                <a:solidFill>
                  <a:schemeClr val="tx1">
                    <a:lumMod val="95000"/>
                    <a:lumOff val="5000"/>
                  </a:schemeClr>
                </a:solidFill>
                <a:latin typeface="+mj-lt"/>
              </a:rPr>
              <a:t>Muốn có năng lượng để thực hiện các hoạt động như cày, cấy, trồng trọt</a:t>
            </a:r>
            <a:r>
              <a:rPr lang="en-GB" sz="3000">
                <a:solidFill>
                  <a:schemeClr val="tx1">
                    <a:lumMod val="95000"/>
                    <a:lumOff val="5000"/>
                  </a:schemeClr>
                </a:solidFill>
                <a:latin typeface="+mj-lt"/>
              </a:rPr>
              <a:t>, </a:t>
            </a:r>
            <a:r>
              <a:rPr lang="en-GB" sz="3000">
                <a:solidFill>
                  <a:schemeClr val="tx1">
                    <a:lumMod val="95000"/>
                    <a:lumOff val="5000"/>
                  </a:schemeClr>
                </a:solidFill>
                <a:latin typeface="Times New Roman" panose="02020603050405020304" pitchFamily="18" charset="0"/>
                <a:cs typeface="Times New Roman" panose="02020603050405020304" pitchFamily="18" charset="0"/>
              </a:rPr>
              <a:t>học tập </a:t>
            </a:r>
            <a:r>
              <a:rPr lang="vi-VN" sz="3000">
                <a:solidFill>
                  <a:schemeClr val="tx1">
                    <a:lumMod val="95000"/>
                    <a:lumOff val="5000"/>
                  </a:schemeClr>
                </a:solidFill>
                <a:latin typeface="+mj-lt"/>
              </a:rPr>
              <a:t>,… con người phải ăn, uống và hít thở. Thức ăn là nguồn cung cấp năng lượng cho các hoạt động của con người.</a:t>
            </a:r>
            <a:br>
              <a:rPr lang="vi-VN" sz="3000">
                <a:solidFill>
                  <a:schemeClr val="tx1">
                    <a:lumMod val="95000"/>
                    <a:lumOff val="5000"/>
                  </a:schemeClr>
                </a:solidFill>
                <a:latin typeface="+mj-lt"/>
              </a:rPr>
            </a:br>
            <a:endParaRPr lang="en-GB" sz="3000">
              <a:solidFill>
                <a:schemeClr val="tx1">
                  <a:lumMod val="95000"/>
                  <a:lumOff val="5000"/>
                </a:schemeClr>
              </a:solidFill>
              <a:latin typeface="+mj-lt"/>
            </a:endParaRPr>
          </a:p>
        </p:txBody>
      </p:sp>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3" y="3941682"/>
            <a:ext cx="3414823" cy="3124200"/>
          </a:xfrm>
          <a:prstGeom prst="rect">
            <a:avLst/>
          </a:prstGeom>
        </p:spPr>
      </p:pic>
      <p:pic>
        <p:nvPicPr>
          <p:cNvPr id="3" name="Picture 2"/>
          <p:cNvPicPr>
            <a:picLocks noChangeAspect="1"/>
          </p:cNvPicPr>
          <p:nvPr/>
        </p:nvPicPr>
        <p:blipFill>
          <a:blip r:embed="rId5"/>
          <a:stretch>
            <a:fillRect/>
          </a:stretch>
        </p:blipFill>
        <p:spPr>
          <a:xfrm>
            <a:off x="5845514" y="1375044"/>
            <a:ext cx="6346486" cy="2566638"/>
          </a:xfrm>
          <a:prstGeom prst="rect">
            <a:avLst/>
          </a:prstGeom>
        </p:spPr>
      </p:pic>
    </p:spTree>
    <p:extLst>
      <p:ext uri="{BB962C8B-B14F-4D97-AF65-F5344CB8AC3E}">
        <p14:creationId xmlns:p14="http://schemas.microsoft.com/office/powerpoint/2010/main" val="16867708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270635" y="425737"/>
            <a:ext cx="4286250" cy="2857500"/>
          </a:xfrm>
          <a:prstGeom prst="rect">
            <a:avLst/>
          </a:prstGeom>
        </p:spPr>
      </p:pic>
      <p:pic>
        <p:nvPicPr>
          <p:cNvPr id="3" name="Picture 2"/>
          <p:cNvPicPr>
            <a:picLocks noChangeAspect="1"/>
          </p:cNvPicPr>
          <p:nvPr/>
        </p:nvPicPr>
        <p:blipFill>
          <a:blip r:embed="rId4"/>
          <a:stretch>
            <a:fillRect/>
          </a:stretch>
        </p:blipFill>
        <p:spPr>
          <a:xfrm>
            <a:off x="6050772" y="425737"/>
            <a:ext cx="4240696" cy="2857500"/>
          </a:xfrm>
          <a:prstGeom prst="rect">
            <a:avLst/>
          </a:prstGeom>
        </p:spPr>
      </p:pic>
      <p:pic>
        <p:nvPicPr>
          <p:cNvPr id="4" name="Picture 3"/>
          <p:cNvPicPr>
            <a:picLocks noChangeAspect="1"/>
          </p:cNvPicPr>
          <p:nvPr/>
        </p:nvPicPr>
        <p:blipFill>
          <a:blip r:embed="rId5"/>
          <a:stretch>
            <a:fillRect/>
          </a:stretch>
        </p:blipFill>
        <p:spPr>
          <a:xfrm>
            <a:off x="1270635" y="3583305"/>
            <a:ext cx="4286250" cy="2619375"/>
          </a:xfrm>
          <a:prstGeom prst="rect">
            <a:avLst/>
          </a:prstGeom>
        </p:spPr>
      </p:pic>
      <p:grpSp>
        <p:nvGrpSpPr>
          <p:cNvPr id="9" name="Group 8"/>
          <p:cNvGrpSpPr/>
          <p:nvPr/>
        </p:nvGrpSpPr>
        <p:grpSpPr>
          <a:xfrm>
            <a:off x="5385927" y="3283237"/>
            <a:ext cx="6098187" cy="1329690"/>
            <a:chOff x="5385927" y="3283237"/>
            <a:chExt cx="6098187" cy="1329690"/>
          </a:xfrm>
        </p:grpSpPr>
        <p:sp>
          <p:nvSpPr>
            <p:cNvPr id="5" name="TextBox 4"/>
            <p:cNvSpPr txBox="1"/>
            <p:nvPr/>
          </p:nvSpPr>
          <p:spPr>
            <a:xfrm>
              <a:off x="6386052" y="3725761"/>
              <a:ext cx="5098062"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Tua pin chạy bằng năng lượng gió</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927" y="3283237"/>
              <a:ext cx="1329690" cy="1329690"/>
            </a:xfrm>
            <a:prstGeom prst="rect">
              <a:avLst/>
            </a:prstGeom>
          </p:spPr>
        </p:pic>
      </p:grpSp>
      <p:grpSp>
        <p:nvGrpSpPr>
          <p:cNvPr id="12" name="Group 11"/>
          <p:cNvGrpSpPr/>
          <p:nvPr/>
        </p:nvGrpSpPr>
        <p:grpSpPr>
          <a:xfrm>
            <a:off x="5385927" y="4078113"/>
            <a:ext cx="6160512" cy="1329690"/>
            <a:chOff x="5385927" y="4078113"/>
            <a:chExt cx="6160512" cy="1329690"/>
          </a:xfrm>
        </p:grpSpPr>
        <p:sp>
          <p:nvSpPr>
            <p:cNvPr id="7" name="TextBox 6"/>
            <p:cNvSpPr txBox="1"/>
            <p:nvPr/>
          </p:nvSpPr>
          <p:spPr>
            <a:xfrm>
              <a:off x="6386052" y="4453174"/>
              <a:ext cx="5160387" cy="523220"/>
            </a:xfrm>
            <a:prstGeom prst="rect">
              <a:avLst/>
            </a:prstGeom>
            <a:noFill/>
          </p:spPr>
          <p:txBody>
            <a:bodyPr wrap="none" rtlCol="0">
              <a:spAutoFit/>
            </a:bodyPr>
            <a:lstStyle/>
            <a:p>
              <a:r>
                <a:rPr lang="en-GB" sz="2800">
                  <a:latin typeface="Times New Roman" panose="02020603050405020304" pitchFamily="18" charset="0"/>
                  <a:cs typeface="Times New Roman" panose="02020603050405020304" pitchFamily="18" charset="0"/>
                </a:rPr>
                <a:t>Pin chạy bằng năng lượng mặt trời</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927" y="4078113"/>
              <a:ext cx="1329690" cy="1329690"/>
            </a:xfrm>
            <a:prstGeom prst="rect">
              <a:avLst/>
            </a:prstGeom>
          </p:spPr>
        </p:pic>
      </p:grpSp>
      <p:grpSp>
        <p:nvGrpSpPr>
          <p:cNvPr id="13" name="Group 12"/>
          <p:cNvGrpSpPr/>
          <p:nvPr/>
        </p:nvGrpSpPr>
        <p:grpSpPr>
          <a:xfrm>
            <a:off x="5385927" y="5009080"/>
            <a:ext cx="5861193" cy="1329690"/>
            <a:chOff x="5385927" y="5009080"/>
            <a:chExt cx="5861193" cy="1329690"/>
          </a:xfrm>
        </p:grpSpPr>
        <p:sp>
          <p:nvSpPr>
            <p:cNvPr id="8" name="TextBox 7"/>
            <p:cNvSpPr txBox="1"/>
            <p:nvPr/>
          </p:nvSpPr>
          <p:spPr>
            <a:xfrm>
              <a:off x="6386052" y="5248573"/>
              <a:ext cx="4861068" cy="954107"/>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Guồng nước chạy bằng năng lượng nước chảy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5927" y="5009080"/>
              <a:ext cx="1329690" cy="1329690"/>
            </a:xfrm>
            <a:prstGeom prst="rect">
              <a:avLst/>
            </a:prstGeom>
          </p:spPr>
        </p:pic>
      </p:grpSp>
    </p:spTree>
    <p:extLst>
      <p:ext uri="{BB962C8B-B14F-4D97-AF65-F5344CB8AC3E}">
        <p14:creationId xmlns:p14="http://schemas.microsoft.com/office/powerpoint/2010/main" val="65896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2606286" y="676088"/>
            <a:ext cx="8275074" cy="949657"/>
            <a:chOff x="1828800" y="683553"/>
            <a:chExt cx="8275074" cy="949657"/>
          </a:xfrm>
        </p:grpSpPr>
        <p:sp>
          <p:nvSpPr>
            <p:cNvPr id="6" name="Pentagon 5"/>
            <p:cNvSpPr/>
            <p:nvPr/>
          </p:nvSpPr>
          <p:spPr>
            <a:xfrm>
              <a:off x="1828800" y="683553"/>
              <a:ext cx="7635240" cy="949657"/>
            </a:xfrm>
            <a:prstGeom prst="homePlate">
              <a:avLst/>
            </a:prstGeom>
            <a:solidFill>
              <a:srgbClr val="FF898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829046" y="911990"/>
              <a:ext cx="8274828" cy="523220"/>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Muốn vật hoạt động, biến đổi cần có điều kiện gì?</a:t>
              </a:r>
            </a:p>
          </p:txBody>
        </p:sp>
      </p:grpSp>
      <p:grpSp>
        <p:nvGrpSpPr>
          <p:cNvPr id="9" name="Group 8"/>
          <p:cNvGrpSpPr/>
          <p:nvPr/>
        </p:nvGrpSpPr>
        <p:grpSpPr>
          <a:xfrm>
            <a:off x="2606286" y="1962276"/>
            <a:ext cx="8275074" cy="949657"/>
            <a:chOff x="1828800" y="1969741"/>
            <a:chExt cx="8275074" cy="949657"/>
          </a:xfrm>
        </p:grpSpPr>
        <p:sp>
          <p:nvSpPr>
            <p:cNvPr id="8" name="Pentagon 7"/>
            <p:cNvSpPr/>
            <p:nvPr/>
          </p:nvSpPr>
          <p:spPr>
            <a:xfrm>
              <a:off x="1828800" y="1969741"/>
              <a:ext cx="7635240" cy="949657"/>
            </a:xfrm>
            <a:prstGeom prst="homePlate">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829046" y="2211996"/>
              <a:ext cx="8274828" cy="523220"/>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Muốn vật hoạt động, biến đổi cần có năng lượng</a:t>
              </a:r>
            </a:p>
          </p:txBody>
        </p:sp>
      </p:grpSp>
      <p:grpSp>
        <p:nvGrpSpPr>
          <p:cNvPr id="11" name="Group 10"/>
          <p:cNvGrpSpPr/>
          <p:nvPr/>
        </p:nvGrpSpPr>
        <p:grpSpPr>
          <a:xfrm>
            <a:off x="1051560" y="3191173"/>
            <a:ext cx="9829800" cy="2968586"/>
            <a:chOff x="1051560" y="3191173"/>
            <a:chExt cx="9829800" cy="2968586"/>
          </a:xfrm>
        </p:grpSpPr>
        <p:sp>
          <p:nvSpPr>
            <p:cNvPr id="2" name="Rounded Rectangle 1"/>
            <p:cNvSpPr/>
            <p:nvPr/>
          </p:nvSpPr>
          <p:spPr>
            <a:xfrm>
              <a:off x="1051560" y="3191173"/>
              <a:ext cx="9829800" cy="29685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280283" y="3398193"/>
              <a:ext cx="9372354" cy="2554545"/>
            </a:xfrm>
            <a:prstGeom prst="rect">
              <a:avLst/>
            </a:prstGeom>
            <a:noFill/>
          </p:spPr>
          <p:txBody>
            <a:bodyPr wrap="square" rtlCol="0">
              <a:spAutoFit/>
            </a:bodyPr>
            <a:lstStyle/>
            <a:p>
              <a:pPr algn="just"/>
              <a:r>
                <a:rPr lang="en-GB" sz="3200">
                  <a:latin typeface="Times New Roman" panose="02020603050405020304" pitchFamily="18" charset="0"/>
                  <a:cs typeface="Times New Roman" panose="02020603050405020304" pitchFamily="18" charset="0"/>
                </a:rPr>
                <a:t>Vậy khi sử dụng năng lượng chúng ta nên sử dụng tiết kiệm, tránh lãng phí vì các nguồn năng lượng như than, dầu, xăng… đều có hạn. Chúng ta cũng nên tang cường sử dụng nguồn năng lượng sạch như gió, nước chạy, năng lượng mặt trời để tránh làm ô nhiễm môi trường.</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17" y="676088"/>
            <a:ext cx="2204531" cy="2204531"/>
          </a:xfrm>
          <a:prstGeom prst="rect">
            <a:avLst/>
          </a:prstGeom>
        </p:spPr>
      </p:pic>
    </p:spTree>
    <p:extLst>
      <p:ext uri="{BB962C8B-B14F-4D97-AF65-F5344CB8AC3E}">
        <p14:creationId xmlns:p14="http://schemas.microsoft.com/office/powerpoint/2010/main" val="344549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r>
                <a:rPr lang="en-GB" sz="3600">
                  <a:latin typeface="Times New Roman" panose="02020603050405020304" pitchFamily="18" charset="0"/>
                  <a:cs typeface="Times New Roman" panose="02020603050405020304" pitchFamily="18" charset="0"/>
                </a:rPr>
                <a:t>Về nhà xem lại bài</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r>
                <a:rPr lang="en-GB" sz="3600">
                  <a:latin typeface="Times New Roman" panose="02020603050405020304" pitchFamily="18" charset="0"/>
                  <a:cs typeface="Times New Roman" panose="02020603050405020304" pitchFamily="18" charset="0"/>
                </a:rPr>
                <a:t>Chuẩn bị bài tiếp theo:</a:t>
              </a:r>
            </a:p>
            <a:p>
              <a:r>
                <a:rPr lang="en-GB" sz="3600">
                  <a:latin typeface="Times New Roman" panose="02020603050405020304" pitchFamily="18" charset="0"/>
                  <a:cs typeface="Times New Roman" panose="02020603050405020304" pitchFamily="18" charset="0"/>
                </a:rPr>
                <a:t>Năng lượng mặt trời</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sp>
        <p:nvSpPr>
          <p:cNvPr id="14" name="TextBox 13"/>
          <p:cNvSpPr txBox="1"/>
          <p:nvPr/>
        </p:nvSpPr>
        <p:spPr>
          <a:xfrm>
            <a:off x="4350020" y="2611769"/>
            <a:ext cx="8595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solidFill>
                    <a:sysClr val="windowText" lastClr="000000"/>
                  </a:solidFill>
                </a:ln>
                <a:solidFill>
                  <a:srgbClr val="FFC000"/>
                </a:solidFill>
                <a:effectLst/>
                <a:uLnTx/>
                <a:uFillTx/>
                <a:latin typeface="SVN-Carington" panose="02040603050506020204" pitchFamily="18" charset="0"/>
                <a:ea typeface="+mn-ea"/>
                <a:cs typeface="Arial"/>
                <a:sym typeface="Arial"/>
              </a:rPr>
              <a:t>Chúc</a:t>
            </a:r>
            <a:r>
              <a:rPr kumimoji="0" lang="en-US" sz="7200" b="0" i="0" u="none" strike="noStrike" kern="0" cap="none" spc="0" normalizeH="0" noProof="0">
                <a:ln>
                  <a:solidFill>
                    <a:sysClr val="windowText" lastClr="000000"/>
                  </a:solidFill>
                </a:ln>
                <a:solidFill>
                  <a:srgbClr val="FFC000"/>
                </a:solidFill>
                <a:effectLst/>
                <a:uLnTx/>
                <a:uFillTx/>
                <a:latin typeface="SVN-Carington" panose="02040603050506020204" pitchFamily="18" charset="0"/>
                <a:ea typeface="+mn-ea"/>
                <a:cs typeface="Arial"/>
                <a:sym typeface="Arial"/>
              </a:rPr>
              <a:t> các em học tốt</a:t>
            </a:r>
            <a:endParaRPr kumimoji="0" lang="en-US" sz="72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a:sym typeface="Arial"/>
            </a:endParaRPr>
          </a:p>
        </p:txBody>
      </p:sp>
      <p:sp>
        <p:nvSpPr>
          <p:cNvPr id="8" name="TextBox 7"/>
          <p:cNvSpPr txBox="1"/>
          <p:nvPr/>
        </p:nvSpPr>
        <p:spPr>
          <a:xfrm>
            <a:off x="5714998" y="3983264"/>
            <a:ext cx="58654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solidFill>
                    <a:sysClr val="windowText" lastClr="000000"/>
                  </a:solidFill>
                </a:ln>
                <a:solidFill>
                  <a:srgbClr val="FF0000"/>
                </a:solidFill>
                <a:effectLst/>
                <a:uLnTx/>
                <a:uFillTx/>
                <a:latin typeface="SVN-Bear" panose="02040603050506020204" pitchFamily="18" charset="0"/>
                <a:ea typeface="+mn-ea"/>
                <a:cs typeface="Arial"/>
                <a:sym typeface="Arial"/>
              </a:rPr>
              <a:t>Thực hiện: Edufive</a:t>
            </a:r>
            <a:endParaRPr kumimoji="0" lang="en-US" sz="4400" b="0" i="0" u="none" strike="noStrike" kern="0" cap="none" spc="0" normalizeH="0" baseline="0" noProof="0" dirty="0">
              <a:ln>
                <a:solidFill>
                  <a:sysClr val="windowText" lastClr="000000"/>
                </a:solidFill>
              </a:ln>
              <a:solidFill>
                <a:srgbClr val="FF0000"/>
              </a:solidFill>
              <a:effectLst/>
              <a:uLnTx/>
              <a:uFillTx/>
              <a:latin typeface="SVN-Bear" panose="02040603050506020204" pitchFamily="18" charset="0"/>
              <a:ea typeface="+mn-ea"/>
              <a:cs typeface="Arial"/>
              <a:sym typeface="Arial"/>
            </a:endParaRPr>
          </a:p>
        </p:txBody>
      </p:sp>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3" y="3941682"/>
            <a:ext cx="3414823" cy="3124200"/>
          </a:xfrm>
          <a:prstGeom prst="rect">
            <a:avLst/>
          </a:prstGeom>
        </p:spPr>
      </p:pic>
      <p:pic>
        <p:nvPicPr>
          <p:cNvPr id="4" name="Picture 3"/>
          <p:cNvPicPr>
            <a:picLocks noChangeAspect="1"/>
          </p:cNvPicPr>
          <p:nvPr/>
        </p:nvPicPr>
        <p:blipFill>
          <a:blip r:embed="rId5"/>
          <a:stretch>
            <a:fillRect/>
          </a:stretch>
        </p:blipFill>
        <p:spPr>
          <a:xfrm>
            <a:off x="5406848" y="1917090"/>
            <a:ext cx="7017104" cy="2353260"/>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1807" y="-875094"/>
            <a:ext cx="487363" cy="48736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9"/>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algn="just"/>
              <a:r>
                <a:rPr lang="en-GB" sz="3200">
                  <a:latin typeface="Times New Roman" panose="02020603050405020304" pitchFamily="18" charset="0"/>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804378" cy="3124200"/>
            <a:chOff x="5115935" y="2865120"/>
            <a:chExt cx="6804378"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860060" y="3164265"/>
              <a:ext cx="606025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GB" sz="4000" b="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biến đổi lí học là gì?</a:t>
              </a:r>
              <a:endParaRPr kumimoji="0" lang="en-GB" sz="4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biến đổi từ thể này sang thể khác mà tính chất vẫn giữ nguyên gọi là sự biến đổi lí học.</a:t>
            </a:r>
            <a:endParaRPr kumimoji="0" lang="en-GB"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682458" cy="3124200"/>
            <a:chOff x="5115935" y="2865120"/>
            <a:chExt cx="6682458"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738140" y="3207604"/>
              <a:ext cx="606025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Sự biến đổi hóa học là gì?</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biến đổi từ chất</a:t>
            </a:r>
            <a:r>
              <a:rPr kumimoji="0" lang="en-GB"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này sang chất khác gọi là sự biến đổi hóa học.</a:t>
            </a:r>
            <a:endParaRPr kumimoji="0" lang="en-GB"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1807" y="-875094"/>
            <a:ext cx="487363" cy="48736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735" y="3416051"/>
            <a:ext cx="4222030" cy="4434905"/>
          </a:xfrm>
          <a:prstGeom prst="rect">
            <a:avLst/>
          </a:prstGeom>
        </p:spPr>
      </p:pic>
      <p:pic>
        <p:nvPicPr>
          <p:cNvPr id="3" name="Picture 2"/>
          <p:cNvPicPr>
            <a:picLocks noChangeAspect="1"/>
          </p:cNvPicPr>
          <p:nvPr/>
        </p:nvPicPr>
        <p:blipFill>
          <a:blip r:embed="rId5"/>
          <a:stretch>
            <a:fillRect/>
          </a:stretch>
        </p:blipFill>
        <p:spPr>
          <a:xfrm>
            <a:off x="4949715" y="1844739"/>
            <a:ext cx="7078069" cy="2566638"/>
          </a:xfrm>
          <a:prstGeom prst="rect">
            <a:avLst/>
          </a:prstGeom>
        </p:spPr>
      </p:pic>
    </p:spTree>
    <p:extLst>
      <p:ext uri="{BB962C8B-B14F-4D97-AF65-F5344CB8AC3E}">
        <p14:creationId xmlns:p14="http://schemas.microsoft.com/office/powerpoint/2010/main" val="2512118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1113</Words>
  <Application>Microsoft Macintosh PowerPoint</Application>
  <PresentationFormat>Widescreen</PresentationFormat>
  <Paragraphs>114</Paragraphs>
  <Slides>29</Slides>
  <Notes>24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等线</vt:lpstr>
      <vt:lpstr>等线 Light</vt:lpstr>
      <vt:lpstr>#9Slide03 Arima Madurai Bold</vt:lpstr>
      <vt:lpstr>Arial</vt:lpstr>
      <vt:lpstr>Calibri</vt:lpstr>
      <vt:lpstr>Noto Sans S Chinese Light</vt:lpstr>
      <vt:lpstr>SVN-Bear</vt:lpstr>
      <vt:lpstr>SVN-Carington</vt:lpstr>
      <vt:lpstr>SVN-Comic Sans MS</vt:lpstr>
      <vt:lpstr>Times New Roman</vt:lpstr>
      <vt:lpstr>字魂58号-创中黑</vt:lpstr>
      <vt:lpstr>千图网海量PPT模板www.58pic.com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Microsoft Office User</cp:lastModifiedBy>
  <cp:revision>37</cp:revision>
  <dcterms:created xsi:type="dcterms:W3CDTF">2022-01-14T11:29:19Z</dcterms:created>
  <dcterms:modified xsi:type="dcterms:W3CDTF">2023-01-31T18:03:03Z</dcterms:modified>
</cp:coreProperties>
</file>