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274" r:id="rId3"/>
    <p:sldId id="300" r:id="rId4"/>
    <p:sldId id="301" r:id="rId5"/>
    <p:sldId id="283" r:id="rId6"/>
    <p:sldId id="279" r:id="rId7"/>
    <p:sldId id="302" r:id="rId8"/>
    <p:sldId id="288" r:id="rId9"/>
    <p:sldId id="281" r:id="rId10"/>
    <p:sldId id="286" r:id="rId11"/>
    <p:sldId id="287" r:id="rId12"/>
    <p:sldId id="289" r:id="rId13"/>
    <p:sldId id="303" r:id="rId14"/>
    <p:sldId id="306" r:id="rId15"/>
    <p:sldId id="292" r:id="rId16"/>
    <p:sldId id="297" r:id="rId17"/>
    <p:sldId id="307" r:id="rId18"/>
    <p:sldId id="305" r:id="rId19"/>
    <p:sldId id="29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DF7"/>
    <a:srgbClr val="C6C6C6"/>
    <a:srgbClr val="11507D"/>
    <a:srgbClr val="4189BB"/>
    <a:srgbClr val="008000"/>
    <a:srgbClr val="5294DB"/>
    <a:srgbClr val="F4F4F4"/>
    <a:srgbClr val="246693"/>
    <a:srgbClr val="33B9E2"/>
    <a:srgbClr val="426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>
        <p:scale>
          <a:sx n="50" d="100"/>
          <a:sy n="50" d="100"/>
        </p:scale>
        <p:origin x="-127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66F209-A112-40BC-9E64-AFC0678646D4}"/>
              </a:ext>
            </a:extLst>
          </p:cNvPr>
          <p:cNvSpPr/>
          <p:nvPr userDrawn="1"/>
        </p:nvSpPr>
        <p:spPr>
          <a:xfrm>
            <a:off x="-762000" y="-952500"/>
            <a:ext cx="13792200" cy="3905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F32ED1F5-CFED-4EFE-8CB5-9928E223BC8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E4059E2-D4A5-47B4-BB03-0CB7CCDFC6C8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-3162300" y="133350"/>
            <a:ext cx="1295400" cy="1295400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AE9858-8138-41BD-BA4E-7FC0596667D7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-1714500" y="5562600"/>
            <a:ext cx="1295400" cy="1295400"/>
          </a:xfrm>
          <a:prstGeom prst="ellipse">
            <a:avLst/>
          </a:prstGeom>
          <a:blipFill dpi="0" rotWithShape="0">
            <a:blip r:embed="rId8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餐桌&#10;&#10;描述已自动生成">
            <a:extLst>
              <a:ext uri="{FF2B5EF4-FFF2-40B4-BE49-F238E27FC236}">
                <a16:creationId xmlns:a16="http://schemas.microsoft.com/office/drawing/2014/main" xmlns="" id="{AF997ED6-70B6-4E00-BBDA-7834F6BC9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AFC0505-A9FA-45CF-A322-C445DAB66630}"/>
              </a:ext>
            </a:extLst>
          </p:cNvPr>
          <p:cNvSpPr txBox="1"/>
          <p:nvPr/>
        </p:nvSpPr>
        <p:spPr>
          <a:xfrm>
            <a:off x="990576" y="1346825"/>
            <a:ext cx="102108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>
                <a:solidFill>
                  <a:srgbClr val="11507D"/>
                </a:solidFill>
                <a:latin typeface="UTM Bell" panose="02040603050506020204" pitchFamily="18" charset="0"/>
                <a:ea typeface="Microsoft YaHei" panose="020B0503020204020204" pitchFamily="34" charset="-122"/>
              </a:rPr>
              <a:t>KHỞI ĐỘNG</a:t>
            </a:r>
            <a:endParaRPr lang="zh-CN" altLang="en-US" sz="11500" b="1" dirty="0">
              <a:solidFill>
                <a:srgbClr val="11507D"/>
              </a:solidFill>
              <a:latin typeface="UTM Bell" panose="020406030505060202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3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9EF14C-275F-4897-8BC5-7684BD683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50" y="240773"/>
            <a:ext cx="7769972" cy="6376453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xmlns="" id="{B88D2282-22F9-4EEE-A11C-88E340FCF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657" y="372756"/>
            <a:ext cx="9580666" cy="6482490"/>
          </a:xfrm>
          <a:prstGeom prst="rect">
            <a:avLst/>
          </a:prstGeom>
        </p:spPr>
      </p:pic>
      <p:sp>
        <p:nvSpPr>
          <p:cNvPr id="7" name="Text Box 52">
            <a:extLst>
              <a:ext uri="{FF2B5EF4-FFF2-40B4-BE49-F238E27FC236}">
                <a16:creationId xmlns:a16="http://schemas.microsoft.com/office/drawing/2014/main" xmlns="" id="{A3845D51-02F0-4DB8-967F-D197886C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3096721"/>
            <a:ext cx="3960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b) 6,85 + </a:t>
            </a:r>
            <a:r>
              <a:rPr lang="en-US" altLang="en-US" sz="3600" b="1" i="1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= 10,29</a:t>
            </a:r>
            <a:endParaRPr lang="en-US" altLang="en-US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54">
            <a:extLst>
              <a:ext uri="{FF2B5EF4-FFF2-40B4-BE49-F238E27FC236}">
                <a16:creationId xmlns:a16="http://schemas.microsoft.com/office/drawing/2014/main" xmlns="" id="{1D22405B-6A8E-4EC5-B3E1-EF5C93454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604721"/>
            <a:ext cx="3217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10,29 – 6,85</a:t>
            </a:r>
          </a:p>
        </p:txBody>
      </p:sp>
      <p:sp>
        <p:nvSpPr>
          <p:cNvPr id="11" name="Text Box 55">
            <a:extLst>
              <a:ext uri="{FF2B5EF4-FFF2-40B4-BE49-F238E27FC236}">
                <a16:creationId xmlns:a16="http://schemas.microsoft.com/office/drawing/2014/main" xmlns="" id="{EC77BF8F-BD6F-42C7-9B9F-F56C632C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138121"/>
            <a:ext cx="2544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 3,44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xmlns="" id="{6E54B8C9-9664-455D-898B-EA168D24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22" y="2409116"/>
            <a:ext cx="3025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2.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Tìm </a:t>
            </a:r>
            <a:r>
              <a:rPr lang="en-US" altLang="en-US" sz="4000" b="1" i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66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7CEFC3D-9405-419D-B584-140138A9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89" y="1016001"/>
            <a:ext cx="5934412" cy="5064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128E220-572D-47A2-A7EA-3842F61AD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944" y="461965"/>
            <a:ext cx="7247932" cy="6204229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xmlns="" id="{88056E95-0E3B-426D-A18E-E37C12474FF7}"/>
              </a:ext>
            </a:extLst>
          </p:cNvPr>
          <p:cNvGrpSpPr/>
          <p:nvPr/>
        </p:nvGrpSpPr>
        <p:grpSpPr>
          <a:xfrm>
            <a:off x="9177502" y="2224748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xmlns="" id="{922EC765-B7D2-4727-A916-726B39F8A294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xmlns="" id="{38151E3F-A7A2-4FD9-B393-E67CB8B7574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 Box 45">
            <a:extLst>
              <a:ext uri="{FF2B5EF4-FFF2-40B4-BE49-F238E27FC236}">
                <a16:creationId xmlns:a16="http://schemas.microsoft.com/office/drawing/2014/main" xmlns="" id="{8FF92228-B222-40CD-980B-8F4BEF7F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724" y="2893104"/>
            <a:ext cx="3968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altLang="en-US" sz="3600" b="1" i="1"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– 3,64 = 5,86</a:t>
            </a:r>
          </a:p>
        </p:txBody>
      </p:sp>
      <p:sp>
        <p:nvSpPr>
          <p:cNvPr id="12" name="Text Box 48">
            <a:extLst>
              <a:ext uri="{FF2B5EF4-FFF2-40B4-BE49-F238E27FC236}">
                <a16:creationId xmlns:a16="http://schemas.microsoft.com/office/drawing/2014/main" xmlns="" id="{B10F4B95-2DF5-47A3-9DA4-5F5087C3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3459911"/>
            <a:ext cx="3478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= 5,86 + 3,64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xmlns="" id="{DFF92CE2-6EFA-46F0-B294-7E537BF8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799" y="3981284"/>
            <a:ext cx="2867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   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     9,5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xmlns="" id="{BFAA7484-2BF7-494A-9AB8-2B253B04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76" y="1513133"/>
            <a:ext cx="3025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2.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Tìm </a:t>
            </a:r>
            <a:r>
              <a:rPr lang="en-US" altLang="en-US" sz="4000" b="1" i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34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961">
            <a:extLst>
              <a:ext uri="{FF2B5EF4-FFF2-40B4-BE49-F238E27FC236}">
                <a16:creationId xmlns:a16="http://schemas.microsoft.com/office/drawing/2014/main" xmlns="" id="{B182F41C-A83E-4C25-A824-2F5C47F6A1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33" y="1380482"/>
            <a:ext cx="5066923" cy="4688958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xmlns="" id="{6D935A8A-E7E1-48DD-A782-4AB00D7D4431}"/>
              </a:ext>
            </a:extLst>
          </p:cNvPr>
          <p:cNvGrpSpPr/>
          <p:nvPr/>
        </p:nvGrpSpPr>
        <p:grpSpPr>
          <a:xfrm>
            <a:off x="8505294" y="1250000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xmlns="" id="{A802ED37-6731-4228-83DC-11E7EED761C4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xmlns="" id="{406374F6-CD0D-408A-803B-DDEC6E8C85E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C7625AF-081F-44C2-AAA3-F1DCB896C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3" y="1149591"/>
            <a:ext cx="5150740" cy="5150740"/>
          </a:xfrm>
          <a:prstGeom prst="rect">
            <a:avLst/>
          </a:prstGeom>
        </p:spPr>
      </p:pic>
      <p:sp>
        <p:nvSpPr>
          <p:cNvPr id="10" name="Text Box 53">
            <a:extLst>
              <a:ext uri="{FF2B5EF4-FFF2-40B4-BE49-F238E27FC236}">
                <a16:creationId xmlns:a16="http://schemas.microsoft.com/office/drawing/2014/main" xmlns="" id="{B61A7581-8750-483D-AB28-8FCFD6E4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638" y="2887746"/>
            <a:ext cx="3511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d) 7,9 - </a:t>
            </a:r>
            <a:r>
              <a:rPr lang="en-US" altLang="en-US" sz="3600" b="1" i="1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= 2,5</a:t>
            </a:r>
          </a:p>
        </p:txBody>
      </p:sp>
      <p:sp>
        <p:nvSpPr>
          <p:cNvPr id="12" name="Text Box 56">
            <a:extLst>
              <a:ext uri="{FF2B5EF4-FFF2-40B4-BE49-F238E27FC236}">
                <a16:creationId xmlns:a16="http://schemas.microsoft.com/office/drawing/2014/main" xmlns="" id="{BCC7D20A-53C2-428B-B081-CC1414A2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206" y="3585093"/>
            <a:ext cx="2867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7,9 – 2,5</a:t>
            </a: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xmlns="" id="{7349D290-F001-4306-BFE9-6BFABE74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132" y="4118493"/>
            <a:ext cx="2566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    5,4 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xmlns="" id="{79164537-B0FF-4CC9-845E-DF4AFDE4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95" y="2128845"/>
            <a:ext cx="3025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2.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Tìm </a:t>
            </a:r>
            <a:r>
              <a:rPr lang="en-US" altLang="en-US" sz="4000" b="1" i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4189B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49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5A77A8B-A851-4AF1-B102-AE16B8BCACF4}"/>
              </a:ext>
            </a:extLst>
          </p:cNvPr>
          <p:cNvSpPr/>
          <p:nvPr/>
        </p:nvSpPr>
        <p:spPr>
          <a:xfrm>
            <a:off x="241300" y="240505"/>
            <a:ext cx="11709400" cy="645080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xmlns="" id="{4443C5D5-D4A7-4135-AAE6-F6F83B810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801579"/>
              </p:ext>
            </p:extLst>
          </p:nvPr>
        </p:nvGraphicFramePr>
        <p:xfrm>
          <a:off x="229035" y="1974937"/>
          <a:ext cx="11709399" cy="4209182"/>
        </p:xfrm>
        <a:graphic>
          <a:graphicData uri="http://schemas.openxmlformats.org/drawingml/2006/table">
            <a:tbl>
              <a:tblPr/>
              <a:tblGrid>
                <a:gridCol w="1211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8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41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a - b -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a - (b + 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06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63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12,38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2,08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04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16,72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11507D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 Box 34">
            <a:extLst>
              <a:ext uri="{FF2B5EF4-FFF2-40B4-BE49-F238E27FC236}">
                <a16:creationId xmlns:a16="http://schemas.microsoft.com/office/drawing/2014/main" xmlns="" id="{9277E931-8E9B-43BB-8AFF-BBF15D07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33" y="530225"/>
            <a:ext cx="107267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</a:t>
            </a:r>
            <a:r>
              <a:rPr lang="en-US" altLang="en-US" sz="40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Tính rồi so sánh giá trị của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b - c và a - (b + c):</a:t>
            </a: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xmlns="" id="{DA77FE5E-A007-4888-B7BF-FB15E81C8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141" y="4100590"/>
            <a:ext cx="32624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12,38 – 4,3 – 2,08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= 8,08 - 2,08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6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xmlns="" id="{2AC57002-D977-4E76-81E2-6E25EDBE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62" y="5139017"/>
            <a:ext cx="32512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16,72 – 8,4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= 8,32 - 3,6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4,72</a:t>
            </a:r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xmlns="" id="{923A71B0-A568-4F8A-A5EA-1E5D967E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214" y="4100590"/>
            <a:ext cx="35637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12,38 – (4,3 + 2,08)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= 12,38 - 6,38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 6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xmlns="" id="{466D3FB1-A348-4BCC-BAD7-848888FD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046" y="5139017"/>
            <a:ext cx="3358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16,72 – (8,4 + 3,6)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= 16,72 - 12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4,72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xmlns="" id="{7231E873-6E4E-4789-A5C1-D58B056D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330" y="2844225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8,9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xmlns="" id="{3574353F-E773-4C97-A5A8-49166288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995" y="2844225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xmlns="" id="{2C06F4A2-FAC2-43F2-8678-76ACC214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60" y="2844225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3,5</a:t>
            </a: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xmlns="" id="{69135483-6201-48CD-B783-2807D8BFC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566" y="3377569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6,6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xmlns="" id="{97CA46DF-C7AA-466F-9A55-5739E7D70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272" y="33775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xmlns="" id="{8472E63D-EC69-46CA-A557-7C5B1B2F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551" y="28442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xmlns="" id="{8B130FAB-B473-4E2C-B7B5-3B19C8F40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216" y="28442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xmlns="" id="{932E412C-1D77-4FC9-8082-5F44B740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570" y="2809767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8,9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xmlns="" id="{258EFFBE-0DAF-4DC4-8896-2C31AD10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940" y="2809767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xmlns="" id="{F711DDEB-55D5-4591-A3E9-95E73156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585" y="2809767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3,5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xmlns="" id="{9153FC73-4850-4228-924C-7CD82776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7416" y="3394542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3,1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51">
            <a:extLst>
              <a:ext uri="{FF2B5EF4-FFF2-40B4-BE49-F238E27FC236}">
                <a16:creationId xmlns:a16="http://schemas.microsoft.com/office/drawing/2014/main" xmlns="" id="{EB1A9963-D530-462C-B730-406554DD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341" y="3394542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Text Box 52">
            <a:extLst>
              <a:ext uri="{FF2B5EF4-FFF2-40B4-BE49-F238E27FC236}">
                <a16:creationId xmlns:a16="http://schemas.microsoft.com/office/drawing/2014/main" xmlns="" id="{59A46A5B-E4EB-4D61-BF1F-BA323EE8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224" y="2809767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Text Box 53">
            <a:extLst>
              <a:ext uri="{FF2B5EF4-FFF2-40B4-BE49-F238E27FC236}">
                <a16:creationId xmlns:a16="http://schemas.microsoft.com/office/drawing/2014/main" xmlns="" id="{A3BF0967-29EA-487A-893E-241EE942E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361" y="2809767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</a:p>
        </p:txBody>
      </p:sp>
      <p:sp>
        <p:nvSpPr>
          <p:cNvPr id="23" name="Text Box 54">
            <a:extLst>
              <a:ext uri="{FF2B5EF4-FFF2-40B4-BE49-F238E27FC236}">
                <a16:creationId xmlns:a16="http://schemas.microsoft.com/office/drawing/2014/main" xmlns="" id="{6F0C85D4-BBDB-4801-AA7B-50721917C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869" y="2809767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xmlns="" id="{3CF8F90F-2CDC-406C-BE2C-3C2C90834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854" y="280976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xmlns="" id="{AA02571B-B238-4E8B-9C3C-8C077908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223" y="3377569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3,5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43">
            <a:extLst>
              <a:ext uri="{FF2B5EF4-FFF2-40B4-BE49-F238E27FC236}">
                <a16:creationId xmlns:a16="http://schemas.microsoft.com/office/drawing/2014/main" xmlns="" id="{9EDFD807-B217-4968-9AAF-E55B2161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734" y="3377569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3,1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46">
            <a:extLst>
              <a:ext uri="{FF2B5EF4-FFF2-40B4-BE49-F238E27FC236}">
                <a16:creationId xmlns:a16="http://schemas.microsoft.com/office/drawing/2014/main" xmlns="" id="{ABBE6C24-7A40-4C35-BDA3-FD400812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783" y="3377569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xmlns="" id="{DCF57124-8DF0-433B-8D39-9AE8F7796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40" y="33775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 Box 43">
            <a:extLst>
              <a:ext uri="{FF2B5EF4-FFF2-40B4-BE49-F238E27FC236}">
                <a16:creationId xmlns:a16="http://schemas.microsoft.com/office/drawing/2014/main" xmlns="" id="{E14CE223-B83E-40B1-9D6B-BDF2EF55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344" y="3394542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5,8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xmlns="" id="{502C1BDF-D85C-4525-BAC8-1BE87C99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053" y="3394542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xmlns="" id="{0FF861A8-8580-4EF9-B1E4-BB94D347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127" y="3394542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8,9</a:t>
            </a:r>
          </a:p>
        </p:txBody>
      </p:sp>
      <p:sp>
        <p:nvSpPr>
          <p:cNvPr id="33" name="Text Box 55">
            <a:extLst>
              <a:ext uri="{FF2B5EF4-FFF2-40B4-BE49-F238E27FC236}">
                <a16:creationId xmlns:a16="http://schemas.microsoft.com/office/drawing/2014/main" xmlns="" id="{FBB74B47-2E57-4C00-BA88-54B4ADCF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124" y="339454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7882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 build="p"/>
      <p:bldP spid="7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E12FB7-DA30-4F32-9C32-A3B9F0247340}"/>
              </a:ext>
            </a:extLst>
          </p:cNvPr>
          <p:cNvSpPr/>
          <p:nvPr/>
        </p:nvSpPr>
        <p:spPr>
          <a:xfrm>
            <a:off x="683342" y="240505"/>
            <a:ext cx="10825316" cy="645080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xmlns="" id="{CCBD71EB-13D4-4328-8FEC-4D1BF787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42" y="3505308"/>
            <a:ext cx="379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62">
            <a:extLst>
              <a:ext uri="{FF2B5EF4-FFF2-40B4-BE49-F238E27FC236}">
                <a16:creationId xmlns:a16="http://schemas.microsoft.com/office/drawing/2014/main" xmlns="" id="{C3CABF17-709D-427A-AFDE-FB9BB358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42" y="338856"/>
            <a:ext cx="108253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i="1">
                <a:latin typeface="Times New Roman" panose="02020603050405020304" pitchFamily="18" charset="0"/>
              </a:rPr>
              <a:t>So sánh giá trị của biểu thức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b – c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và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(b + c) </a:t>
            </a:r>
            <a:r>
              <a:rPr lang="en-US" altLang="en-US" sz="3600" b="1">
                <a:latin typeface="Times New Roman" panose="02020603050405020304" pitchFamily="18" charset="0"/>
              </a:rPr>
              <a:t>khi a = 8,9;  b = 2,3;  c = 3,5 ?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xmlns="" id="{93693AFD-0D8D-4528-8068-1C68A332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93" y="1648503"/>
            <a:ext cx="57290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b – c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(b + c)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xmlns="" id="{54488F11-0238-487B-830A-3A1827FC2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42" y="2300056"/>
            <a:ext cx="108253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- Khi a = 12,38;  b = 4,3;  c = 2,08 thì giá trị của hai biểu thức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 – c và a – ( b + c) </a:t>
            </a:r>
            <a:r>
              <a:rPr lang="en-US" altLang="en-US" sz="3600" b="1">
                <a:latin typeface="Times New Roman" panose="02020603050405020304" pitchFamily="18" charset="0"/>
              </a:rPr>
              <a:t>thế nào?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xmlns="" id="{5D12B6B9-2BB9-4FB0-AE95-3570453D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93" y="3828473"/>
            <a:ext cx="57290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b – c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– (b + c)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B998E0-940A-41AB-BBED-2F7E9CF4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42" y="4817259"/>
            <a:ext cx="10825316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Khi trừ một số thập phân cho một tổng các số thập phân, ta có thể lấy số đó trừ đi các số hạng của tổng.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0667F5-32E9-4966-A1CB-E026B2BF2B3D}"/>
              </a:ext>
            </a:extLst>
          </p:cNvPr>
          <p:cNvSpPr txBox="1"/>
          <p:nvPr/>
        </p:nvSpPr>
        <p:spPr>
          <a:xfrm>
            <a:off x="1090581" y="1644081"/>
            <a:ext cx="1779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thấy: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A42DF1-7846-4E73-AFCD-31D4C6EA7B9A}"/>
              </a:ext>
            </a:extLst>
          </p:cNvPr>
          <p:cNvSpPr txBox="1"/>
          <p:nvPr/>
        </p:nvSpPr>
        <p:spPr>
          <a:xfrm>
            <a:off x="1062773" y="3828472"/>
            <a:ext cx="1779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thấy: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xmlns="" id="{041F23DC-AED6-440F-8223-0AD0F2EF2204}"/>
              </a:ext>
            </a:extLst>
          </p:cNvPr>
          <p:cNvSpPr/>
          <p:nvPr/>
        </p:nvSpPr>
        <p:spPr>
          <a:xfrm>
            <a:off x="543480" y="120253"/>
            <a:ext cx="11105041" cy="6617495"/>
          </a:xfrm>
          <a:prstGeom prst="flowChartMultidocumen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E8B8BE3-F730-4AF3-B862-3A32DFB1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11201" r="68766" b="63098"/>
          <a:stretch/>
        </p:blipFill>
        <p:spPr>
          <a:xfrm>
            <a:off x="6096000" y="484000"/>
            <a:ext cx="6188205" cy="5890000"/>
          </a:xfrm>
          <a:prstGeom prst="rect">
            <a:avLst/>
          </a:prstGeom>
        </p:spPr>
      </p:pic>
      <p:sp>
        <p:nvSpPr>
          <p:cNvPr id="10" name="Text Box 83">
            <a:extLst>
              <a:ext uri="{FF2B5EF4-FFF2-40B4-BE49-F238E27FC236}">
                <a16:creationId xmlns:a16="http://schemas.microsoft.com/office/drawing/2014/main" xmlns="" id="{827DB0C7-BE66-43A5-BFAF-57B1134F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770" y="20997"/>
            <a:ext cx="7830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Bài 4.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b. Tính bằng hai cách:</a:t>
            </a: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3FCEDF24-4EF8-4697-9075-85CF87C64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11515" r="69651" b="61689"/>
          <a:stretch/>
        </p:blipFill>
        <p:spPr>
          <a:xfrm flipH="1">
            <a:off x="435427" y="675900"/>
            <a:ext cx="5415481" cy="6140881"/>
          </a:xfrm>
          <a:prstGeom prst="rect">
            <a:avLst/>
          </a:prstGeom>
        </p:spPr>
      </p:pic>
      <p:sp>
        <p:nvSpPr>
          <p:cNvPr id="8" name="Text Box 77">
            <a:extLst>
              <a:ext uri="{FF2B5EF4-FFF2-40B4-BE49-F238E27FC236}">
                <a16:creationId xmlns:a16="http://schemas.microsoft.com/office/drawing/2014/main" xmlns="" id="{39BE110C-6EA5-4B07-991B-CF9D189A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15" y="1853669"/>
            <a:ext cx="36471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Arial" panose="020B0604020202020204" pitchFamily="34" charset="0"/>
              </a:rPr>
              <a:t>8,3 – 1,4 – 3,6    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xmlns="" id="{EE148C8C-A828-4D17-BE67-7AD8594E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034" y="1853669"/>
            <a:ext cx="4679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18,64 – ( 6,24 + 10,5)    </a:t>
            </a:r>
          </a:p>
        </p:txBody>
      </p: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8573AF85-B4EA-401D-99AF-1F8EEF830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293333"/>
            <a:ext cx="5415482" cy="38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Multidocument 15">
            <a:extLst>
              <a:ext uri="{FF2B5EF4-FFF2-40B4-BE49-F238E27FC236}">
                <a16:creationId xmlns:a16="http://schemas.microsoft.com/office/drawing/2014/main" xmlns="" id="{7CF49FE0-5894-41DD-8A14-6EFC7E5938F6}"/>
              </a:ext>
            </a:extLst>
          </p:cNvPr>
          <p:cNvSpPr/>
          <p:nvPr/>
        </p:nvSpPr>
        <p:spPr>
          <a:xfrm>
            <a:off x="543480" y="120253"/>
            <a:ext cx="11105041" cy="6617495"/>
          </a:xfrm>
          <a:prstGeom prst="flowChartMultidocumen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" name="图片 2" descr="图片包含 电视&#10;&#10;自动生成的说明">
            <a:extLst>
              <a:ext uri="{FF2B5EF4-FFF2-40B4-BE49-F238E27FC236}">
                <a16:creationId xmlns:a16="http://schemas.microsoft.com/office/drawing/2014/main" xmlns="" id="{EE07342A-1286-4B8E-88C6-84DB1776D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643877" y="1740348"/>
            <a:ext cx="6434635" cy="4067048"/>
          </a:xfrm>
          <a:prstGeom prst="rect">
            <a:avLst/>
          </a:prstGeom>
        </p:spPr>
      </p:pic>
      <p:pic>
        <p:nvPicPr>
          <p:cNvPr id="7" name="图片 6" descr="图片包含 电视&#10;&#10;自动生成的说明">
            <a:extLst>
              <a:ext uri="{FF2B5EF4-FFF2-40B4-BE49-F238E27FC236}">
                <a16:creationId xmlns:a16="http://schemas.microsoft.com/office/drawing/2014/main" xmlns="" id="{2BCEBD3F-B99B-4CF2-89EA-7279BA457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5972211" y="1405569"/>
            <a:ext cx="7076131" cy="46593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D77EE3-5088-4567-BFAC-8A76756FA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" y="4757557"/>
            <a:ext cx="3260928" cy="23028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D61B366-624E-4AEE-B894-DCC1F6BAB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5" y="4655351"/>
            <a:ext cx="3540079" cy="2500000"/>
          </a:xfrm>
          <a:prstGeom prst="rect">
            <a:avLst/>
          </a:prstGeom>
        </p:spPr>
      </p:pic>
      <p:sp>
        <p:nvSpPr>
          <p:cNvPr id="13" name="Text Box 77">
            <a:extLst>
              <a:ext uri="{FF2B5EF4-FFF2-40B4-BE49-F238E27FC236}">
                <a16:creationId xmlns:a16="http://schemas.microsoft.com/office/drawing/2014/main" xmlns="" id="{50E16EAD-A487-4F48-AC44-302D80D5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664" y="793103"/>
            <a:ext cx="3390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8,3 – 1,4 – 3,6 </a:t>
            </a:r>
          </a:p>
        </p:txBody>
      </p:sp>
      <p:sp>
        <p:nvSpPr>
          <p:cNvPr id="14" name="Text Box 79">
            <a:extLst>
              <a:ext uri="{FF2B5EF4-FFF2-40B4-BE49-F238E27FC236}">
                <a16:creationId xmlns:a16="http://schemas.microsoft.com/office/drawing/2014/main" xmlns="" id="{90545A2A-8371-4C4A-899E-0ADFE061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122" y="2177010"/>
            <a:ext cx="36520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  8,3 – 1,4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 6,9    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 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3,3</a:t>
            </a:r>
          </a:p>
        </p:txBody>
      </p:sp>
      <p:sp>
        <p:nvSpPr>
          <p:cNvPr id="15" name="Text Box 80">
            <a:extLst>
              <a:ext uri="{FF2B5EF4-FFF2-40B4-BE49-F238E27FC236}">
                <a16:creationId xmlns:a16="http://schemas.microsoft.com/office/drawing/2014/main" xmlns="" id="{D5DD2169-82CF-4B0B-9E95-47F237D49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74" y="1743401"/>
            <a:ext cx="424531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36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2: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8,3 – 1,4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8,3 – (1,4 + 3,6)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8,3 – 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   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3,3</a:t>
            </a:r>
          </a:p>
        </p:txBody>
      </p:sp>
      <p:sp>
        <p:nvSpPr>
          <p:cNvPr id="17" name="Text Box 83">
            <a:extLst>
              <a:ext uri="{FF2B5EF4-FFF2-40B4-BE49-F238E27FC236}">
                <a16:creationId xmlns:a16="http://schemas.microsoft.com/office/drawing/2014/main" xmlns="" id="{F10691C8-CCBC-448C-85C4-8FBD902A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770" y="20997"/>
            <a:ext cx="7830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Bài 4.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b. Tính bằng hai cách:</a:t>
            </a:r>
          </a:p>
        </p:txBody>
      </p:sp>
    </p:spTree>
    <p:extLst>
      <p:ext uri="{BB962C8B-B14F-4D97-AF65-F5344CB8AC3E}">
        <p14:creationId xmlns:p14="http://schemas.microsoft.com/office/powerpoint/2010/main" val="528482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Multidocument 15">
            <a:extLst>
              <a:ext uri="{FF2B5EF4-FFF2-40B4-BE49-F238E27FC236}">
                <a16:creationId xmlns:a16="http://schemas.microsoft.com/office/drawing/2014/main" xmlns="" id="{7CF49FE0-5894-41DD-8A14-6EFC7E5938F6}"/>
              </a:ext>
            </a:extLst>
          </p:cNvPr>
          <p:cNvSpPr/>
          <p:nvPr/>
        </p:nvSpPr>
        <p:spPr>
          <a:xfrm>
            <a:off x="543480" y="120253"/>
            <a:ext cx="11105041" cy="6617495"/>
          </a:xfrm>
          <a:prstGeom prst="flowChartMultidocumen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" name="图片 2" descr="图片包含 电视&#10;&#10;自动生成的说明">
            <a:extLst>
              <a:ext uri="{FF2B5EF4-FFF2-40B4-BE49-F238E27FC236}">
                <a16:creationId xmlns:a16="http://schemas.microsoft.com/office/drawing/2014/main" xmlns="" id="{EE07342A-1286-4B8E-88C6-84DB1776D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643877" y="1740348"/>
            <a:ext cx="6434635" cy="4067048"/>
          </a:xfrm>
          <a:prstGeom prst="rect">
            <a:avLst/>
          </a:prstGeom>
        </p:spPr>
      </p:pic>
      <p:pic>
        <p:nvPicPr>
          <p:cNvPr id="7" name="图片 6" descr="图片包含 电视&#10;&#10;自动生成的说明">
            <a:extLst>
              <a:ext uri="{FF2B5EF4-FFF2-40B4-BE49-F238E27FC236}">
                <a16:creationId xmlns:a16="http://schemas.microsoft.com/office/drawing/2014/main" xmlns="" id="{2BCEBD3F-B99B-4CF2-89EA-7279BA457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5972211" y="1405569"/>
            <a:ext cx="7076131" cy="46593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D77EE3-5088-4567-BFAC-8A76756FA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" y="4757557"/>
            <a:ext cx="3260928" cy="23028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D61B366-624E-4AEE-B894-DCC1F6BAB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5" y="4655351"/>
            <a:ext cx="3540079" cy="2500000"/>
          </a:xfrm>
          <a:prstGeom prst="rect">
            <a:avLst/>
          </a:prstGeom>
        </p:spPr>
      </p:pic>
      <p:sp>
        <p:nvSpPr>
          <p:cNvPr id="13" name="Text Box 77">
            <a:extLst>
              <a:ext uri="{FF2B5EF4-FFF2-40B4-BE49-F238E27FC236}">
                <a16:creationId xmlns:a16="http://schemas.microsoft.com/office/drawing/2014/main" xmlns="" id="{50E16EAD-A487-4F48-AC44-302D80D5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497" y="793103"/>
            <a:ext cx="4538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18,64 – (6,24 + 10,5)</a:t>
            </a:r>
          </a:p>
        </p:txBody>
      </p:sp>
      <p:sp>
        <p:nvSpPr>
          <p:cNvPr id="14" name="Text Box 79">
            <a:extLst>
              <a:ext uri="{FF2B5EF4-FFF2-40B4-BE49-F238E27FC236}">
                <a16:creationId xmlns:a16="http://schemas.microsoft.com/office/drawing/2014/main" xmlns="" id="{90545A2A-8371-4C4A-899E-0ADFE061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912" y="1979089"/>
            <a:ext cx="40668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1: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18,64 – (6,24 + 10,5)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18,64  –   16,74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5" name="Text Box 80">
            <a:extLst>
              <a:ext uri="{FF2B5EF4-FFF2-40B4-BE49-F238E27FC236}">
                <a16:creationId xmlns:a16="http://schemas.microsoft.com/office/drawing/2014/main" xmlns="" id="{D5DD2169-82CF-4B0B-9E95-47F237D49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74" y="1743401"/>
            <a:ext cx="42453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 sz="36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18,64 – 6,24 - 10,5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12,4     – 10,5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1,9 </a:t>
            </a:r>
          </a:p>
        </p:txBody>
      </p:sp>
      <p:sp>
        <p:nvSpPr>
          <p:cNvPr id="17" name="Text Box 83">
            <a:extLst>
              <a:ext uri="{FF2B5EF4-FFF2-40B4-BE49-F238E27FC236}">
                <a16:creationId xmlns:a16="http://schemas.microsoft.com/office/drawing/2014/main" xmlns="" id="{F10691C8-CCBC-448C-85C4-8FBD902A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770" y="20997"/>
            <a:ext cx="7830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Bài 4.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</a:rPr>
              <a:t>b. Tính bằng hai cách:</a:t>
            </a:r>
          </a:p>
        </p:txBody>
      </p:sp>
    </p:spTree>
    <p:extLst>
      <p:ext uri="{BB962C8B-B14F-4D97-AF65-F5344CB8AC3E}">
        <p14:creationId xmlns:p14="http://schemas.microsoft.com/office/powerpoint/2010/main" val="64894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0F756C3-6207-497E-BD07-DFFEFBD657F0}"/>
              </a:ext>
            </a:extLst>
          </p:cNvPr>
          <p:cNvSpPr/>
          <p:nvPr/>
        </p:nvSpPr>
        <p:spPr>
          <a:xfrm>
            <a:off x="683342" y="240506"/>
            <a:ext cx="10825316" cy="637698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691FD7EF-20B5-4F21-9754-CB61556F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42" y="348455"/>
            <a:ext cx="108253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quả dưa cân nặng 14,5 kg. Quả thứ nhất cân nặng 4,8 kg; quả thứ hai nhẹ hơn quả thứ nhất 1,2kg. Hỏi quả thứ ba cân nặng bao nhiêu ki-lô-gam?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xmlns="" id="{A27965FE-DD32-4FCA-830A-DDC49791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266" y="2068380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xmlns="" id="{03AAF271-A322-492C-8B6F-54B86D10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67733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4,8kg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xmlns="" id="{7ADDC6C6-A7FE-48D1-A17E-0394ABBA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06" y="5774732"/>
            <a:ext cx="168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xmlns="" id="{5B8B1862-8E35-4C03-8995-52F4FEB40009}"/>
              </a:ext>
            </a:extLst>
          </p:cNvPr>
          <p:cNvSpPr>
            <a:spLocks/>
          </p:cNvSpPr>
          <p:nvPr/>
        </p:nvSpPr>
        <p:spPr bwMode="auto">
          <a:xfrm>
            <a:off x="8529901" y="3449828"/>
            <a:ext cx="209732" cy="2621651"/>
          </a:xfrm>
          <a:prstGeom prst="rightBrace">
            <a:avLst>
              <a:gd name="adj1" fmla="val 1041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xmlns="" id="{73C18C1E-2173-49CD-A58C-7D979500B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077" y="4468266"/>
            <a:ext cx="1677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14,5kg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D017E274-FE92-4ADE-A7A1-77FFB242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31" y="4189917"/>
            <a:ext cx="1358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1,2kg</a:t>
            </a: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xmlns="" id="{3A87CEB4-903C-4797-9E83-EEA581456979}"/>
              </a:ext>
            </a:extLst>
          </p:cNvPr>
          <p:cNvGrpSpPr>
            <a:grpSpLocks/>
          </p:cNvGrpSpPr>
          <p:nvPr/>
        </p:nvGrpSpPr>
        <p:grpSpPr bwMode="auto">
          <a:xfrm>
            <a:off x="4242201" y="4594255"/>
            <a:ext cx="2641128" cy="284758"/>
            <a:chOff x="2064" y="3216"/>
            <a:chExt cx="1536" cy="192"/>
          </a:xfrm>
        </p:grpSpPr>
        <p:sp>
          <p:nvSpPr>
            <p:cNvPr id="14" name="Line 34">
              <a:extLst>
                <a:ext uri="{FF2B5EF4-FFF2-40B4-BE49-F238E27FC236}">
                  <a16:creationId xmlns:a16="http://schemas.microsoft.com/office/drawing/2014/main" xmlns="" id="{DBD6EC00-D626-40FB-9B15-C6D231FE1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5" name="Line 35">
              <a:extLst>
                <a:ext uri="{FF2B5EF4-FFF2-40B4-BE49-F238E27FC236}">
                  <a16:creationId xmlns:a16="http://schemas.microsoft.com/office/drawing/2014/main" xmlns="" id="{172C7F93-4F61-4593-860D-EC8C8622D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xmlns="" id="{CAD4069B-74F0-48FD-8F39-D92E8EBB3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xmlns="" id="{E815ABB9-63EB-45FA-9A7D-0D73A85A634E}"/>
              </a:ext>
            </a:extLst>
          </p:cNvPr>
          <p:cNvGrpSpPr>
            <a:grpSpLocks/>
          </p:cNvGrpSpPr>
          <p:nvPr/>
        </p:nvGrpSpPr>
        <p:grpSpPr bwMode="auto">
          <a:xfrm>
            <a:off x="4242201" y="5531154"/>
            <a:ext cx="4100513" cy="341709"/>
            <a:chOff x="2064" y="3216"/>
            <a:chExt cx="1536" cy="192"/>
          </a:xfrm>
        </p:grpSpPr>
        <p:sp>
          <p:nvSpPr>
            <p:cNvPr id="18" name="Line 38">
              <a:extLst>
                <a:ext uri="{FF2B5EF4-FFF2-40B4-BE49-F238E27FC236}">
                  <a16:creationId xmlns:a16="http://schemas.microsoft.com/office/drawing/2014/main" xmlns="" id="{39954FDE-4031-4832-87D6-0529B0935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9" name="Line 39">
              <a:extLst>
                <a:ext uri="{FF2B5EF4-FFF2-40B4-BE49-F238E27FC236}">
                  <a16:creationId xmlns:a16="http://schemas.microsoft.com/office/drawing/2014/main" xmlns="" id="{32B0A648-9C7C-471D-888E-9443AEFF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0" name="Line 40">
              <a:extLst>
                <a:ext uri="{FF2B5EF4-FFF2-40B4-BE49-F238E27FC236}">
                  <a16:creationId xmlns:a16="http://schemas.microsoft.com/office/drawing/2014/main" xmlns="" id="{59AD40AD-B7D0-4BE4-A444-43A13C197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58C3DCD-321C-45E3-B3BB-42EFA58AD06D}"/>
              </a:ext>
            </a:extLst>
          </p:cNvPr>
          <p:cNvGrpSpPr/>
          <p:nvPr/>
        </p:nvGrpSpPr>
        <p:grpSpPr>
          <a:xfrm>
            <a:off x="4242201" y="3544557"/>
            <a:ext cx="3644900" cy="455613"/>
            <a:chOff x="2768600" y="2807963"/>
            <a:chExt cx="3644900" cy="455613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xmlns="" id="{BFDD0E14-7456-42F7-95B2-D337CD068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8600" y="2807963"/>
              <a:ext cx="3644900" cy="455613"/>
              <a:chOff x="2064" y="3216"/>
              <a:chExt cx="1536" cy="192"/>
            </a:xfrm>
          </p:grpSpPr>
          <p:sp>
            <p:nvSpPr>
              <p:cNvPr id="5" name="Line 21">
                <a:extLst>
                  <a:ext uri="{FF2B5EF4-FFF2-40B4-BE49-F238E27FC236}">
                    <a16:creationId xmlns:a16="http://schemas.microsoft.com/office/drawing/2014/main" xmlns="" id="{BC5071EF-18B1-4D77-8514-27CB97CC4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6" name="Line 22">
                <a:extLst>
                  <a:ext uri="{FF2B5EF4-FFF2-40B4-BE49-F238E27FC236}">
                    <a16:creationId xmlns:a16="http://schemas.microsoft.com/office/drawing/2014/main" xmlns="" id="{310D27AB-5058-4503-8B34-DCF9431AA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7" name="Line 23">
                <a:extLst>
                  <a:ext uri="{FF2B5EF4-FFF2-40B4-BE49-F238E27FC236}">
                    <a16:creationId xmlns:a16="http://schemas.microsoft.com/office/drawing/2014/main" xmlns="" id="{A45B4E66-7AA4-4E5F-A461-CFAAF7C21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</p:grpSp>
        <p:sp>
          <p:nvSpPr>
            <p:cNvPr id="21" name="Line 36">
              <a:extLst>
                <a:ext uri="{FF2B5EF4-FFF2-40B4-BE49-F238E27FC236}">
                  <a16:creationId xmlns:a16="http://schemas.microsoft.com/office/drawing/2014/main" xmlns="" id="{4B204242-CDD1-48DA-B185-BA085A68C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9728" y="2892668"/>
              <a:ext cx="1" cy="259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2" name="Text Box 25">
            <a:extLst>
              <a:ext uri="{FF2B5EF4-FFF2-40B4-BE49-F238E27FC236}">
                <a16:creationId xmlns:a16="http://schemas.microsoft.com/office/drawing/2014/main" xmlns="" id="{979BD65F-6AB4-465B-975B-A79F5D49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622" y="4714399"/>
            <a:ext cx="120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xmlns="" id="{E2B2B093-5B91-4C2E-BF75-CD9D4D669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12037" r="23247"/>
          <a:stretch/>
        </p:blipFill>
        <p:spPr>
          <a:xfrm>
            <a:off x="10347800" y="4956009"/>
            <a:ext cx="1720063" cy="21053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93F4DB-A294-4DCB-8039-4F139DE5D9C2}"/>
              </a:ext>
            </a:extLst>
          </p:cNvPr>
          <p:cNvSpPr txBox="1"/>
          <p:nvPr/>
        </p:nvSpPr>
        <p:spPr>
          <a:xfrm>
            <a:off x="2818898" y="3485278"/>
            <a:ext cx="177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1C13EC-4869-4E04-8A0B-84BB0DAA2F3B}"/>
              </a:ext>
            </a:extLst>
          </p:cNvPr>
          <p:cNvSpPr txBox="1"/>
          <p:nvPr/>
        </p:nvSpPr>
        <p:spPr>
          <a:xfrm>
            <a:off x="2836182" y="4450834"/>
            <a:ext cx="177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6A9513-673F-470D-949F-BC53046D2537}"/>
              </a:ext>
            </a:extLst>
          </p:cNvPr>
          <p:cNvSpPr txBox="1"/>
          <p:nvPr/>
        </p:nvSpPr>
        <p:spPr>
          <a:xfrm>
            <a:off x="2934527" y="5385602"/>
            <a:ext cx="1774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 3: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CAB9F79-AB0A-4DB9-8E2D-F9148712E93C}"/>
              </a:ext>
            </a:extLst>
          </p:cNvPr>
          <p:cNvCxnSpPr>
            <a:cxnSpLocks/>
          </p:cNvCxnSpPr>
          <p:nvPr/>
        </p:nvCxnSpPr>
        <p:spPr>
          <a:xfrm>
            <a:off x="4242201" y="3889865"/>
            <a:ext cx="0" cy="66451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E019799-E01A-4C92-8734-A91078CB946A}"/>
              </a:ext>
            </a:extLst>
          </p:cNvPr>
          <p:cNvCxnSpPr>
            <a:cxnSpLocks/>
          </p:cNvCxnSpPr>
          <p:nvPr/>
        </p:nvCxnSpPr>
        <p:spPr>
          <a:xfrm>
            <a:off x="6886957" y="3889865"/>
            <a:ext cx="0" cy="66451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2F3A283F-0D4C-4196-B8E2-231BA875D553}"/>
              </a:ext>
            </a:extLst>
          </p:cNvPr>
          <p:cNvSpPr/>
          <p:nvPr/>
        </p:nvSpPr>
        <p:spPr>
          <a:xfrm rot="5400000">
            <a:off x="5785924" y="1532280"/>
            <a:ext cx="509558" cy="3692796"/>
          </a:xfrm>
          <a:prstGeom prst="leftBrace">
            <a:avLst>
              <a:gd name="adj1" fmla="val 30653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xmlns="" id="{D83BE3B3-ED96-4970-9EEF-985BE78FDAE3}"/>
              </a:ext>
            </a:extLst>
          </p:cNvPr>
          <p:cNvSpPr/>
          <p:nvPr/>
        </p:nvSpPr>
        <p:spPr>
          <a:xfrm rot="16200000">
            <a:off x="7146805" y="3608009"/>
            <a:ext cx="473191" cy="973884"/>
          </a:xfrm>
          <a:prstGeom prst="leftBrace">
            <a:avLst>
              <a:gd name="adj1" fmla="val 14468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FCD308DD-84D9-4494-A0C3-9A550C208B23}"/>
              </a:ext>
            </a:extLst>
          </p:cNvPr>
          <p:cNvSpPr/>
          <p:nvPr/>
        </p:nvSpPr>
        <p:spPr>
          <a:xfrm rot="8011875">
            <a:off x="3191301" y="470097"/>
            <a:ext cx="4762506" cy="4762504"/>
          </a:xfrm>
          <a:prstGeom prst="arc">
            <a:avLst>
              <a:gd name="adj1" fmla="val 16887697"/>
              <a:gd name="adj2" fmla="val 21008491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xmlns="" id="{4A4A1F39-B3A1-4833-B590-9ADF1A1ACC7A}"/>
              </a:ext>
            </a:extLst>
          </p:cNvPr>
          <p:cNvSpPr/>
          <p:nvPr/>
        </p:nvSpPr>
        <p:spPr>
          <a:xfrm rot="8011875">
            <a:off x="2691111" y="-794624"/>
            <a:ext cx="7191689" cy="7191686"/>
          </a:xfrm>
          <a:prstGeom prst="arc">
            <a:avLst>
              <a:gd name="adj1" fmla="val 16887697"/>
              <a:gd name="adj2" fmla="val 21008491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A64459D-7669-4B56-83BD-56496B4F9983}"/>
              </a:ext>
            </a:extLst>
          </p:cNvPr>
          <p:cNvCxnSpPr>
            <a:cxnSpLocks/>
          </p:cNvCxnSpPr>
          <p:nvPr/>
        </p:nvCxnSpPr>
        <p:spPr>
          <a:xfrm>
            <a:off x="1355735" y="927100"/>
            <a:ext cx="60229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A28AD26-29C7-4B54-8D7F-D3786C247976}"/>
              </a:ext>
            </a:extLst>
          </p:cNvPr>
          <p:cNvCxnSpPr>
            <a:cxnSpLocks/>
          </p:cNvCxnSpPr>
          <p:nvPr/>
        </p:nvCxnSpPr>
        <p:spPr>
          <a:xfrm>
            <a:off x="7705326" y="927100"/>
            <a:ext cx="279757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ABC61BF-B44D-4ABF-8A27-6EAC5A2718C5}"/>
              </a:ext>
            </a:extLst>
          </p:cNvPr>
          <p:cNvCxnSpPr>
            <a:cxnSpLocks/>
          </p:cNvCxnSpPr>
          <p:nvPr/>
        </p:nvCxnSpPr>
        <p:spPr>
          <a:xfrm>
            <a:off x="1911322" y="1435100"/>
            <a:ext cx="12836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095F67A-0624-4006-B21F-A658106F4AAC}"/>
              </a:ext>
            </a:extLst>
          </p:cNvPr>
          <p:cNvCxnSpPr>
            <a:cxnSpLocks/>
          </p:cNvCxnSpPr>
          <p:nvPr/>
        </p:nvCxnSpPr>
        <p:spPr>
          <a:xfrm>
            <a:off x="3346422" y="1497338"/>
            <a:ext cx="236857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19A6F44-945C-405A-AA02-009569A076BF}"/>
              </a:ext>
            </a:extLst>
          </p:cNvPr>
          <p:cNvCxnSpPr>
            <a:cxnSpLocks/>
          </p:cNvCxnSpPr>
          <p:nvPr/>
        </p:nvCxnSpPr>
        <p:spPr>
          <a:xfrm>
            <a:off x="6083300" y="1496076"/>
            <a:ext cx="146962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3EA4CD5-5501-4A42-91F4-3D79B94A08CC}"/>
              </a:ext>
            </a:extLst>
          </p:cNvPr>
          <p:cNvCxnSpPr>
            <a:cxnSpLocks/>
          </p:cNvCxnSpPr>
          <p:nvPr/>
        </p:nvCxnSpPr>
        <p:spPr>
          <a:xfrm>
            <a:off x="7887101" y="1496076"/>
            <a:ext cx="326349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126754C-B291-48CD-B577-D1DF16E2CDA8}"/>
              </a:ext>
            </a:extLst>
          </p:cNvPr>
          <p:cNvCxnSpPr>
            <a:cxnSpLocks/>
          </p:cNvCxnSpPr>
          <p:nvPr/>
        </p:nvCxnSpPr>
        <p:spPr>
          <a:xfrm>
            <a:off x="1641605" y="2018038"/>
            <a:ext cx="1977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F74274E-AA67-4566-BE51-5C49CC9CD037}"/>
              </a:ext>
            </a:extLst>
          </p:cNvPr>
          <p:cNvCxnSpPr>
            <a:cxnSpLocks/>
          </p:cNvCxnSpPr>
          <p:nvPr/>
        </p:nvCxnSpPr>
        <p:spPr>
          <a:xfrm>
            <a:off x="3896964" y="1991376"/>
            <a:ext cx="571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  <p:bldP spid="12" grpId="0"/>
      <p:bldP spid="22" grpId="0"/>
      <p:bldP spid="28" grpId="0"/>
      <p:bldP spid="29" grpId="0"/>
      <p:bldP spid="30" grpId="0"/>
      <p:bldP spid="34" grpId="0" animBg="1"/>
      <p:bldP spid="3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61">
            <a:extLst>
              <a:ext uri="{FF2B5EF4-FFF2-40B4-BE49-F238E27FC236}">
                <a16:creationId xmlns:a16="http://schemas.microsoft.com/office/drawing/2014/main" xmlns="" id="{F66AFA2C-2E2C-4BD4-BFDF-5206B4B1FE8A}"/>
              </a:ext>
            </a:extLst>
          </p:cNvPr>
          <p:cNvGrpSpPr/>
          <p:nvPr/>
        </p:nvGrpSpPr>
        <p:grpSpPr>
          <a:xfrm>
            <a:off x="5576197" y="2013179"/>
            <a:ext cx="575888" cy="422875"/>
            <a:chOff x="0" y="0"/>
            <a:chExt cx="935237" cy="845748"/>
          </a:xfrm>
        </p:grpSpPr>
        <p:sp>
          <p:nvSpPr>
            <p:cNvPr id="7" name="Shape 1259">
              <a:extLst>
                <a:ext uri="{FF2B5EF4-FFF2-40B4-BE49-F238E27FC236}">
                  <a16:creationId xmlns:a16="http://schemas.microsoft.com/office/drawing/2014/main" xmlns="" id="{18BD5D5F-CEB1-41A6-9541-01ED431A6E92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>
                <a:ext uri="{FF2B5EF4-FFF2-40B4-BE49-F238E27FC236}">
                  <a16:creationId xmlns:a16="http://schemas.microsoft.com/office/drawing/2014/main" xmlns="" id="{A830AD10-F745-4F07-B180-D1F2CB6A5E15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>
            <a:extLst>
              <a:ext uri="{FF2B5EF4-FFF2-40B4-BE49-F238E27FC236}">
                <a16:creationId xmlns:a16="http://schemas.microsoft.com/office/drawing/2014/main" xmlns="" id="{D7827DAA-3D27-4BE7-B959-D0B98AEC1345}"/>
              </a:ext>
            </a:extLst>
          </p:cNvPr>
          <p:cNvGrpSpPr/>
          <p:nvPr/>
        </p:nvGrpSpPr>
        <p:grpSpPr>
          <a:xfrm>
            <a:off x="7724851" y="4786859"/>
            <a:ext cx="575888" cy="422875"/>
            <a:chOff x="0" y="0"/>
            <a:chExt cx="935237" cy="845748"/>
          </a:xfrm>
        </p:grpSpPr>
        <p:sp>
          <p:nvSpPr>
            <p:cNvPr id="10" name="Shape 1259">
              <a:extLst>
                <a:ext uri="{FF2B5EF4-FFF2-40B4-BE49-F238E27FC236}">
                  <a16:creationId xmlns:a16="http://schemas.microsoft.com/office/drawing/2014/main" xmlns="" id="{73BFAD76-8DAA-4412-BAFA-6E7A1693D8C5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>
                <a:ext uri="{FF2B5EF4-FFF2-40B4-BE49-F238E27FC236}">
                  <a16:creationId xmlns:a16="http://schemas.microsoft.com/office/drawing/2014/main" xmlns="" id="{0747BF25-0FAB-4602-8D51-9BEB693B910D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5E5AF46-75F4-4BD3-8F4F-4B9AA8D0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335" flipH="1">
            <a:off x="3843994" y="275837"/>
            <a:ext cx="7594799" cy="6626054"/>
          </a:xfrm>
          <a:prstGeom prst="rect">
            <a:avLst/>
          </a:prstGeom>
        </p:spPr>
      </p:pic>
      <p:sp>
        <p:nvSpPr>
          <p:cNvPr id="13" name="Text Box 31">
            <a:extLst>
              <a:ext uri="{FF2B5EF4-FFF2-40B4-BE49-F238E27FC236}">
                <a16:creationId xmlns:a16="http://schemas.microsoft.com/office/drawing/2014/main" xmlns="" id="{E5A09584-8AA8-427A-97D6-E0961DDD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43" y="2319377"/>
            <a:ext cx="6475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Quả dưa thứ hai cân nặng là: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xmlns="" id="{B74241D0-67A0-4FDF-B938-69F446CA1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40" y="1719124"/>
            <a:ext cx="243990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055F4A86-ACE8-4A69-A367-8399073A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822" y="2919630"/>
            <a:ext cx="5630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4,8 – 1,2 = 3,6 (kg)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6D42E9E0-8842-4528-B25A-7C9F554B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422" y="3519883"/>
            <a:ext cx="6568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Quả dưa thứ ba cân nặng là: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F3833933-3366-42B7-8A5C-CB481D43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422" y="4120136"/>
            <a:ext cx="6662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14,5 – (4,8 + 3,6) = 6,1 (kg)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9E37DE69-000E-4189-A4E4-D31983C6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525" y="4720387"/>
            <a:ext cx="3528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0070C0"/>
                </a:solidFill>
                <a:latin typeface="Times New Roman" panose="02020603050405020304" pitchFamily="18" charset="0"/>
              </a:rPr>
              <a:t>Đáp số: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 6,1kg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6D49C66-053B-4EEB-80A9-583675DF9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46" y="618532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AC95A51-D4FD-4525-9048-C8EE6790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35" y="-2705100"/>
            <a:ext cx="4500000" cy="2500000"/>
          </a:xfrm>
          <a:prstGeom prst="rect">
            <a:avLst/>
          </a:prstGeom>
        </p:spPr>
      </p:pic>
      <p:pic>
        <p:nvPicPr>
          <p:cNvPr id="4" name="图片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BC09C77-19F2-4356-99EE-4F766CD3E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07" y="1199299"/>
            <a:ext cx="5183079" cy="5183079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xmlns="" id="{B3C6C2E2-55C3-441E-A416-755F0C52F887}"/>
              </a:ext>
            </a:extLst>
          </p:cNvPr>
          <p:cNvSpPr/>
          <p:nvPr/>
        </p:nvSpPr>
        <p:spPr>
          <a:xfrm>
            <a:off x="3592546" y="3085857"/>
            <a:ext cx="4500000" cy="254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b="1">
                <a:solidFill>
                  <a:srgbClr val="11507D"/>
                </a:solidFill>
                <a:latin typeface="UTM Bell" panose="02040603050506020204" pitchFamily="18" charset="0"/>
                <a:ea typeface="Microsoft YaHei" panose="020B0503020204020204" pitchFamily="34" charset="-122"/>
                <a:sym typeface="Lato Regular"/>
              </a:rPr>
              <a:t>CHÚ SÒ </a:t>
            </a:r>
          </a:p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5400" b="1">
                <a:solidFill>
                  <a:srgbClr val="11507D"/>
                </a:solidFill>
                <a:latin typeface="UTM Bell" panose="02040603050506020204" pitchFamily="18" charset="0"/>
                <a:ea typeface="Microsoft YaHei" panose="020B0503020204020204" pitchFamily="34" charset="-122"/>
                <a:sym typeface="Lato Regular"/>
              </a:rPr>
              <a:t>DỄ THƯƠNG</a:t>
            </a:r>
            <a:endParaRPr sz="5400" b="1" dirty="0">
              <a:solidFill>
                <a:srgbClr val="11507D"/>
              </a:solidFill>
              <a:latin typeface="UTM Bell" panose="02040603050506020204" pitchFamily="18" charset="0"/>
              <a:ea typeface="Microsoft YaHei" panose="020B0503020204020204" pitchFamily="34" charset="-122"/>
              <a:sym typeface="Lato Regular"/>
            </a:endParaRPr>
          </a:p>
        </p:txBody>
      </p:sp>
      <p:grpSp>
        <p:nvGrpSpPr>
          <p:cNvPr id="7" name="Group 1261">
            <a:extLst>
              <a:ext uri="{FF2B5EF4-FFF2-40B4-BE49-F238E27FC236}">
                <a16:creationId xmlns:a16="http://schemas.microsoft.com/office/drawing/2014/main" xmlns="" id="{EFC01A76-E105-4160-8756-05AE1DE2D132}"/>
              </a:ext>
            </a:extLst>
          </p:cNvPr>
          <p:cNvGrpSpPr/>
          <p:nvPr/>
        </p:nvGrpSpPr>
        <p:grpSpPr>
          <a:xfrm>
            <a:off x="4095127" y="3425906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xmlns="" id="{7CBCB598-8984-49F4-BBEB-5E2600366037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xmlns="" id="{DA9690D8-D045-48F0-B278-40D7B82A40D6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图片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C56C1B8D-C5CF-4788-8220-A939CB82B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9" y="1454567"/>
            <a:ext cx="4111353" cy="2903433"/>
          </a:xfrm>
          <a:prstGeom prst="rect">
            <a:avLst/>
          </a:prstGeom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BFBF327-4026-4DEA-8EAF-7D34851D45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6806">
            <a:off x="6765088" y="3363314"/>
            <a:ext cx="4343160" cy="30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xmlns="" id="{AB200ECC-C3C0-432C-A068-911BDA9C521D}"/>
              </a:ext>
            </a:extLst>
          </p:cNvPr>
          <p:cNvSpPr/>
          <p:nvPr/>
        </p:nvSpPr>
        <p:spPr>
          <a:xfrm>
            <a:off x="1587500" y="966615"/>
            <a:ext cx="9017000" cy="53117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1" name="Line 43">
            <a:extLst>
              <a:ext uri="{FF2B5EF4-FFF2-40B4-BE49-F238E27FC236}">
                <a16:creationId xmlns:a16="http://schemas.microsoft.com/office/drawing/2014/main" xmlns="" id="{8C9E60DA-E7B7-4AAB-AB91-8BD89879F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4284196"/>
            <a:ext cx="685800" cy="0"/>
          </a:xfrm>
          <a:prstGeom prst="line">
            <a:avLst/>
          </a:prstGeom>
          <a:noFill/>
          <a:ln w="28575">
            <a:solidFill>
              <a:srgbClr val="1150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43052" name="Text Box 44">
            <a:extLst>
              <a:ext uri="{FF2B5EF4-FFF2-40B4-BE49-F238E27FC236}">
                <a16:creationId xmlns:a16="http://schemas.microsoft.com/office/drawing/2014/main" xmlns="" id="{C9C8B95E-48D4-4FE6-B3FE-5F298CB2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367050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2,1</a:t>
            </a:r>
          </a:p>
        </p:txBody>
      </p:sp>
      <p:sp>
        <p:nvSpPr>
          <p:cNvPr id="43054" name="Text Box 46">
            <a:extLst>
              <a:ext uri="{FF2B5EF4-FFF2-40B4-BE49-F238E27FC236}">
                <a16:creationId xmlns:a16="http://schemas.microsoft.com/office/drawing/2014/main" xmlns="" id="{BDEDAA71-1440-4450-91D6-2C822A0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2244036"/>
            <a:ext cx="2416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9,6 – 7,5</a:t>
            </a:r>
            <a:r>
              <a:rPr lang="en-US" altLang="en-US" sz="3600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055" name="Text Box 47">
            <a:extLst>
              <a:ext uri="{FF2B5EF4-FFF2-40B4-BE49-F238E27FC236}">
                <a16:creationId xmlns:a16="http://schemas.microsoft.com/office/drawing/2014/main" xmlns="" id="{0BF4DC39-017A-4A54-9D7B-BB6420D3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027578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– </a:t>
            </a:r>
          </a:p>
        </p:txBody>
      </p:sp>
      <p:sp>
        <p:nvSpPr>
          <p:cNvPr id="43056" name="Text Box 48">
            <a:extLst>
              <a:ext uri="{FF2B5EF4-FFF2-40B4-BE49-F238E27FC236}">
                <a16:creationId xmlns:a16="http://schemas.microsoft.com/office/drawing/2014/main" xmlns="" id="{DDC9370E-C60E-4B99-AE6E-4A5D39D61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2814424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9,6</a:t>
            </a:r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xmlns="" id="{29C1ABA4-3A30-4E40-9592-E0992DC8B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86" y="1295433"/>
            <a:ext cx="5211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tính:</a:t>
            </a:r>
          </a:p>
        </p:txBody>
      </p:sp>
      <p:pic>
        <p:nvPicPr>
          <p:cNvPr id="14" name="图片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419396A6-FFCB-4A21-81E7-96731C21B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" y="3073400"/>
            <a:ext cx="4111353" cy="29034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181B74-716D-42DA-BDBB-70006B52CC79}"/>
              </a:ext>
            </a:extLst>
          </p:cNvPr>
          <p:cNvSpPr txBox="1"/>
          <p:nvPr/>
        </p:nvSpPr>
        <p:spPr>
          <a:xfrm>
            <a:off x="5482463" y="3622487"/>
            <a:ext cx="807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1150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7,5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2" grpId="0"/>
      <p:bldP spid="43054" grpId="0"/>
      <p:bldP spid="43055" grpId="0"/>
      <p:bldP spid="43056" grpId="0"/>
      <p:bldP spid="4305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xmlns="" id="{0281B7EB-1B8B-4163-A11A-ED90C46ED13E}"/>
              </a:ext>
            </a:extLst>
          </p:cNvPr>
          <p:cNvSpPr/>
          <p:nvPr/>
        </p:nvSpPr>
        <p:spPr>
          <a:xfrm>
            <a:off x="1816820" y="773128"/>
            <a:ext cx="9017000" cy="531174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8" name="Text Box 40">
            <a:extLst>
              <a:ext uri="{FF2B5EF4-FFF2-40B4-BE49-F238E27FC236}">
                <a16:creationId xmlns:a16="http://schemas.microsoft.com/office/drawing/2014/main" xmlns="" id="{ED3C1FDE-A482-4E1F-9D99-C8A0EEBF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74" y="3320060"/>
            <a:ext cx="607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 </a:t>
            </a:r>
          </a:p>
        </p:txBody>
      </p:sp>
      <p:sp>
        <p:nvSpPr>
          <p:cNvPr id="43049" name="Text Box 41">
            <a:extLst>
              <a:ext uri="{FF2B5EF4-FFF2-40B4-BE49-F238E27FC236}">
                <a16:creationId xmlns:a16="http://schemas.microsoft.com/office/drawing/2014/main" xmlns="" id="{AC5E22A7-C754-48F7-A3D8-476C93F56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082" y="3047111"/>
            <a:ext cx="825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4,7</a:t>
            </a:r>
          </a:p>
        </p:txBody>
      </p:sp>
      <p:sp>
        <p:nvSpPr>
          <p:cNvPr id="43050" name="Line 42">
            <a:extLst>
              <a:ext uri="{FF2B5EF4-FFF2-40B4-BE49-F238E27FC236}">
                <a16:creationId xmlns:a16="http://schemas.microsoft.com/office/drawing/2014/main" xmlns="" id="{272C1DAF-7ED9-4A65-8850-892058362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9198" y="4435907"/>
            <a:ext cx="7834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053" name="Text Box 45">
            <a:extLst>
              <a:ext uri="{FF2B5EF4-FFF2-40B4-BE49-F238E27FC236}">
                <a16:creationId xmlns:a16="http://schemas.microsoft.com/office/drawing/2014/main" xmlns="" id="{79C465A3-477F-41AD-9A81-35E706D5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509" y="4435907"/>
            <a:ext cx="9412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</a:p>
        </p:txBody>
      </p:sp>
      <p:sp>
        <p:nvSpPr>
          <p:cNvPr id="43057" name="Text Box 49">
            <a:extLst>
              <a:ext uri="{FF2B5EF4-FFF2-40B4-BE49-F238E27FC236}">
                <a16:creationId xmlns:a16="http://schemas.microsoft.com/office/drawing/2014/main" xmlns="" id="{E58EFA4E-2264-45A1-8A01-5BB0531F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413000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4,7 – 2,4  </a:t>
            </a:r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xmlns="" id="{29C1ABA4-3A30-4E40-9592-E0992DC8B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20" y="1163975"/>
            <a:ext cx="591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tính:</a:t>
            </a:r>
          </a:p>
        </p:txBody>
      </p:sp>
      <p:pic>
        <p:nvPicPr>
          <p:cNvPr id="13" name="图片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D5E7D29-D773-42EF-911B-A4AD03B62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6806">
            <a:off x="6131520" y="3154092"/>
            <a:ext cx="4935690" cy="34855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1D06D4-63B7-46CA-8CC3-016E3A1D5382}"/>
              </a:ext>
            </a:extLst>
          </p:cNvPr>
          <p:cNvSpPr txBox="1"/>
          <p:nvPr/>
        </p:nvSpPr>
        <p:spPr>
          <a:xfrm>
            <a:off x="5089384" y="3783186"/>
            <a:ext cx="79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1150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2,4</a:t>
            </a:r>
          </a:p>
        </p:txBody>
      </p:sp>
    </p:spTree>
    <p:extLst>
      <p:ext uri="{BB962C8B-B14F-4D97-AF65-F5344CB8AC3E}">
        <p14:creationId xmlns:p14="http://schemas.microsoft.com/office/powerpoint/2010/main" val="3957120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8" grpId="0"/>
      <p:bldP spid="43049" grpId="0"/>
      <p:bldP spid="43050" grpId="0" animBg="1"/>
      <p:bldP spid="43053" grpId="0"/>
      <p:bldP spid="43057" grpId="0"/>
      <p:bldP spid="4305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餐桌&#10;&#10;描述已自动生成">
            <a:extLst>
              <a:ext uri="{FF2B5EF4-FFF2-40B4-BE49-F238E27FC236}">
                <a16:creationId xmlns:a16="http://schemas.microsoft.com/office/drawing/2014/main" xmlns="" id="{AF997ED6-70B6-4E00-BBDA-7834F6BC9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AFC0505-A9FA-45CF-A322-C445DAB66630}"/>
              </a:ext>
            </a:extLst>
          </p:cNvPr>
          <p:cNvSpPr txBox="1"/>
          <p:nvPr/>
        </p:nvSpPr>
        <p:spPr>
          <a:xfrm>
            <a:off x="1543050" y="796637"/>
            <a:ext cx="10257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>
                <a:solidFill>
                  <a:srgbClr val="11507D"/>
                </a:solidFill>
                <a:latin typeface="UTM Bell" panose="02040603050506020204" pitchFamily="18" charset="0"/>
                <a:ea typeface="Microsoft YaHei" panose="020B0503020204020204" pitchFamily="34" charset="-122"/>
              </a:rPr>
              <a:t>LUYỆN TẬP</a:t>
            </a:r>
            <a:endParaRPr lang="zh-CN" altLang="en-US" sz="11500" b="1" dirty="0">
              <a:solidFill>
                <a:srgbClr val="11507D"/>
              </a:solidFill>
              <a:latin typeface="UTM Bell" panose="020406030505060202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1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85E0A28-1C00-4936-B5EC-898FEBD03DFB}"/>
              </a:ext>
            </a:extLst>
          </p:cNvPr>
          <p:cNvSpPr/>
          <p:nvPr/>
        </p:nvSpPr>
        <p:spPr>
          <a:xfrm>
            <a:off x="224647" y="0"/>
            <a:ext cx="11742706" cy="67080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6D0D588-A9BD-4AB2-89B9-0DB18C4B5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90000" l="55889" r="98444">
                        <a14:foregroundMark x1="60889" y1="23800" x2="58222" y2="36000"/>
                        <a14:foregroundMark x1="58222" y1="36000" x2="58222" y2="38800"/>
                        <a14:foregroundMark x1="55889" y1="35600" x2="56444" y2="41400"/>
                        <a14:foregroundMark x1="69667" y1="10800" x2="79667" y2="5800"/>
                        <a14:foregroundMark x1="97667" y1="28800" x2="98225" y2="33400"/>
                        <a14:backgroundMark x1="57667" y1="49600" x2="60889" y2="76400"/>
                        <a14:backgroundMark x1="66667" y1="7600" x2="64444" y2="12200"/>
                        <a14:backgroundMark x1="95889" y1="18400" x2="95889" y2="18400"/>
                        <a14:backgroundMark x1="98889" y1="33400" x2="98889" y2="33400"/>
                        <a14:backgroundMark x1="99111" y1="34600" x2="99111" y2="37000"/>
                        <a14:backgroundMark x1="98889" y1="34200" x2="98444" y2="3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3" r="1"/>
          <a:stretch/>
        </p:blipFill>
        <p:spPr>
          <a:xfrm>
            <a:off x="6639567" y="551722"/>
            <a:ext cx="5334000" cy="65580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DABEE6F-7639-47C5-8E42-105638E679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r="1" b="35582"/>
          <a:stretch/>
        </p:blipFill>
        <p:spPr>
          <a:xfrm>
            <a:off x="0" y="1375992"/>
            <a:ext cx="4889500" cy="5182022"/>
          </a:xfrm>
          <a:prstGeom prst="rect">
            <a:avLst/>
          </a:prstGeom>
        </p:spPr>
      </p:pic>
      <p:sp>
        <p:nvSpPr>
          <p:cNvPr id="8" name="Text Box 26">
            <a:extLst>
              <a:ext uri="{FF2B5EF4-FFF2-40B4-BE49-F238E27FC236}">
                <a16:creationId xmlns:a16="http://schemas.microsoft.com/office/drawing/2014/main" xmlns="" id="{95AF7844-4030-4403-BC99-310B4419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157" y="518109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40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B9B9D2DD-712C-414A-84BF-043B3415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31" y="3211004"/>
            <a:ext cx="3274669" cy="6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68,72 – 29,91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A876B5DA-5F4B-4D1E-808A-A1BA4093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31" y="3988146"/>
            <a:ext cx="3185614" cy="6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52,37 – 8,64 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2016C0F2-3EAB-4A68-8E82-1AA90462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974" y="2153109"/>
            <a:ext cx="338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75,5 – 30,26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A93D480-4F0A-44EB-9E94-6A343631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974" y="2799440"/>
            <a:ext cx="2654299" cy="6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 – 12,45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EEE9FE6-D806-4DDE-9C97-AD6D85BB30D2}"/>
              </a:ext>
            </a:extLst>
          </p:cNvPr>
          <p:cNvGrpSpPr/>
          <p:nvPr/>
        </p:nvGrpSpPr>
        <p:grpSpPr>
          <a:xfrm>
            <a:off x="11906" y="1375991"/>
            <a:ext cx="4889500" cy="5182022"/>
            <a:chOff x="11906" y="1375991"/>
            <a:chExt cx="4889500" cy="5182022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864363E3-7B96-468C-B430-76F4EB207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8" r="1" b="35582"/>
            <a:stretch/>
          </p:blipFill>
          <p:spPr>
            <a:xfrm>
              <a:off x="11906" y="1375991"/>
              <a:ext cx="4889500" cy="51820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6F6C1DE-21C6-4B7C-A15B-D76E2746352C}"/>
                </a:ext>
              </a:extLst>
            </p:cNvPr>
            <p:cNvSpPr txBox="1"/>
            <p:nvPr/>
          </p:nvSpPr>
          <p:spPr>
            <a:xfrm>
              <a:off x="154330" y="3339072"/>
              <a:ext cx="372285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150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Hãy nêu cách đặt tính.</a:t>
              </a:r>
              <a:endParaRPr lang="en-US" sz="3600">
                <a:solidFill>
                  <a:srgbClr val="11507D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065FF29-9155-4CB9-9BB6-AA9C7B14B282}"/>
              </a:ext>
            </a:extLst>
          </p:cNvPr>
          <p:cNvGrpSpPr/>
          <p:nvPr/>
        </p:nvGrpSpPr>
        <p:grpSpPr>
          <a:xfrm>
            <a:off x="5492920" y="401874"/>
            <a:ext cx="6228870" cy="5583749"/>
            <a:chOff x="5951224" y="-457572"/>
            <a:chExt cx="6228870" cy="5182022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xmlns="" id="{ABC7664E-CCEF-4181-9565-A0F6F3869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8" r="1" b="35582"/>
            <a:stretch/>
          </p:blipFill>
          <p:spPr>
            <a:xfrm flipH="1">
              <a:off x="5951224" y="-457572"/>
              <a:ext cx="6228870" cy="518202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0C8CEDB-9675-422E-A20C-FA1D4FCAB384}"/>
                </a:ext>
              </a:extLst>
            </p:cNvPr>
            <p:cNvSpPr txBox="1"/>
            <p:nvPr/>
          </p:nvSpPr>
          <p:spPr>
            <a:xfrm>
              <a:off x="7844974" y="645395"/>
              <a:ext cx="426390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Viết số trừ dưới số bị trừ sao cho các chữ số ở cùng một hàng đặt thẳng cột với nhau.</a:t>
              </a:r>
              <a:endParaRPr lang="en-US" sz="2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554F261-3B09-48F2-A943-1682671D30AA}"/>
              </a:ext>
            </a:extLst>
          </p:cNvPr>
          <p:cNvGrpSpPr/>
          <p:nvPr/>
        </p:nvGrpSpPr>
        <p:grpSpPr>
          <a:xfrm>
            <a:off x="0" y="1375990"/>
            <a:ext cx="5193698" cy="5182022"/>
            <a:chOff x="11906" y="1375991"/>
            <a:chExt cx="5193698" cy="5182022"/>
          </a:xfrm>
        </p:grpSpPr>
        <p:pic>
          <p:nvPicPr>
            <p:cNvPr id="26" name="图片 2">
              <a:extLst>
                <a:ext uri="{FF2B5EF4-FFF2-40B4-BE49-F238E27FC236}">
                  <a16:creationId xmlns:a16="http://schemas.microsoft.com/office/drawing/2014/main" xmlns="" id="{66EE8675-BFF2-4A7A-87ED-EE50A4FCA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8" r="1" b="35582"/>
            <a:stretch/>
          </p:blipFill>
          <p:spPr>
            <a:xfrm>
              <a:off x="11906" y="1375991"/>
              <a:ext cx="5193698" cy="51820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FA68857-5B8F-4D86-B31B-7E5829554FE6}"/>
                </a:ext>
              </a:extLst>
            </p:cNvPr>
            <p:cNvSpPr txBox="1"/>
            <p:nvPr/>
          </p:nvSpPr>
          <p:spPr>
            <a:xfrm>
              <a:off x="105217" y="2721576"/>
              <a:ext cx="3503489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3600" b="1">
                  <a:solidFill>
                    <a:srgbClr val="11507D"/>
                  </a:solidFill>
                  <a:latin typeface="Times New Roman" panose="02020603050405020304" pitchFamily="18" charset="0"/>
                </a:rPr>
                <a:t>Muốn trừ một số thập phân cho một số thập phân ta làm như thế nào?</a:t>
              </a:r>
              <a:endParaRPr lang="en-US" sz="2800">
                <a:solidFill>
                  <a:srgbClr val="11507D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2766635-9D77-4AE6-9ACF-6F4E93D266C6}"/>
              </a:ext>
            </a:extLst>
          </p:cNvPr>
          <p:cNvGrpSpPr/>
          <p:nvPr/>
        </p:nvGrpSpPr>
        <p:grpSpPr>
          <a:xfrm>
            <a:off x="5193698" y="401874"/>
            <a:ext cx="6528092" cy="5904404"/>
            <a:chOff x="5951224" y="-457572"/>
            <a:chExt cx="6228870" cy="5182022"/>
          </a:xfrm>
        </p:grpSpPr>
        <p:pic>
          <p:nvPicPr>
            <p:cNvPr id="29" name="图片 2">
              <a:extLst>
                <a:ext uri="{FF2B5EF4-FFF2-40B4-BE49-F238E27FC236}">
                  <a16:creationId xmlns:a16="http://schemas.microsoft.com/office/drawing/2014/main" xmlns="" id="{0189ECB4-BD12-4CE7-A277-E8FEEB932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38" r="1" b="35582"/>
            <a:stretch/>
          </p:blipFill>
          <p:spPr>
            <a:xfrm flipH="1">
              <a:off x="5951224" y="-457572"/>
              <a:ext cx="6228870" cy="518202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C621DB2-663B-4543-AEF4-4446520B2E6E}"/>
                </a:ext>
              </a:extLst>
            </p:cNvPr>
            <p:cNvSpPr txBox="1"/>
            <p:nvPr/>
          </p:nvSpPr>
          <p:spPr>
            <a:xfrm>
              <a:off x="7757363" y="712272"/>
              <a:ext cx="4351519" cy="2755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- Ta trừ như trừ các số tự nhiên.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- Viết dấu phẩy ở hiệu thẳng cột với các dấu phẩy của số bị trừ và số trừ.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5537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C4785C6-C3C3-41DD-8989-2D0D26F93105}"/>
              </a:ext>
            </a:extLst>
          </p:cNvPr>
          <p:cNvSpPr/>
          <p:nvPr/>
        </p:nvSpPr>
        <p:spPr>
          <a:xfrm>
            <a:off x="400050" y="209551"/>
            <a:ext cx="11295924" cy="643890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264F4C1A-808E-4D5E-8D22-9A284476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900" y="1616406"/>
            <a:ext cx="2617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75,5 – 30,26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6DABA0D-AD37-4D99-98C3-57A563BA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696" y="1576655"/>
            <a:ext cx="2349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 – 12,45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9D106AD-5182-41F2-8F15-B59AB0BA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35368"/>
            <a:ext cx="287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68,72 – 29,91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A02CE773-4403-4D64-86FA-E0C8D59B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34" y="1616406"/>
            <a:ext cx="2801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52,37 – 8,64  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F8605D7C-9FA3-4841-A4FD-F4C7FB4D5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988" y="3655795"/>
            <a:ext cx="15651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150A6AF2-986D-4C28-A0B1-44DF6971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53" y="3671892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38,81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16C9F0B5-0C12-43B7-A56B-0E2CA506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03" y="2482854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68,72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3B6FFCCE-CD05-473F-A7C0-9456D87B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90" y="3046417"/>
            <a:ext cx="13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29,91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6A72E5-2ABA-43DD-8797-5A5EBB7E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602" y="2512795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52,37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41A92C71-1681-4AD9-80D5-832A3A4B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389" y="2969995"/>
            <a:ext cx="1290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8,64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58FB8AB9-D0B9-4737-B01B-C3C58C39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89" y="2743204"/>
            <a:ext cx="4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xmlns="" id="{CC1508F7-1939-4CBB-BC85-DD03705C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497" y="2711454"/>
            <a:ext cx="4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91FB40C9-202D-4724-A4AC-32BEEE32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253" y="2702328"/>
            <a:ext cx="4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ABA9CE14-4186-47B9-989D-C774D5C5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711" y="2482854"/>
            <a:ext cx="115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75,5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xmlns="" id="{200ECECD-0979-4AA0-A993-FDF16C05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061" y="2940054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30,26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xmlns="" id="{7CD6B18F-1C59-4A5C-A0D1-3987FBA78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54" y="2473728"/>
            <a:ext cx="763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60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610DBB08-DAFC-4EC2-8CC2-9BFEE827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54" y="2930928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12,45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xmlns="" id="{84799234-5E60-4E6E-BB25-F1C8D2A2C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990" y="3657604"/>
            <a:ext cx="13695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xmlns="" id="{E6141445-1B66-4975-B9FD-BC77D913C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098" y="3625854"/>
            <a:ext cx="13695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xmlns="" id="{D49EAB8C-4E4E-4141-8C40-7D8A90BC0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3654" y="3616728"/>
            <a:ext cx="13695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xmlns="" id="{C56F082E-87F6-4D97-ADED-7DE2EAE0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88" y="3655795"/>
            <a:ext cx="1554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43,73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xmlns="" id="{3E791995-CB6E-4D11-B692-3B73965C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298" y="3625854"/>
            <a:ext cx="13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45,24 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xmlns="" id="{7BE0B888-ECF2-45FD-9DF8-7F500DC6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53" y="3540528"/>
            <a:ext cx="1554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47,55 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E29F62E8-CA4D-47AD-B95B-79635607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588" y="2741395"/>
            <a:ext cx="4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xmlns="" id="{99D2518A-17EA-45DD-AD62-AF4C5068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53" y="606154"/>
            <a:ext cx="6296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4000" b="1">
                <a:solidFill>
                  <a:srgbClr val="115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8E9101D6-2265-4664-A68B-1ED86366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4570951"/>
            <a:ext cx="910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Hãy nêu cách thực hiện phép tính ý d?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FB8C8A-6FC0-4728-A41A-79C47F09B678}"/>
              </a:ext>
            </a:extLst>
          </p:cNvPr>
          <p:cNvSpPr txBox="1"/>
          <p:nvPr/>
        </p:nvSpPr>
        <p:spPr>
          <a:xfrm>
            <a:off x="10383183" y="2461028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6E9ECB0-8991-46C2-974F-BFF878DDAD7C}"/>
              </a:ext>
            </a:extLst>
          </p:cNvPr>
          <p:cNvSpPr txBox="1"/>
          <p:nvPr/>
        </p:nvSpPr>
        <p:spPr>
          <a:xfrm>
            <a:off x="10036438" y="2461642"/>
            <a:ext cx="296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F02C473-1FCA-4439-B039-87E1B35A2C24}"/>
              </a:ext>
            </a:extLst>
          </p:cNvPr>
          <p:cNvSpPr txBox="1"/>
          <p:nvPr/>
        </p:nvSpPr>
        <p:spPr>
          <a:xfrm>
            <a:off x="10172513" y="2473728"/>
            <a:ext cx="296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893CFCC-7C88-4B6D-A58A-471A0564DA43}"/>
              </a:ext>
            </a:extLst>
          </p:cNvPr>
          <p:cNvCxnSpPr/>
          <p:nvPr/>
        </p:nvCxnSpPr>
        <p:spPr>
          <a:xfrm>
            <a:off x="1467323" y="2702328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BDC1A476-E353-49A2-9A23-F2A175D15756}"/>
              </a:ext>
            </a:extLst>
          </p:cNvPr>
          <p:cNvCxnSpPr/>
          <p:nvPr/>
        </p:nvCxnSpPr>
        <p:spPr>
          <a:xfrm>
            <a:off x="4299423" y="2702328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AC1C65C-8AB3-4A63-977D-4C65FCC3CF5E}"/>
              </a:ext>
            </a:extLst>
          </p:cNvPr>
          <p:cNvCxnSpPr/>
          <p:nvPr/>
        </p:nvCxnSpPr>
        <p:spPr>
          <a:xfrm>
            <a:off x="7429630" y="2674156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923522E-354C-4F0D-B051-102AE89A1B49}"/>
              </a:ext>
            </a:extLst>
          </p:cNvPr>
          <p:cNvCxnSpPr/>
          <p:nvPr/>
        </p:nvCxnSpPr>
        <p:spPr>
          <a:xfrm>
            <a:off x="10179336" y="2626128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xmlns="" id="{D29E61C5-ADF7-446E-937B-A5FAB8E4821F}"/>
              </a:ext>
            </a:extLst>
          </p:cNvPr>
          <p:cNvSpPr/>
          <p:nvPr/>
        </p:nvSpPr>
        <p:spPr>
          <a:xfrm>
            <a:off x="349250" y="339725"/>
            <a:ext cx="11493500" cy="6178550"/>
          </a:xfrm>
          <a:prstGeom prst="plaque">
            <a:avLst>
              <a:gd name="adj" fmla="val 14406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12BAEB0-DBD7-4533-86BE-348E910A7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7" y="3429000"/>
            <a:ext cx="5563574" cy="3709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528C937-93FA-438C-9154-D1C9DBC9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8" y="1334499"/>
            <a:ext cx="4580987" cy="3746466"/>
          </a:xfrm>
          <a:prstGeom prst="rect">
            <a:avLst/>
          </a:prstGeom>
        </p:spPr>
      </p:pic>
      <p:sp>
        <p:nvSpPr>
          <p:cNvPr id="34" name="Text Box 49">
            <a:extLst>
              <a:ext uri="{FF2B5EF4-FFF2-40B4-BE49-F238E27FC236}">
                <a16:creationId xmlns:a16="http://schemas.microsoft.com/office/drawing/2014/main" xmlns="" id="{7BC70FCD-EAEB-4AB3-B759-378D6922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246" y="548523"/>
            <a:ext cx="3025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2.</a:t>
            </a:r>
            <a:r>
              <a:rPr lang="en-US" altLang="en-US" sz="4000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Tìm </a:t>
            </a:r>
            <a:r>
              <a:rPr lang="en-US" altLang="en-US" sz="4000" b="1" i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2466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 Box 45">
            <a:extLst>
              <a:ext uri="{FF2B5EF4-FFF2-40B4-BE49-F238E27FC236}">
                <a16:creationId xmlns:a16="http://schemas.microsoft.com/office/drawing/2014/main" xmlns="" id="{68580261-D4CD-4498-B324-E099B782E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653" y="2856117"/>
            <a:ext cx="4325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altLang="en-US" sz="3600" b="1" i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 3,64 = 5,86</a:t>
            </a:r>
          </a:p>
        </p:txBody>
      </p:sp>
      <p:sp>
        <p:nvSpPr>
          <p:cNvPr id="36" name="Text Box 46">
            <a:extLst>
              <a:ext uri="{FF2B5EF4-FFF2-40B4-BE49-F238E27FC236}">
                <a16:creationId xmlns:a16="http://schemas.microsoft.com/office/drawing/2014/main" xmlns="" id="{B8998D3C-C6AD-43BD-8CF2-187A8FC4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653" y="1434369"/>
            <a:ext cx="4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altLang="en-US" sz="3600" b="1" i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+ 4,32 = 8,67</a:t>
            </a:r>
          </a:p>
        </p:txBody>
      </p:sp>
      <p:sp>
        <p:nvSpPr>
          <p:cNvPr id="37" name="Text Box 52">
            <a:extLst>
              <a:ext uri="{FF2B5EF4-FFF2-40B4-BE49-F238E27FC236}">
                <a16:creationId xmlns:a16="http://schemas.microsoft.com/office/drawing/2014/main" xmlns="" id="{B5B9D3C4-5357-496E-9A8E-51282431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653" y="2145243"/>
            <a:ext cx="5006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6,85 + </a:t>
            </a:r>
            <a:r>
              <a:rPr lang="en-US" altLang="en-US" sz="3600" b="1" i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10,29 ( GT)</a:t>
            </a:r>
          </a:p>
        </p:txBody>
      </p:sp>
      <p:sp>
        <p:nvSpPr>
          <p:cNvPr id="38" name="Text Box 53">
            <a:extLst>
              <a:ext uri="{FF2B5EF4-FFF2-40B4-BE49-F238E27FC236}">
                <a16:creationId xmlns:a16="http://schemas.microsoft.com/office/drawing/2014/main" xmlns="" id="{B8D5120D-AFFC-47D6-B47D-DC24E93F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653" y="3566992"/>
            <a:ext cx="4622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d) 7,9 - </a:t>
            </a:r>
            <a:r>
              <a:rPr lang="en-US" altLang="en-US" sz="3600" b="1" i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3600" b="1">
                <a:solidFill>
                  <a:srgbClr val="5294DB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2,5 (GT)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8BEC437-8F7D-4B57-8565-206A5C45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169" y="2105719"/>
            <a:ext cx="32162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Muốn tìm một số hạng ta làm như thế nào?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DE7B179-4259-4A9F-B320-D90CAE0098CF}"/>
              </a:ext>
            </a:extLst>
          </p:cNvPr>
          <p:cNvSpPr txBox="1"/>
          <p:nvPr/>
        </p:nvSpPr>
        <p:spPr>
          <a:xfrm>
            <a:off x="1131401" y="2179608"/>
            <a:ext cx="328203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3600" b="1">
                <a:solidFill>
                  <a:srgbClr val="24669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Muốn tìm số bị trừ ta làm như thế nào?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815DFC8-E781-4EDB-838D-D6ACBE952BFA}"/>
              </a:ext>
            </a:extLst>
          </p:cNvPr>
          <p:cNvSpPr txBox="1"/>
          <p:nvPr/>
        </p:nvSpPr>
        <p:spPr>
          <a:xfrm>
            <a:off x="1257210" y="2179608"/>
            <a:ext cx="31997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3600" b="1">
                <a:solidFill>
                  <a:srgbClr val="246693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Muốn tìm số trừ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26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39" grpId="1"/>
      <p:bldP spid="41" grpId="0"/>
      <p:bldP spid="41" grpId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AC95A51-D4FD-4525-9048-C8EE6790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35" y="0"/>
            <a:ext cx="4500000" cy="25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09E86A-1C10-485F-AC58-2131C21A0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r="8146" b="12406"/>
          <a:stretch/>
        </p:blipFill>
        <p:spPr>
          <a:xfrm>
            <a:off x="6648835" y="927064"/>
            <a:ext cx="4767220" cy="55546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2E2D0C3-DC06-437C-9535-FE8450A46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" y="111846"/>
            <a:ext cx="7793826" cy="6896626"/>
          </a:xfrm>
          <a:prstGeom prst="rect">
            <a:avLst/>
          </a:prstGeom>
        </p:spPr>
      </p:pic>
      <p:sp>
        <p:nvSpPr>
          <p:cNvPr id="39" name="Text Box 46">
            <a:extLst>
              <a:ext uri="{FF2B5EF4-FFF2-40B4-BE49-F238E27FC236}">
                <a16:creationId xmlns:a16="http://schemas.microsoft.com/office/drawing/2014/main" xmlns="" id="{2EF58E38-1678-4801-B1AC-8958F726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960" y="3190461"/>
            <a:ext cx="3889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altLang="en-US" sz="4000" b="1" i="1"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4000" b="1">
                <a:latin typeface="Times New Roman" panose="02020603050405020304" pitchFamily="18" charset="0"/>
                <a:cs typeface="Arial" panose="020B0604020202020204" pitchFamily="34" charset="0"/>
              </a:rPr>
              <a:t>+ 4,32 = 8,67</a:t>
            </a: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xmlns="" id="{3B25520D-735E-4EE7-A426-9AC926F6F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13" y="3949203"/>
            <a:ext cx="3889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= 8,67 – 4,32 </a:t>
            </a:r>
          </a:p>
        </p:txBody>
      </p:sp>
      <p:sp>
        <p:nvSpPr>
          <p:cNvPr id="41" name="Text Box 50">
            <a:extLst>
              <a:ext uri="{FF2B5EF4-FFF2-40B4-BE49-F238E27FC236}">
                <a16:creationId xmlns:a16="http://schemas.microsoft.com/office/drawing/2014/main" xmlns="" id="{D0C52697-D581-46BE-910F-97549ABA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13" y="4713012"/>
            <a:ext cx="37246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  4,35</a:t>
            </a:r>
          </a:p>
        </p:txBody>
      </p:sp>
      <p:sp>
        <p:nvSpPr>
          <p:cNvPr id="42" name="Text Box 49">
            <a:extLst>
              <a:ext uri="{FF2B5EF4-FFF2-40B4-BE49-F238E27FC236}">
                <a16:creationId xmlns:a16="http://schemas.microsoft.com/office/drawing/2014/main" xmlns="" id="{D0D352B6-B1DF-4687-A40D-7F23074C2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433" y="1083159"/>
            <a:ext cx="3025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2. Tìm </a:t>
            </a:r>
            <a:r>
              <a:rPr lang="en-US" alt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9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282</TotalTime>
  <Words>836</Words>
  <Application>Microsoft Office PowerPoint</Application>
  <PresentationFormat>Custom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102</cp:revision>
  <dcterms:created xsi:type="dcterms:W3CDTF">2019-04-21T05:34:16Z</dcterms:created>
  <dcterms:modified xsi:type="dcterms:W3CDTF">2022-11-15T15:36:49Z</dcterms:modified>
  <cp:category>9Slide.vn</cp:category>
</cp:coreProperties>
</file>