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5" r:id="rId2"/>
    <p:sldId id="276" r:id="rId3"/>
    <p:sldId id="277" r:id="rId4"/>
    <p:sldId id="278" r:id="rId5"/>
    <p:sldId id="267" r:id="rId6"/>
    <p:sldId id="266" r:id="rId7"/>
    <p:sldId id="268" r:id="rId8"/>
    <p:sldId id="272" r:id="rId9"/>
    <p:sldId id="273" r:id="rId10"/>
    <p:sldId id="282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FF"/>
    <a:srgbClr val="FFFFCC"/>
    <a:srgbClr val="C30DAD"/>
    <a:srgbClr val="F89A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9" d="100"/>
          <a:sy n="79" d="100"/>
        </p:scale>
        <p:origin x="-67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08355-1FB4-4248-898B-EB59CAC5A80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5ADD7-7AA9-47DB-85CF-FDA20D66F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9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279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Chị ơi câu này em ko biết đáp án ạ @.@ Có cần phải chiếu đáp án ko ạ?</a:t>
            </a:r>
          </a:p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640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Chị ơi câu này em ko biết đáp án ạ @.@ Có cần phải chiếu đáp án ko ạ?</a:t>
            </a:r>
          </a:p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33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9934B7-B795-457C-8E17-65BA755066E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130" y="0"/>
            <a:ext cx="2166130" cy="18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3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130" y="0"/>
            <a:ext cx="2166130" cy="18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6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130" y="0"/>
            <a:ext cx="2166130" cy="18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8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130" y="0"/>
            <a:ext cx="2166130" cy="18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1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130" y="0"/>
            <a:ext cx="2166130" cy="18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06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130" y="0"/>
            <a:ext cx="2166130" cy="18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76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130" y="0"/>
            <a:ext cx="2166130" cy="18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0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130" y="0"/>
            <a:ext cx="2166130" cy="18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84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130" y="0"/>
            <a:ext cx="2166130" cy="18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79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130" y="0"/>
            <a:ext cx="2166130" cy="18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36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130" y="0"/>
            <a:ext cx="2166130" cy="18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40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130" y="0"/>
            <a:ext cx="2166130" cy="18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64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130" y="0"/>
            <a:ext cx="2166130" cy="18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1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130" y="0"/>
            <a:ext cx="2166130" cy="18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36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130" y="0"/>
            <a:ext cx="2166130" cy="18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71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130" y="0"/>
            <a:ext cx="2166130" cy="18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79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130" y="0"/>
            <a:ext cx="2166130" cy="18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82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130" y="0"/>
            <a:ext cx="2166130" cy="18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59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130" y="0"/>
            <a:ext cx="2166130" cy="18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2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130" y="0"/>
            <a:ext cx="2166130" cy="18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5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130" y="0"/>
            <a:ext cx="2166130" cy="18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44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130" y="0"/>
            <a:ext cx="2166130" cy="18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78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130" y="0"/>
            <a:ext cx="2166130" cy="18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39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130" y="0"/>
            <a:ext cx="2166130" cy="18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6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130" y="0"/>
            <a:ext cx="2166130" cy="18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43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130" y="0"/>
            <a:ext cx="2166130" cy="18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5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130" y="0"/>
            <a:ext cx="2166130" cy="18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3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130" y="0"/>
            <a:ext cx="2166130" cy="18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9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79934B7-B795-457C-8E17-65BA755066E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130" y="0"/>
            <a:ext cx="2166130" cy="1825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105" y="6946063"/>
            <a:ext cx="1565375" cy="152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1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01" r:id="rId3"/>
    <p:sldLayoutId id="2147483700" r:id="rId4"/>
    <p:sldLayoutId id="2147483699" r:id="rId5"/>
    <p:sldLayoutId id="2147483698" r:id="rId6"/>
    <p:sldLayoutId id="2147483697" r:id="rId7"/>
    <p:sldLayoutId id="2147483696" r:id="rId8"/>
    <p:sldLayoutId id="2147483695" r:id="rId9"/>
    <p:sldLayoutId id="2147483694" r:id="rId10"/>
    <p:sldLayoutId id="2147483693" r:id="rId11"/>
    <p:sldLayoutId id="2147483692" r:id="rId12"/>
    <p:sldLayoutId id="2147483691" r:id="rId13"/>
    <p:sldLayoutId id="2147483690" r:id="rId14"/>
    <p:sldLayoutId id="2147483689" r:id="rId15"/>
    <p:sldLayoutId id="2147483688" r:id="rId16"/>
    <p:sldLayoutId id="2147483687" r:id="rId17"/>
    <p:sldLayoutId id="2147483686" r:id="rId18"/>
    <p:sldLayoutId id="2147483685" r:id="rId19"/>
    <p:sldLayoutId id="214748368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jpe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0" y="3576320"/>
            <a:ext cx="3281680" cy="328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0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0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1" y="1266832"/>
            <a:ext cx="1480533" cy="62865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1"/>
            <a:ext cx="2302699" cy="218521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528445" y="470535"/>
            <a:ext cx="9143365" cy="12738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tắc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tam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039846" y="4354198"/>
            <a:ext cx="6270971" cy="23898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Muốn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tính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diện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tích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hình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tam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giác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, ta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lấy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độ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dài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đáy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với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chiều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cao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(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cùng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đơn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vị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đo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)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rồi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chia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2. </a:t>
            </a:r>
            <a:endParaRPr lang="en-US" sz="32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05" y="1605594"/>
            <a:ext cx="2634622" cy="2634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2" y="1763408"/>
            <a:ext cx="2867025" cy="159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32" y="1407644"/>
            <a:ext cx="2496478" cy="249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6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9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14" dur="5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16041 -0.0099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bldLvl="0" animBg="1"/>
      <p:bldP spid="2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73578" y="1113904"/>
            <a:ext cx="10881360" cy="4114801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214551" y="58189"/>
            <a:ext cx="4023361" cy="939337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 err="1" smtClean="0">
                <a:solidFill>
                  <a:schemeClr val="accent4">
                    <a:lumMod val="50000"/>
                  </a:schemeClr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Dặn</a:t>
            </a:r>
            <a:r>
              <a:rPr lang="en-US" altLang="zh-CN" sz="5400" b="1" dirty="0" smtClean="0">
                <a:solidFill>
                  <a:schemeClr val="accent4">
                    <a:lumMod val="50000"/>
                  </a:schemeClr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5400" b="1" dirty="0" err="1" smtClean="0">
                <a:solidFill>
                  <a:schemeClr val="accent4">
                    <a:lumMod val="50000"/>
                  </a:schemeClr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dò</a:t>
            </a:r>
            <a:endParaRPr lang="zh-CN" altLang="en-US" sz="5400" b="1" dirty="0">
              <a:solidFill>
                <a:schemeClr val="accent4">
                  <a:lumMod val="50000"/>
                </a:schemeClr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EB52DCA-7659-4B93-BE42-99443C486146}"/>
              </a:ext>
            </a:extLst>
          </p:cNvPr>
          <p:cNvSpPr txBox="1"/>
          <p:nvPr/>
        </p:nvSpPr>
        <p:spPr>
          <a:xfrm>
            <a:off x="1403974" y="1934811"/>
            <a:ext cx="815381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(tr.128).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8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1765914" y="3576320"/>
            <a:ext cx="3281680" cy="328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0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0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1" y="1266832"/>
            <a:ext cx="1480533" cy="62865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1"/>
            <a:ext cx="2302699" cy="218521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846580" y="443230"/>
            <a:ext cx="8199120" cy="12738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03" y="1717040"/>
            <a:ext cx="2242489" cy="22424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2" y="1763408"/>
            <a:ext cx="2867025" cy="15906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32" y="1407644"/>
            <a:ext cx="2496478" cy="249647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126941" y="3672050"/>
            <a:ext cx="4805082" cy="27730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Muốn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tính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diện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tích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hình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tròn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ta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lấy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bán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kính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nhân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với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bán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kính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rồi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nhân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với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số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3,14. </a:t>
            </a:r>
            <a:endParaRPr lang="en-US" sz="32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751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00261 0.44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0.20612 0.0016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5" grpId="0" bldLvl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4589612" y="3049924"/>
            <a:ext cx="3281680" cy="328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0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0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1" y="1266832"/>
            <a:ext cx="1480533" cy="62865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1"/>
            <a:ext cx="2302699" cy="218521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83827" y="232636"/>
            <a:ext cx="8104244" cy="7998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100. 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2" y="1763408"/>
            <a:ext cx="2867025" cy="15906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32" y="1407644"/>
            <a:ext cx="2496478" cy="249647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697079" y="923216"/>
            <a:ext cx="4308404" cy="6731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3200" noProof="0" dirty="0" smtClean="0">
                <a:solidFill>
                  <a:srgbClr val="FF000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25:100 = 0,25 = 25%</a:t>
            </a:r>
            <a:endParaRPr lang="en-US" sz="32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629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12955 0.39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1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23229 -0.01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00065 0.3775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6" grpId="0" bldLvl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Content Placeholder 111"/>
          <p:cNvPicPr>
            <a:picLocks noGrp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ounded Rectangular Callout 11"/>
          <p:cNvSpPr/>
          <p:nvPr/>
        </p:nvSpPr>
        <p:spPr>
          <a:xfrm>
            <a:off x="615091" y="817619"/>
            <a:ext cx="4772697" cy="1330325"/>
          </a:xfrm>
          <a:prstGeom prst="wedgeRoundRectCallout">
            <a:avLst>
              <a:gd name="adj1" fmla="val 59319"/>
              <a:gd name="adj2" fmla="val 1111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y2mate.com - Sound effect  Win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34" end="497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5464810"/>
            <a:ext cx="1402080" cy="132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3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71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2960" cy="6871035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=""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026" y="-108065"/>
            <a:ext cx="7605614" cy="5490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7725" y="2773797"/>
            <a:ext cx="7431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 smtClean="0">
                <a:solidFill>
                  <a:srgbClr val="F8665B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Khám</a:t>
            </a:r>
            <a:r>
              <a:rPr lang="en-US" altLang="zh-CN" sz="7200" b="1" dirty="0" smtClean="0">
                <a:solidFill>
                  <a:srgbClr val="F8665B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7200" b="1" dirty="0" err="1" smtClean="0">
                <a:solidFill>
                  <a:srgbClr val="F8665B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phá</a:t>
            </a:r>
            <a:endParaRPr lang="zh-CN" altLang="en-US" sz="7200" b="1" dirty="0">
              <a:solidFill>
                <a:srgbClr val="F8665B"/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54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6308" y="225087"/>
            <a:ext cx="11679382" cy="649844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1661788" y="2214460"/>
            <a:ext cx="3314611" cy="546101"/>
            <a:chOff x="1092" y="2008"/>
            <a:chExt cx="2040" cy="344"/>
          </a:xfrm>
        </p:grpSpPr>
        <p:sp>
          <p:nvSpPr>
            <p:cNvPr id="7" name="AutoShape 23"/>
            <p:cNvSpPr>
              <a:spLocks/>
            </p:cNvSpPr>
            <p:nvPr/>
          </p:nvSpPr>
          <p:spPr bwMode="auto">
            <a:xfrm rot="-5400000">
              <a:off x="2046" y="1266"/>
              <a:ext cx="132" cy="2040"/>
            </a:xfrm>
            <a:prstGeom prst="rightBrace">
              <a:avLst>
                <a:gd name="adj1" fmla="val 128788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1853" y="2008"/>
              <a:ext cx="6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cs typeface="Arial" panose="020B0604020202020204" pitchFamily="34" charset="0"/>
                </a:rPr>
                <a:t>12 cm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342176" y="225087"/>
            <a:ext cx="11593513" cy="4230689"/>
            <a:chOff x="84" y="-54"/>
            <a:chExt cx="7303" cy="2665"/>
          </a:xfrm>
        </p:grpSpPr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386" y="-51"/>
              <a:ext cx="73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u="sng" dirty="0" err="1" smtClean="0">
                  <a:cs typeface="Arial" panose="020B0604020202020204" pitchFamily="34" charset="0"/>
                </a:rPr>
                <a:t>Bài</a:t>
              </a:r>
              <a:r>
                <a:rPr lang="en-US" altLang="en-US" sz="2800" b="1" u="sng" dirty="0" smtClean="0">
                  <a:cs typeface="Arial" panose="020B0604020202020204" pitchFamily="34" charset="0"/>
                </a:rPr>
                <a:t> 2:</a:t>
              </a:r>
              <a:endParaRPr lang="en-US" altLang="en-US" sz="2800" b="1" dirty="0">
                <a:cs typeface="Arial" panose="020B0604020202020204" pitchFamily="34" charset="0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119" y="-54"/>
              <a:ext cx="6268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cs typeface="Arial" panose="020B0604020202020204" pitchFamily="34" charset="0"/>
                </a:rPr>
                <a:t>Cho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bình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hành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MNPQ (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xem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vẽ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)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có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MN = 12cm,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chiều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cao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KH = 6 cm. So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sánh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diện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tích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tam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giác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KQP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với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tổng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diện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tích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tam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giác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MKQ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và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tam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giác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KNP. </a:t>
              </a:r>
              <a:endParaRPr lang="en-US" altLang="en-US" sz="2800" b="1" dirty="0"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84" y="1288"/>
              <a:ext cx="3045" cy="1323"/>
              <a:chOff x="12" y="1279"/>
              <a:chExt cx="3045" cy="1323"/>
            </a:xfrm>
          </p:grpSpPr>
          <p:grpSp>
            <p:nvGrpSpPr>
              <p:cNvPr id="13" name="Group 41"/>
              <p:cNvGrpSpPr>
                <a:grpSpLocks/>
              </p:cNvGrpSpPr>
              <p:nvPr/>
            </p:nvGrpSpPr>
            <p:grpSpPr bwMode="auto">
              <a:xfrm>
                <a:off x="12" y="1279"/>
                <a:ext cx="3045" cy="1323"/>
                <a:chOff x="12" y="1279"/>
                <a:chExt cx="3045" cy="1323"/>
              </a:xfrm>
            </p:grpSpPr>
            <p:sp>
              <p:nvSpPr>
                <p:cNvPr id="18" name="AutoShape 32"/>
                <p:cNvSpPr>
                  <a:spLocks noChangeArrowheads="1"/>
                </p:cNvSpPr>
                <p:nvPr/>
              </p:nvSpPr>
              <p:spPr bwMode="auto">
                <a:xfrm>
                  <a:off x="163" y="1550"/>
                  <a:ext cx="2748" cy="804"/>
                </a:xfrm>
                <a:prstGeom prst="parallelogram">
                  <a:avLst>
                    <a:gd name="adj" fmla="val 85448"/>
                  </a:avLst>
                </a:prstGeom>
                <a:solidFill>
                  <a:srgbClr val="FF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17" y="1299"/>
                  <a:ext cx="237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M</a:t>
                  </a:r>
                </a:p>
              </p:txBody>
            </p:sp>
            <p:sp>
              <p:nvSpPr>
                <p:cNvPr id="2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837" y="1310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N</a:t>
                  </a:r>
                </a:p>
              </p:txBody>
            </p:sp>
            <p:sp>
              <p:nvSpPr>
                <p:cNvPr id="2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126" y="2363"/>
                  <a:ext cx="213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P</a:t>
                  </a:r>
                </a:p>
              </p:txBody>
            </p:sp>
            <p:sp>
              <p:nvSpPr>
                <p:cNvPr id="2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2" y="2338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Q</a:t>
                  </a:r>
                </a:p>
              </p:txBody>
            </p:sp>
            <p:sp>
              <p:nvSpPr>
                <p:cNvPr id="2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446" y="1279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K</a:t>
                  </a:r>
                </a:p>
              </p:txBody>
            </p:sp>
            <p:sp>
              <p:nvSpPr>
                <p:cNvPr id="2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412" y="2371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H</a:t>
                  </a:r>
                </a:p>
              </p:txBody>
            </p:sp>
          </p:grpSp>
          <p:sp>
            <p:nvSpPr>
              <p:cNvPr id="14" name="Line 33"/>
              <p:cNvSpPr>
                <a:spLocks noChangeShapeType="1"/>
              </p:cNvSpPr>
              <p:nvPr/>
            </p:nvSpPr>
            <p:spPr bwMode="auto">
              <a:xfrm flipH="1">
                <a:off x="180" y="1546"/>
                <a:ext cx="1380" cy="8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34"/>
              <p:cNvSpPr>
                <a:spLocks noChangeShapeType="1"/>
              </p:cNvSpPr>
              <p:nvPr/>
            </p:nvSpPr>
            <p:spPr bwMode="auto">
              <a:xfrm>
                <a:off x="1544" y="1563"/>
                <a:ext cx="684" cy="7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>
                <a:off x="1537" y="1563"/>
                <a:ext cx="0" cy="8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44"/>
              <p:cNvSpPr>
                <a:spLocks/>
              </p:cNvSpPr>
              <p:nvPr/>
            </p:nvSpPr>
            <p:spPr bwMode="auto">
              <a:xfrm>
                <a:off x="1526" y="2253"/>
                <a:ext cx="96" cy="96"/>
              </a:xfrm>
              <a:custGeom>
                <a:avLst/>
                <a:gdLst>
                  <a:gd name="T0" fmla="*/ 0 w 96"/>
                  <a:gd name="T1" fmla="*/ 0 h 96"/>
                  <a:gd name="T2" fmla="*/ 96 w 96"/>
                  <a:gd name="T3" fmla="*/ 0 h 96"/>
                  <a:gd name="T4" fmla="*/ 96 w 96"/>
                  <a:gd name="T5" fmla="*/ 96 h 96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96"/>
                  <a:gd name="T11" fmla="*/ 96 w 96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96">
                    <a:moveTo>
                      <a:pt x="0" y="0"/>
                    </a:moveTo>
                    <a:lnTo>
                      <a:pt x="96" y="0"/>
                    </a:lnTo>
                    <a:lnTo>
                      <a:pt x="96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3" name="Group 63"/>
          <p:cNvGrpSpPr>
            <a:grpSpLocks/>
          </p:cNvGrpSpPr>
          <p:nvPr/>
        </p:nvGrpSpPr>
        <p:grpSpPr bwMode="auto">
          <a:xfrm>
            <a:off x="1861934" y="2819063"/>
            <a:ext cx="932932" cy="1257300"/>
            <a:chOff x="-980" y="2183"/>
            <a:chExt cx="802" cy="792"/>
          </a:xfrm>
        </p:grpSpPr>
        <p:sp>
          <p:nvSpPr>
            <p:cNvPr id="34" name="AutoShape 60"/>
            <p:cNvSpPr>
              <a:spLocks/>
            </p:cNvSpPr>
            <p:nvPr/>
          </p:nvSpPr>
          <p:spPr bwMode="auto">
            <a:xfrm>
              <a:off x="-397" y="2183"/>
              <a:ext cx="219" cy="792"/>
            </a:xfrm>
            <a:prstGeom prst="leftBrace">
              <a:avLst>
                <a:gd name="adj1" fmla="val 30137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Text Box 61"/>
            <p:cNvSpPr txBox="1">
              <a:spLocks noChangeArrowheads="1"/>
            </p:cNvSpPr>
            <p:nvPr/>
          </p:nvSpPr>
          <p:spPr bwMode="auto">
            <a:xfrm>
              <a:off x="-980" y="2449"/>
              <a:ext cx="6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cs typeface="Arial" panose="020B0604020202020204" pitchFamily="34" charset="0"/>
                </a:rPr>
                <a:t>6 cm</a:t>
              </a:r>
            </a:p>
          </p:txBody>
        </p:sp>
      </p:grp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5654578" y="2165192"/>
            <a:ext cx="64305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cs typeface="Arial" panose="020B0604020202020204" pitchFamily="34" charset="0"/>
              </a:rPr>
              <a:t>Diện </a:t>
            </a:r>
            <a:r>
              <a:rPr lang="en-US" altLang="en-US" sz="2800" dirty="0" err="1" smtClean="0">
                <a:cs typeface="Arial" panose="020B0604020202020204" pitchFamily="34" charset="0"/>
              </a:rPr>
              <a:t>tích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hình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bình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hành</a:t>
            </a:r>
            <a:r>
              <a:rPr lang="en-US" altLang="en-US" sz="2800" dirty="0" smtClean="0">
                <a:cs typeface="Arial" panose="020B0604020202020204" pitchFamily="34" charset="0"/>
              </a:rPr>
              <a:t> MNPQ </a:t>
            </a:r>
            <a:r>
              <a:rPr lang="en-US" altLang="en-US" sz="2800" dirty="0" err="1" smtClean="0">
                <a:cs typeface="Arial" panose="020B0604020202020204" pitchFamily="34" charset="0"/>
              </a:rPr>
              <a:t>là</a:t>
            </a:r>
            <a:r>
              <a:rPr lang="en-US" altLang="en-US" sz="2800" dirty="0" smtClean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 smtClean="0">
                <a:cs typeface="Arial" panose="020B0604020202020204" pitchFamily="34" charset="0"/>
              </a:rPr>
              <a:t>12 x 6 = 72 (cm</a:t>
            </a:r>
            <a:r>
              <a:rPr lang="en-US" altLang="en-US" sz="2800" baseline="30000" dirty="0" smtClean="0">
                <a:cs typeface="Arial" panose="020B0604020202020204" pitchFamily="34" charset="0"/>
              </a:rPr>
              <a:t>2</a:t>
            </a:r>
            <a:r>
              <a:rPr lang="en-US" altLang="en-US" sz="2800" dirty="0" smtClean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7980573" y="1699737"/>
            <a:ext cx="1462260" cy="52322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cs typeface="Arial" panose="020B0604020202020204" pitchFamily="34" charset="0"/>
              </a:rPr>
              <a:t>Bài</a:t>
            </a:r>
            <a:r>
              <a:rPr lang="en-US" altLang="en-US" sz="2800" b="1" dirty="0" smtClean="0"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cs typeface="Arial" panose="020B0604020202020204" pitchFamily="34" charset="0"/>
              </a:rPr>
              <a:t>giải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18"/>
              <p:cNvSpPr txBox="1">
                <a:spLocks noChangeArrowheads="1"/>
              </p:cNvSpPr>
              <p:nvPr/>
            </p:nvSpPr>
            <p:spPr bwMode="auto">
              <a:xfrm>
                <a:off x="5666508" y="3023831"/>
                <a:ext cx="6430531" cy="1132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dirty="0">
                    <a:cs typeface="Arial" panose="020B0604020202020204" pitchFamily="34" charset="0"/>
                  </a:rPr>
                  <a:t>Diện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tích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hình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tam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giác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KQP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:</a:t>
                </a:r>
              </a:p>
              <a:p>
                <a:pPr algn="ctr" eaLnBrk="1" hangingPunct="1"/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12 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×6</m:t>
                        </m:r>
                      </m:num>
                      <m:den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 = 36 (cm</a:t>
                </a:r>
                <a:r>
                  <a:rPr lang="en-US" altLang="en-US" sz="2800" baseline="30000" dirty="0">
                    <a:cs typeface="Arial" panose="020B0604020202020204" pitchFamily="34" charset="0"/>
                  </a:rPr>
                  <a:t>2</a:t>
                </a:r>
                <a:r>
                  <a:rPr lang="en-US" altLang="en-US" sz="2800" dirty="0" smtClean="0">
                    <a:cs typeface="Arial" panose="020B0604020202020204" pitchFamily="34" charset="0"/>
                  </a:rPr>
                  <a:t>)</a:t>
                </a:r>
                <a:endParaRPr lang="en-US" altLang="en-US" sz="28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6508" y="3023831"/>
                <a:ext cx="6430531" cy="1132490"/>
              </a:xfrm>
              <a:prstGeom prst="rect">
                <a:avLst/>
              </a:prstGeom>
              <a:blipFill>
                <a:blip r:embed="rId3"/>
                <a:stretch>
                  <a:fillRect l="-1992" t="-5376" b="-53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5633313" y="3984940"/>
            <a:ext cx="64305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Tổng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MKQ </a:t>
            </a:r>
            <a:r>
              <a:rPr lang="en-US" altLang="en-US" sz="2800" dirty="0" err="1"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KNP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72 – 36 = 36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 smtClean="0">
                <a:cs typeface="Arial" panose="020B0604020202020204" pitchFamily="34" charset="0"/>
              </a:rPr>
              <a:t>)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5697390" y="5262729"/>
            <a:ext cx="64305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Vậy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diện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tam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giác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KQP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bằng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tổng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diện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tam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giác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MKQ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và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tam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giác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MNP,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vì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: 36cm</a:t>
            </a:r>
            <a:r>
              <a:rPr lang="en-US" altLang="en-US" sz="2800" i="1" baseline="30000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= 36cm</a:t>
            </a:r>
            <a:r>
              <a:rPr lang="en-US" altLang="en-US" sz="2800" i="1" baseline="30000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endParaRPr lang="en-US" altLang="en-US" sz="2800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64775" y="2796839"/>
            <a:ext cx="3294678" cy="1277937"/>
            <a:chOff x="565398" y="2785726"/>
            <a:chExt cx="3294678" cy="1277937"/>
          </a:xfrm>
        </p:grpSpPr>
        <p:cxnSp>
          <p:nvCxnSpPr>
            <p:cNvPr id="41" name="Straight Connector 40"/>
            <p:cNvCxnSpPr>
              <a:stCxn id="18" idx="0"/>
              <a:endCxn id="15" idx="1"/>
            </p:cNvCxnSpPr>
            <p:nvPr/>
          </p:nvCxnSpPr>
          <p:spPr>
            <a:xfrm>
              <a:off x="2763114" y="2785726"/>
              <a:ext cx="1096962" cy="12779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endCxn id="15" idx="1"/>
            </p:cNvCxnSpPr>
            <p:nvPr/>
          </p:nvCxnSpPr>
          <p:spPr>
            <a:xfrm>
              <a:off x="565398" y="4061117"/>
              <a:ext cx="3294678" cy="25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4" idx="1"/>
              <a:endCxn id="16" idx="0"/>
            </p:cNvCxnSpPr>
            <p:nvPr/>
          </p:nvCxnSpPr>
          <p:spPr>
            <a:xfrm flipV="1">
              <a:off x="608876" y="2806363"/>
              <a:ext cx="2154238" cy="12493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ounded Rectangular Callout 52"/>
          <p:cNvSpPr/>
          <p:nvPr/>
        </p:nvSpPr>
        <p:spPr>
          <a:xfrm>
            <a:off x="153552" y="4477533"/>
            <a:ext cx="5479760" cy="791498"/>
          </a:xfrm>
          <a:prstGeom prst="wedgeRoundRectCallout">
            <a:avLst/>
          </a:prstGeom>
          <a:solidFill>
            <a:srgbClr val="FF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KQP.</a:t>
            </a:r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53"/>
              <p:cNvSpPr/>
              <p:nvPr/>
            </p:nvSpPr>
            <p:spPr>
              <a:xfrm>
                <a:off x="766782" y="5508092"/>
                <a:ext cx="3801414" cy="894268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𝐾𝑄𝑃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𝐾𝐻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𝑄𝑃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ounded 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82" y="5508092"/>
                <a:ext cx="3801414" cy="894268"/>
              </a:xfrm>
              <a:prstGeom prst="roundRect">
                <a:avLst/>
              </a:prstGeom>
              <a:blipFill>
                <a:blip r:embed="rId4"/>
                <a:stretch>
                  <a:fillRect b="-4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>
            <a:off x="564775" y="4063334"/>
            <a:ext cx="3294678" cy="25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697390" y="1106312"/>
            <a:ext cx="1447203" cy="25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7256971" y="1124241"/>
            <a:ext cx="392616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2073208" y="1551127"/>
            <a:ext cx="721658" cy="4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3597675" y="1545007"/>
            <a:ext cx="6272466" cy="47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073208" y="1980829"/>
            <a:ext cx="2189313" cy="11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50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08854 -0.1849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-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1" grpId="0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56" y="315884"/>
            <a:ext cx="4114800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Cloud Callout 4"/>
          <p:cNvSpPr/>
          <p:nvPr/>
        </p:nvSpPr>
        <p:spPr>
          <a:xfrm rot="1268315">
            <a:off x="5514070" y="382883"/>
            <a:ext cx="6468436" cy="4655127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55624" y="1833283"/>
            <a:ext cx="6185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 smtClean="0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Trải</a:t>
            </a:r>
            <a:r>
              <a:rPr lang="en-US" altLang="zh-CN" sz="5400" b="1" dirty="0" smtClean="0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5400" b="1" dirty="0" err="1" smtClean="0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nghiệm</a:t>
            </a:r>
            <a:r>
              <a:rPr lang="en-US" altLang="zh-CN" sz="5400" b="1" dirty="0" smtClean="0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5400" b="1" dirty="0" err="1" smtClean="0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thú</a:t>
            </a:r>
            <a:r>
              <a:rPr lang="en-US" altLang="zh-CN" sz="5400" b="1" dirty="0" smtClean="0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5400" b="1" dirty="0" err="1" smtClean="0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vị</a:t>
            </a:r>
            <a:endParaRPr lang="zh-CN" altLang="en-US" sz="5400" b="1" dirty="0">
              <a:solidFill>
                <a:srgbClr val="0070C0"/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841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6309" y="349088"/>
            <a:ext cx="11679382" cy="620129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03744" y="350979"/>
            <a:ext cx="10293581" cy="1191816"/>
          </a:xfrm>
          <a:prstGeom prst="round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 smtClean="0">
                <a:cs typeface="Arial" panose="020B0604020202020204" pitchFamily="34" charset="0"/>
              </a:rPr>
              <a:t>Bài</a:t>
            </a:r>
            <a:r>
              <a:rPr lang="en-US" altLang="en-US" sz="3200" dirty="0" smtClean="0">
                <a:cs typeface="Arial" panose="020B0604020202020204" pitchFamily="34" charset="0"/>
              </a:rPr>
              <a:t> 3: </a:t>
            </a:r>
            <a:r>
              <a:rPr lang="en-US" altLang="en-US" sz="3200" dirty="0" err="1" smtClean="0">
                <a:cs typeface="Arial" panose="020B0604020202020204" pitchFamily="34" charset="0"/>
              </a:rPr>
              <a:t>Trên</a:t>
            </a:r>
            <a:r>
              <a:rPr lang="en-US" altLang="en-US" sz="3200" dirty="0" smtClean="0"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cs typeface="Arial" panose="020B0604020202020204" pitchFamily="34" charset="0"/>
              </a:rPr>
              <a:t>hình</a:t>
            </a:r>
            <a:r>
              <a:rPr lang="en-US" altLang="en-US" sz="3200" dirty="0" smtClean="0"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cs typeface="Arial" panose="020B0604020202020204" pitchFamily="34" charset="0"/>
              </a:rPr>
              <a:t>bên</a:t>
            </a:r>
            <a:r>
              <a:rPr lang="en-US" altLang="en-US" sz="3200" dirty="0" smtClean="0">
                <a:cs typeface="Arial" panose="020B0604020202020204" pitchFamily="34" charset="0"/>
              </a:rPr>
              <a:t>, </a:t>
            </a:r>
            <a:r>
              <a:rPr lang="en-US" altLang="en-US" sz="3200" dirty="0" err="1" smtClean="0">
                <a:cs typeface="Arial" panose="020B0604020202020204" pitchFamily="34" charset="0"/>
              </a:rPr>
              <a:t>hãy</a:t>
            </a:r>
            <a:r>
              <a:rPr lang="en-US" altLang="en-US" sz="3200" dirty="0" smtClean="0"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cs typeface="Arial" panose="020B0604020202020204" pitchFamily="34" charset="0"/>
              </a:rPr>
              <a:t>tính</a:t>
            </a:r>
            <a:r>
              <a:rPr lang="en-US" altLang="en-US" sz="3200" dirty="0" smtClean="0"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cs typeface="Arial" panose="020B0604020202020204" pitchFamily="34" charset="0"/>
              </a:rPr>
              <a:t>diện</a:t>
            </a:r>
            <a:r>
              <a:rPr lang="en-US" altLang="en-US" sz="3200" dirty="0" smtClean="0"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cs typeface="Arial" panose="020B0604020202020204" pitchFamily="34" charset="0"/>
              </a:rPr>
              <a:t>tích</a:t>
            </a:r>
            <a:r>
              <a:rPr lang="en-US" altLang="en-US" sz="3200" dirty="0" smtClean="0"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cs typeface="Arial" panose="020B0604020202020204" pitchFamily="34" charset="0"/>
              </a:rPr>
              <a:t>phần</a:t>
            </a:r>
            <a:r>
              <a:rPr lang="en-US" altLang="en-US" sz="3200" dirty="0" smtClean="0"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cs typeface="Arial" panose="020B0604020202020204" pitchFamily="34" charset="0"/>
              </a:rPr>
              <a:t>đã</a:t>
            </a:r>
            <a:r>
              <a:rPr lang="en-US" altLang="en-US" sz="3200" dirty="0" smtClean="0"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cs typeface="Arial" panose="020B0604020202020204" pitchFamily="34" charset="0"/>
              </a:rPr>
              <a:t>tô</a:t>
            </a:r>
            <a:r>
              <a:rPr lang="en-US" altLang="en-US" sz="3200" dirty="0" smtClean="0"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cs typeface="Arial" panose="020B0604020202020204" pitchFamily="34" charset="0"/>
              </a:rPr>
              <a:t>màu</a:t>
            </a:r>
            <a:r>
              <a:rPr lang="en-US" altLang="en-US" sz="3200" dirty="0" smtClean="0">
                <a:cs typeface="Arial" panose="020B0604020202020204" pitchFamily="34" charset="0"/>
              </a:rPr>
              <a:t>       </a:t>
            </a:r>
            <a:r>
              <a:rPr lang="en-US" altLang="en-US" sz="3200" dirty="0" err="1" smtClean="0">
                <a:cs typeface="Arial" panose="020B0604020202020204" pitchFamily="34" charset="0"/>
              </a:rPr>
              <a:t>của</a:t>
            </a:r>
            <a:r>
              <a:rPr lang="en-US" altLang="en-US" sz="3200" dirty="0" smtClean="0"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cs typeface="Arial" panose="020B0604020202020204" pitchFamily="34" charset="0"/>
              </a:rPr>
              <a:t>hình</a:t>
            </a:r>
            <a:r>
              <a:rPr lang="en-US" altLang="en-US" sz="3200" dirty="0" smtClean="0"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cs typeface="Arial" panose="020B0604020202020204" pitchFamily="34" charset="0"/>
              </a:rPr>
              <a:t>tròn</a:t>
            </a:r>
            <a:r>
              <a:rPr lang="en-US" altLang="en-US" sz="3200" dirty="0" smtClean="0">
                <a:cs typeface="Arial" panose="020B0604020202020204" pitchFamily="34" charset="0"/>
              </a:rPr>
              <a:t>. </a:t>
            </a:r>
            <a:endParaRPr lang="en-US" altLang="en-US" sz="3200" dirty="0">
              <a:cs typeface="Arial" panose="020B0604020202020204" pitchFamily="34" charset="0"/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414597" y="2277687"/>
            <a:ext cx="3409950" cy="2981342"/>
            <a:chOff x="3096" y="1260"/>
            <a:chExt cx="2148" cy="1848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3300" y="1404"/>
              <a:ext cx="1704" cy="1704"/>
              <a:chOff x="1524" y="1404"/>
              <a:chExt cx="1704" cy="1704"/>
            </a:xfrm>
          </p:grpSpPr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 rot="120000">
                <a:off x="1524" y="1404"/>
                <a:ext cx="1704" cy="1704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" name="AutoShape 12"/>
              <p:cNvSpPr>
                <a:spLocks noChangeArrowheads="1"/>
              </p:cNvSpPr>
              <p:nvPr/>
            </p:nvSpPr>
            <p:spPr bwMode="auto">
              <a:xfrm rot="7476949">
                <a:off x="1901" y="1561"/>
                <a:ext cx="954" cy="1410"/>
              </a:xfrm>
              <a:prstGeom prst="rtTriangl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n w="57150"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" name="Text Box 13"/>
              <p:cNvSpPr txBox="1">
                <a:spLocks noChangeArrowheads="1"/>
              </p:cNvSpPr>
              <p:nvPr/>
            </p:nvSpPr>
            <p:spPr bwMode="auto">
              <a:xfrm rot="-8746581" flipH="1" flipV="1">
                <a:off x="2193" y="1757"/>
                <a:ext cx="55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 dirty="0">
                    <a:cs typeface="Arial" panose="020B0604020202020204" pitchFamily="34" charset="0"/>
                  </a:rPr>
                  <a:t>4 cm</a:t>
                </a:r>
              </a:p>
            </p:txBody>
          </p:sp>
          <p:sp>
            <p:nvSpPr>
              <p:cNvPr id="19" name="Text Box 14"/>
              <p:cNvSpPr txBox="1">
                <a:spLocks noChangeArrowheads="1"/>
              </p:cNvSpPr>
              <p:nvPr/>
            </p:nvSpPr>
            <p:spPr bwMode="auto">
              <a:xfrm rot="7332539" flipH="1" flipV="1">
                <a:off x="1656" y="1707"/>
                <a:ext cx="51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 dirty="0">
                    <a:cs typeface="Arial" panose="020B0604020202020204" pitchFamily="34" charset="0"/>
                  </a:rPr>
                  <a:t>3 cm</a:t>
                </a:r>
              </a:p>
            </p:txBody>
          </p:sp>
          <p:sp>
            <p:nvSpPr>
              <p:cNvPr id="20" name="Text Box 15"/>
              <p:cNvSpPr txBox="1">
                <a:spLocks noChangeArrowheads="1"/>
              </p:cNvSpPr>
              <p:nvPr/>
            </p:nvSpPr>
            <p:spPr bwMode="auto">
              <a:xfrm rot="10800000" flipH="1" flipV="1">
                <a:off x="1984" y="2055"/>
                <a:ext cx="55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>
                    <a:cs typeface="Arial" panose="020B0604020202020204" pitchFamily="34" charset="0"/>
                  </a:rPr>
                  <a:t>5 cm</a:t>
                </a:r>
              </a:p>
            </p:txBody>
          </p:sp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 rot="1992696">
                <a:off x="2039" y="1495"/>
                <a:ext cx="98" cy="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672" y="126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B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096" y="216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A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5004" y="214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C</a:t>
              </a:r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4128" y="2256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4044" y="226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O</a:t>
              </a:r>
            </a:p>
          </p:txBody>
        </p:sp>
      </p:grp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835305" y="2192917"/>
            <a:ext cx="6523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 smtClean="0">
                <a:cs typeface="Arial" panose="020B0604020202020204" pitchFamily="34" charset="0"/>
              </a:rPr>
              <a:t>Bán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kính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hình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tròn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là</a:t>
            </a:r>
            <a:r>
              <a:rPr lang="en-US" altLang="en-US" sz="2800" dirty="0" smtClean="0">
                <a:cs typeface="Arial" panose="020B0604020202020204" pitchFamily="34" charset="0"/>
              </a:rPr>
              <a:t>: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      5 : 2 = 2,5 </a:t>
            </a:r>
            <a:r>
              <a:rPr lang="en-US" altLang="en-US" sz="2800" dirty="0" smtClean="0">
                <a:cs typeface="Arial" panose="020B0604020202020204" pitchFamily="34" charset="0"/>
              </a:rPr>
              <a:t>(cm)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6172876" y="1630273"/>
            <a:ext cx="1462260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cs typeface="Arial" panose="020B0604020202020204" pitchFamily="34" charset="0"/>
              </a:rPr>
              <a:t>Bài</a:t>
            </a:r>
            <a:r>
              <a:rPr lang="en-US" altLang="en-US" sz="2800" b="1" dirty="0" smtClean="0"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cs typeface="Arial" panose="020B0604020202020204" pitchFamily="34" charset="0"/>
              </a:rPr>
              <a:t>giải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4849559" y="3083191"/>
            <a:ext cx="6523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tròn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      2,5 </a:t>
            </a:r>
            <a:r>
              <a:rPr lang="en-US" altLang="en-US" sz="2800" dirty="0"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en-US" sz="2800" dirty="0">
                <a:cs typeface="Arial" panose="020B0604020202020204" pitchFamily="34" charset="0"/>
              </a:rPr>
              <a:t> 2,5 </a:t>
            </a:r>
            <a:r>
              <a:rPr lang="en-US" altLang="en-US" sz="2800" dirty="0"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en-US" sz="2800" dirty="0">
                <a:cs typeface="Arial" panose="020B0604020202020204" pitchFamily="34" charset="0"/>
              </a:rPr>
              <a:t> 3,14 = 19,625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 smtClean="0">
                <a:cs typeface="Arial" panose="020B0604020202020204" pitchFamily="34" charset="0"/>
              </a:rPr>
              <a:t>)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4849559" y="3955839"/>
            <a:ext cx="6523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Diện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tích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hình</a:t>
            </a:r>
            <a:r>
              <a:rPr lang="en-US" altLang="en-US" sz="2800" dirty="0"/>
              <a:t> tam </a:t>
            </a:r>
            <a:r>
              <a:rPr lang="en-US" altLang="en-US" sz="2800" dirty="0" err="1"/>
              <a:t>giác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vuông</a:t>
            </a:r>
            <a:r>
              <a:rPr lang="en-US" altLang="en-US" sz="2800" dirty="0"/>
              <a:t> ABC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: </a:t>
            </a:r>
          </a:p>
          <a:p>
            <a:pPr eaLnBrk="1" hangingPunct="1"/>
            <a:r>
              <a:rPr lang="en-US" altLang="en-US" sz="2800" dirty="0"/>
              <a:t>      3 </a:t>
            </a:r>
            <a:r>
              <a:rPr lang="en-US" altLang="en-US" sz="2800" dirty="0">
                <a:sym typeface="Symbol" panose="05050102010706020507" pitchFamily="18" charset="2"/>
              </a:rPr>
              <a:t></a:t>
            </a:r>
            <a:r>
              <a:rPr lang="en-US" altLang="en-US" sz="2800" dirty="0"/>
              <a:t> 4 : 2 = 6 (</a:t>
            </a:r>
            <a:r>
              <a:rPr lang="en-US" altLang="en-US" sz="2800" dirty="0" smtClean="0"/>
              <a:t>cm</a:t>
            </a:r>
            <a:r>
              <a:rPr lang="en-US" altLang="en-US" sz="2800" baseline="30000" dirty="0" smtClean="0"/>
              <a:t>2</a:t>
            </a:r>
            <a:r>
              <a:rPr lang="en-US" altLang="en-US" sz="2800" dirty="0" smtClean="0"/>
              <a:t>)</a:t>
            </a:r>
            <a:endParaRPr lang="en-US" altLang="en-US" sz="2800" dirty="0"/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849559" y="4776057"/>
            <a:ext cx="70017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Diện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tích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đã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tô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màu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của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hình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tròn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: </a:t>
            </a:r>
          </a:p>
          <a:p>
            <a:pPr eaLnBrk="1" hangingPunct="1"/>
            <a:r>
              <a:rPr lang="en-US" altLang="en-US" sz="2800" dirty="0"/>
              <a:t>      19,625 – 6 = 13,625 (</a:t>
            </a:r>
            <a:r>
              <a:rPr lang="en-US" altLang="en-US" sz="2800" dirty="0" smtClean="0"/>
              <a:t>cm</a:t>
            </a:r>
            <a:r>
              <a:rPr lang="en-US" altLang="en-US" sz="2800" baseline="30000" dirty="0" smtClean="0"/>
              <a:t>2</a:t>
            </a:r>
            <a:r>
              <a:rPr lang="en-US" altLang="en-US" sz="2800" dirty="0" smtClean="0"/>
              <a:t>)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                       </a:t>
            </a:r>
            <a:r>
              <a:rPr lang="en-US" altLang="en-US" sz="2800" dirty="0" err="1">
                <a:solidFill>
                  <a:srgbClr val="C00000"/>
                </a:solidFill>
              </a:rPr>
              <a:t>Đáp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</a:rPr>
              <a:t>: 13,625 </a:t>
            </a:r>
            <a:r>
              <a:rPr lang="en-US" altLang="en-US" sz="2800" dirty="0" smtClean="0">
                <a:solidFill>
                  <a:srgbClr val="C00000"/>
                </a:solidFill>
              </a:rPr>
              <a:t>cm</a:t>
            </a:r>
            <a:r>
              <a:rPr lang="en-US" altLang="en-US" sz="2800" baseline="30000" dirty="0" smtClean="0">
                <a:solidFill>
                  <a:srgbClr val="C00000"/>
                </a:solidFill>
              </a:rPr>
              <a:t>2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  <p:bldP spid="22" grpId="0" animBg="1"/>
      <p:bldP spid="23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" y="0"/>
            <a:ext cx="12190465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4467" y="264436"/>
            <a:ext cx="11404600" cy="632912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EB52DCA-7659-4B93-BE42-99443C486146}"/>
              </a:ext>
            </a:extLst>
          </p:cNvPr>
          <p:cNvSpPr txBox="1"/>
          <p:nvPr/>
        </p:nvSpPr>
        <p:spPr>
          <a:xfrm>
            <a:off x="2595207" y="1772405"/>
            <a:ext cx="81538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thang. 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A723A90-D54B-413E-A5B1-AFE08B54BDB9}"/>
              </a:ext>
            </a:extLst>
          </p:cNvPr>
          <p:cNvSpPr txBox="1"/>
          <p:nvPr/>
        </p:nvSpPr>
        <p:spPr>
          <a:xfrm>
            <a:off x="2534119" y="3990316"/>
            <a:ext cx="82759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iải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i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i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i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i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i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6EEF953-F6C2-488C-93E9-FFB501D10176}"/>
              </a:ext>
            </a:extLst>
          </p:cNvPr>
          <p:cNvSpPr txBox="1"/>
          <p:nvPr/>
        </p:nvSpPr>
        <p:spPr>
          <a:xfrm>
            <a:off x="3505669" y="800988"/>
            <a:ext cx="61005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BDBA6C3-45C3-4EEF-93EE-5D9138FBE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10000" r="90000">
                        <a14:foregroundMark x1="36917" y1="8375" x2="68167" y2="14125"/>
                        <a14:foregroundMark x1="53500" y1="14125" x2="56667" y2="4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9101" y="1823237"/>
            <a:ext cx="996106" cy="6640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A205D9A-0766-4EC8-A6ED-5649EC8EF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10000" r="90000">
                        <a14:foregroundMark x1="36917" y1="8375" x2="68167" y2="14125"/>
                        <a14:foregroundMark x1="53500" y1="14125" x2="56667" y2="4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6997" y="4037030"/>
            <a:ext cx="996106" cy="66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7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92856731"/>
</p:tagLst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564</TotalTime>
  <Words>490</Words>
  <Application>Microsoft Office PowerPoint</Application>
  <PresentationFormat>Custom</PresentationFormat>
  <Paragraphs>58</Paragraphs>
  <Slides>10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21AK22</cp:lastModifiedBy>
  <cp:revision>55</cp:revision>
  <dcterms:created xsi:type="dcterms:W3CDTF">2022-01-16T02:43:33Z</dcterms:created>
  <dcterms:modified xsi:type="dcterms:W3CDTF">2023-03-02T08:10:30Z</dcterms:modified>
</cp:coreProperties>
</file>