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7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4177-A150-4808-B20C-73C9298833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3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5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0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6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17/02/2022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20"/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4985656" cy="1452155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7597345" y="4675278"/>
            <a:ext cx="431006" cy="485776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71323" tIns="35662" rIns="71323" bIns="35662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8" name="WordArt 5"/>
          <p:cNvSpPr>
            <a:spLocks noChangeArrowheads="1" noChangeShapeType="1" noTextEdit="1"/>
          </p:cNvSpPr>
          <p:nvPr/>
        </p:nvSpPr>
        <p:spPr bwMode="auto">
          <a:xfrm>
            <a:off x="1409069" y="3479073"/>
            <a:ext cx="6387737" cy="2621280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LUYỆN TẬP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CHUNG</a:t>
            </a: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</a:t>
            </a:r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rang 11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3)</a:t>
            </a:r>
            <a:endParaRPr lang="en-US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F83EF8-AE77-40A9-9312-2A400DA74CB8}"/>
              </a:ext>
            </a:extLst>
          </p:cNvPr>
          <p:cNvSpPr txBox="1"/>
          <p:nvPr/>
        </p:nvSpPr>
        <p:spPr>
          <a:xfrm>
            <a:off x="2057400" y="609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latin typeface="+mj-lt"/>
              </a:rPr>
              <a:t>Thứ năm ngày 17 tháng 2 năm 2022</a:t>
            </a:r>
            <a:endParaRPr lang="en-US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72762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516612" y="118826"/>
            <a:ext cx="8173712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err="1">
                <a:solidFill>
                  <a:prstClr val="black"/>
                </a:solidFill>
              </a:rPr>
              <a:t>Bài</a:t>
            </a:r>
            <a:r>
              <a:rPr lang="en-US" sz="3600" dirty="0">
                <a:solidFill>
                  <a:prstClr val="black"/>
                </a:solidFill>
              </a:rPr>
              <a:t> 2: </a:t>
            </a:r>
            <a:r>
              <a:rPr lang="en-US" sz="3600" dirty="0" err="1">
                <a:solidFill>
                  <a:prstClr val="black"/>
                </a:solidFill>
              </a:rPr>
              <a:t>Viết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số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đo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thích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hợp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vào</a:t>
            </a:r>
            <a:r>
              <a:rPr lang="en-US" sz="3600" dirty="0">
                <a:solidFill>
                  <a:prstClr val="black"/>
                </a:solidFill>
              </a:rPr>
              <a:t> ô </a:t>
            </a:r>
            <a:r>
              <a:rPr lang="en-US" sz="3600" dirty="0" err="1">
                <a:solidFill>
                  <a:prstClr val="black"/>
                </a:solidFill>
              </a:rPr>
              <a:t>trống</a:t>
            </a:r>
            <a:r>
              <a:rPr lang="en-US" sz="3600" dirty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51846"/>
              </p:ext>
            </p:extLst>
          </p:nvPr>
        </p:nvGraphicFramePr>
        <p:xfrm>
          <a:off x="123985" y="914402"/>
          <a:ext cx="9020014" cy="58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bg1"/>
                          </a:solidFill>
                        </a:rPr>
                        <a:t>Hình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bg1"/>
                          </a:solidFill>
                        </a:rPr>
                        <a:t>hộp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bg1"/>
                          </a:solidFill>
                        </a:rPr>
                        <a:t>chữ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bg1"/>
                          </a:solidFill>
                        </a:rPr>
                        <a:t>nhật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(1)</a:t>
                      </a:r>
                    </a:p>
                  </a:txBody>
                  <a:tcPr marT="45725" marB="45725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(2)</a:t>
                      </a:r>
                    </a:p>
                  </a:txBody>
                  <a:tcPr marT="45725" marB="45725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(3)</a:t>
                      </a:r>
                    </a:p>
                  </a:txBody>
                  <a:tcPr marT="45725" marB="45725"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 err="1"/>
                        <a:t>Chiều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dài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4m</a:t>
                      </a:r>
                    </a:p>
                  </a:txBody>
                  <a:tcPr marT="45725" marB="45725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  <a:p>
                      <a:pPr algn="ctr"/>
                      <a:r>
                        <a:rPr lang="en-US" sz="1800"/>
                        <a:t>cm</a:t>
                      </a:r>
                    </a:p>
                  </a:txBody>
                  <a:tcPr marT="45725" marB="45725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  <a:p>
                      <a:pPr algn="ctr"/>
                      <a:r>
                        <a:rPr lang="en-US" sz="1800"/>
                        <a:t>0,4dm</a:t>
                      </a:r>
                    </a:p>
                  </a:txBody>
                  <a:tcPr marT="45725" marB="45725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 err="1"/>
                        <a:t>Chiều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rộng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          3m</a:t>
                      </a: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           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          0,4dm</a:t>
                      </a: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 err="1"/>
                        <a:t>Chiều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cao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  <a:p>
                      <a:r>
                        <a:rPr lang="en-US" sz="1800"/>
                        <a:t>           5m</a:t>
                      </a:r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           </a:t>
                      </a:r>
                      <a:r>
                        <a:rPr lang="vi-VN" sz="1800" dirty="0"/>
                        <a:t>  </a:t>
                      </a:r>
                      <a:r>
                        <a:rPr lang="en-US" sz="1800" dirty="0"/>
                        <a:t>cm</a:t>
                      </a:r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          0,4dm</a:t>
                      </a:r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Chu vi </a:t>
                      </a:r>
                      <a:r>
                        <a:rPr lang="en-US" sz="1800" dirty="0" err="1"/>
                        <a:t>mặt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đáy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2cm</a:t>
                      </a: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DT </a:t>
                      </a:r>
                      <a:r>
                        <a:rPr lang="en-US" sz="1800" dirty="0" err="1"/>
                        <a:t>xung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quanh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  <a:p>
                      <a:r>
                        <a:rPr lang="en-US" sz="1800"/>
                        <a:t>            </a:t>
                      </a:r>
                      <a:endParaRPr lang="en-US" sz="18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500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DT </a:t>
                      </a:r>
                      <a:r>
                        <a:rPr lang="en-US" sz="1800" dirty="0" err="1"/>
                        <a:t>toàn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phần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  <a:p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           </a:t>
                      </a: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  <a:p>
                      <a:r>
                        <a:rPr lang="en-US" sz="1800"/>
                        <a:t>             </a:t>
                      </a:r>
                      <a:endParaRPr lang="en-US" sz="18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105400" y="1357313"/>
          <a:ext cx="2984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39639" imgH="393529" progId="">
                  <p:embed/>
                </p:oleObj>
              </mc:Choice>
              <mc:Fallback>
                <p:oleObj name="Equation" r:id="rId3" imgW="139639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57313"/>
                        <a:ext cx="2984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111750" y="3186114"/>
          <a:ext cx="2984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39639" imgH="393529" progId="">
                  <p:embed/>
                </p:oleObj>
              </mc:Choice>
              <mc:Fallback>
                <p:oleObj name="Equation" r:id="rId5" imgW="139639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3186114"/>
                        <a:ext cx="2984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81391" y="4267200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14m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5200" y="5192713"/>
            <a:ext cx="718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70m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6107113"/>
            <a:ext cx="718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94m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3" y="42672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1,6dm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62804" y="5181600"/>
            <a:ext cx="1039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0,64dm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15203" y="6096000"/>
            <a:ext cx="1039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0,96dm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5168900" y="2271714"/>
          <a:ext cx="3254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52334" imgH="393529" progId="">
                  <p:embed/>
                </p:oleObj>
              </mc:Choice>
              <mc:Fallback>
                <p:oleObj name="Equation" r:id="rId7" imgW="152334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2271714"/>
                        <a:ext cx="3254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092700" y="5014914"/>
          <a:ext cx="3254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5014914"/>
                        <a:ext cx="3254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5038729" y="5929314"/>
          <a:ext cx="4603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215713" imgH="393359" progId="">
                  <p:embed/>
                </p:oleObj>
              </mc:Choice>
              <mc:Fallback>
                <p:oleObj name="Equation" r:id="rId11" imgW="215713" imgH="39335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9" y="5929314"/>
                        <a:ext cx="46037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5181600"/>
            <a:ext cx="577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6183313"/>
            <a:ext cx="577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4" y="2438400"/>
            <a:ext cx="492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16026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2999C0-02D6-4C07-BC43-2279CE023204}"/>
              </a:ext>
            </a:extLst>
          </p:cNvPr>
          <p:cNvSpPr txBox="1"/>
          <p:nvPr/>
        </p:nvSpPr>
        <p:spPr>
          <a:xfrm>
            <a:off x="1447800" y="1143000"/>
            <a:ext cx="64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Bài 1 : b, Đổi 15dm = 1,5 m </a:t>
            </a:r>
          </a:p>
          <a:p>
            <a:r>
              <a:rPr lang="vi-VN" sz="2800" dirty="0"/>
              <a:t>                       9dm = 0,9m </a:t>
            </a:r>
          </a:p>
          <a:p>
            <a:r>
              <a:rPr lang="vi-VN" sz="2800" dirty="0"/>
              <a:t>Diện tích xung quanh của hình hộp chữ nhật là : </a:t>
            </a:r>
          </a:p>
          <a:p>
            <a:r>
              <a:rPr lang="vi-VN" sz="2800" dirty="0"/>
              <a:t>    (3 + 1,5 ) x2  x0,9 = 8,1 ( m2) </a:t>
            </a:r>
          </a:p>
          <a:p>
            <a:r>
              <a:rPr lang="vi-VN" sz="2800" dirty="0"/>
              <a:t> Diện tích toàn phần của hình hộp chữ nhật là :</a:t>
            </a:r>
          </a:p>
          <a:p>
            <a:r>
              <a:rPr lang="vi-VN" sz="2800" dirty="0"/>
              <a:t>    8,1 + ( 3 x 1,5 x 2 ) =  17, 1( m2)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382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993" y="5519210"/>
            <a:ext cx="9143008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800110" y="3598992"/>
            <a:ext cx="7779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00184" y="5803876"/>
            <a:ext cx="585226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40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00187" y="2"/>
            <a:ext cx="6418963" cy="2361942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533083" y="3431612"/>
            <a:ext cx="6486929" cy="238986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77197" y="2369698"/>
            <a:ext cx="443986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S</a:t>
            </a:r>
            <a:r>
              <a:rPr lang="en-US" sz="4000" b="1" baseline="-25000" dirty="0" err="1">
                <a:solidFill>
                  <a:srgbClr val="FF0000"/>
                </a:solidFill>
              </a:rPr>
              <a:t>xq</a:t>
            </a:r>
            <a:r>
              <a:rPr lang="en-US" sz="4000" b="1" dirty="0">
                <a:solidFill>
                  <a:srgbClr val="FF0000"/>
                </a:solidFill>
              </a:rPr>
              <a:t> = (a +b ) x 2 x c</a:t>
            </a:r>
          </a:p>
        </p:txBody>
      </p:sp>
      <p:sp>
        <p:nvSpPr>
          <p:cNvPr id="13" name="Cube 12"/>
          <p:cNvSpPr/>
          <p:nvPr/>
        </p:nvSpPr>
        <p:spPr>
          <a:xfrm>
            <a:off x="275490" y="320792"/>
            <a:ext cx="2040618" cy="155448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Cube 16"/>
          <p:cNvSpPr/>
          <p:nvPr/>
        </p:nvSpPr>
        <p:spPr>
          <a:xfrm>
            <a:off x="275490" y="4434371"/>
            <a:ext cx="2040618" cy="1554480"/>
          </a:xfrm>
          <a:prstGeom prst="cube">
            <a:avLst/>
          </a:prstGeom>
          <a:solidFill>
            <a:srgbClr val="BE02B1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05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2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85756" y="419827"/>
            <a:ext cx="85768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85756" y="2225119"/>
            <a:ext cx="7968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0,5m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96301" y="3762913"/>
            <a:ext cx="77369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9dm</a:t>
            </a:r>
          </a:p>
        </p:txBody>
      </p:sp>
    </p:spTree>
    <p:extLst>
      <p:ext uri="{BB962C8B-B14F-4D97-AF65-F5344CB8AC3E}">
        <p14:creationId xmlns:p14="http://schemas.microsoft.com/office/powerpoint/2010/main" val="122250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-6510" y="7547"/>
            <a:ext cx="9212508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0,5m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275419" y="1919326"/>
            <a:ext cx="15748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593377" y="2496734"/>
            <a:ext cx="63956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891455" y="3333395"/>
            <a:ext cx="4925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(2,5 + 1,1) x 2 x 0,5 = 3,6 (m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93378" y="3999723"/>
            <a:ext cx="6457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705473" y="4873685"/>
            <a:ext cx="4787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3,6 + (2,5 x 1,1 x 2) = 9,1 (m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481908" y="5473010"/>
            <a:ext cx="34040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3,6 m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9,1 m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97531" y="1898004"/>
            <a:ext cx="205530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27041" y="2636666"/>
            <a:ext cx="2161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27046" y="3333395"/>
            <a:ext cx="20750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0419" y="3929198"/>
            <a:ext cx="2051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2,5 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3266" y="4491712"/>
            <a:ext cx="23309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1,1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158" y="4922132"/>
            <a:ext cx="2177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0,5 m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855983" y="4114799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75" y="5620739"/>
            <a:ext cx="35277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+b ) x 2 x c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-1010396" y="6248996"/>
            <a:ext cx="5852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</a:p>
        </p:txBody>
      </p:sp>
    </p:spTree>
    <p:extLst>
      <p:ext uri="{BB962C8B-B14F-4D97-AF65-F5344CB8AC3E}">
        <p14:creationId xmlns:p14="http://schemas.microsoft.com/office/powerpoint/2010/main" val="71475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" y="7547"/>
            <a:ext cx="91440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9dm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332906" y="1732825"/>
            <a:ext cx="2091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058515" y="3087527"/>
            <a:ext cx="799989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506871" y="3641796"/>
            <a:ext cx="56371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+ 15) x 2 x 9 = 810 (dm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493195" y="4179505"/>
            <a:ext cx="67893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319941" y="4738536"/>
            <a:ext cx="5998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810 + (30 x 15 x 2) = 1710 (dm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4273637" y="5513030"/>
            <a:ext cx="40168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810 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1710 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28438" y="1887464"/>
            <a:ext cx="17312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2977" y="2479862"/>
            <a:ext cx="2405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32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71953" y="3143320"/>
            <a:ext cx="2294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3200" baseline="30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2953" y="3659478"/>
            <a:ext cx="227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3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950" y="4171162"/>
            <a:ext cx="233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15 dm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7684" y="4657702"/>
            <a:ext cx="1944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9 dm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2346147" y="2370516"/>
            <a:ext cx="0" cy="31425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21650" y="2479050"/>
            <a:ext cx="3371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3m = 30dm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75" y="5471960"/>
            <a:ext cx="35277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+b ) x 2 x c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-1010396" y="6118813"/>
            <a:ext cx="5852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</a:p>
        </p:txBody>
      </p:sp>
    </p:spTree>
    <p:extLst>
      <p:ext uri="{BB962C8B-B14F-4D97-AF65-F5344CB8AC3E}">
        <p14:creationId xmlns:p14="http://schemas.microsoft.com/office/powerpoint/2010/main" val="311207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19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8933" y="41726"/>
            <a:ext cx="8894748" cy="2031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4cm,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47598" y="2202606"/>
            <a:ext cx="16789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960197" y="2751354"/>
            <a:ext cx="22516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 4cm 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93381" y="4028273"/>
            <a:ext cx="28310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773150" y="3354523"/>
            <a:ext cx="29187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a= 4cm x 3 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773150" y="4766935"/>
            <a:ext cx="251335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7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1" grpId="0"/>
      <p:bldP spid="22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830860" y="681453"/>
            <a:ext cx="3003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</a:rPr>
              <a:t>Sxq</a:t>
            </a:r>
            <a:r>
              <a:rPr lang="en-US" sz="3200" dirty="0">
                <a:solidFill>
                  <a:srgbClr val="0000FF"/>
                </a:solidFill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15378" y="1202384"/>
            <a:ext cx="75996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33CC"/>
                </a:solidFill>
              </a:rPr>
              <a:t>Sxq</a:t>
            </a:r>
            <a:r>
              <a:rPr lang="en-US" sz="3200" dirty="0">
                <a:solidFill>
                  <a:srgbClr val="0033CC"/>
                </a:solidFill>
              </a:rPr>
              <a:t> =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a x a x 4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11806" y="2068492"/>
            <a:ext cx="2967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</a:rPr>
              <a:t>Stp</a:t>
            </a:r>
            <a:r>
              <a:rPr lang="en-US" sz="3200" dirty="0">
                <a:solidFill>
                  <a:srgbClr val="0000FF"/>
                </a:solidFill>
              </a:rPr>
              <a:t>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93947" y="2582841"/>
            <a:ext cx="7855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33CC"/>
                </a:solidFill>
              </a:rPr>
              <a:t>Stp</a:t>
            </a:r>
            <a:r>
              <a:rPr lang="en-US" sz="3200" dirty="0">
                <a:solidFill>
                  <a:srgbClr val="0033CC"/>
                </a:solidFill>
              </a:rPr>
              <a:t> = (a x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0033CC"/>
                </a:solidFill>
              </a:rPr>
              <a:t>) x (a 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6 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17746" y="3898573"/>
            <a:ext cx="89262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"/>
              </a:spcBef>
            </a:pPr>
            <a:r>
              <a:rPr lang="en-US" sz="3200" b="1" dirty="0">
                <a:solidFill>
                  <a:prstClr val="black"/>
                </a:solidFill>
              </a:rPr>
              <a:t>    </a:t>
            </a:r>
            <a:r>
              <a:rPr lang="en-US" sz="3200" b="1" dirty="0" err="1">
                <a:solidFill>
                  <a:prstClr val="black"/>
                </a:solidFill>
              </a:rPr>
              <a:t>Nếu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gấp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cạnh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của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hình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lập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phương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lên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3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thì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diện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tích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xung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quanh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và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diện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tích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toàn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phần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của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nó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gấp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lên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9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6262730" y="1354726"/>
            <a:ext cx="352424" cy="1173162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rgbClr val="BE02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6358718" y="2656471"/>
            <a:ext cx="352427" cy="1405551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rgbClr val="BE02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27017" y="334965"/>
            <a:ext cx="8696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prstClr val="black"/>
                </a:solidFill>
              </a:rPr>
              <a:t>Bài 3</a:t>
            </a:r>
            <a:r>
              <a:rPr lang="en-US" sz="2400">
                <a:solidFill>
                  <a:prstClr val="black"/>
                </a:solidFill>
              </a:rPr>
              <a:t>. Một hình lập phương có cạnh 4cm, nếu gấp cạnh của hình lập phương lên 3 lần thì diện tích xung quanh và diện tích toàn phần của nó gấp bao nhiêu lần? Vì sao? 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41750" y="1749425"/>
            <a:ext cx="1593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Bài giải: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577" y="2087563"/>
            <a:ext cx="4543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Cạnh của hình lập phương lúc sau là: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975" y="2771776"/>
            <a:ext cx="439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Diện tích xung quanh của hình lập phương lúc sau là: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07950" y="3779839"/>
            <a:ext cx="416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Diện tích xung quanh của hình lập phương lúc đầu là: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-20638" y="4727575"/>
            <a:ext cx="459263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900">
                <a:solidFill>
                  <a:srgbClr val="0000FF"/>
                </a:solidFill>
              </a:rPr>
              <a:t>Diện tích xung quanh của hình lập phương lúc sau gấp diện tích xung quanh của hình lập phương lúc đầu là: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286250" y="2112964"/>
            <a:ext cx="4705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Diện tích toàn phần của hình lập phương lúc sau là: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724400" y="3062290"/>
            <a:ext cx="388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Diện tích toàn phần của hình lập phương lúc đầu là: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405317" y="4110040"/>
            <a:ext cx="4518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>
                <a:solidFill>
                  <a:srgbClr val="0000FF"/>
                </a:solidFill>
              </a:rPr>
              <a:t>Diện tích toàn phần của hình lập phương lúc sau gấp diện tích toàn phần của hình lập phương lúc đầu là :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418013" y="2087563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310543" y="2468563"/>
            <a:ext cx="1760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prstClr val="black"/>
                </a:solidFill>
              </a:rPr>
              <a:t>4 x 3  = 12 (cm)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22871" y="3457576"/>
            <a:ext cx="280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prstClr val="black"/>
                </a:solidFill>
              </a:rPr>
              <a:t> (12  x 12) x 4 = 576 (cm</a:t>
            </a:r>
            <a:r>
              <a:rPr lang="en-US" sz="2000" baseline="30000">
                <a:solidFill>
                  <a:prstClr val="black"/>
                </a:solidFill>
              </a:rPr>
              <a:t>2</a:t>
            </a:r>
            <a:r>
              <a:rPr lang="en-US" sz="200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97541" y="4403725"/>
            <a:ext cx="23022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prstClr val="black"/>
                </a:solidFill>
              </a:rPr>
              <a:t>(4 x 4) x 4 = 64 (cm</a:t>
            </a:r>
            <a:r>
              <a:rPr lang="en-US" sz="2000" baseline="30000">
                <a:solidFill>
                  <a:prstClr val="black"/>
                </a:solidFill>
              </a:rPr>
              <a:t>2</a:t>
            </a:r>
            <a:r>
              <a:rPr lang="en-US" sz="200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957049" y="5788025"/>
            <a:ext cx="1981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prstClr val="black"/>
                </a:solidFill>
              </a:rPr>
              <a:t>576 : 64  = 9 (lần)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5303842" y="2771776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(12  x 12) x 6 = 864 (cm</a:t>
            </a:r>
            <a:r>
              <a:rPr lang="en-US" sz="2000" baseline="30000">
                <a:solidFill>
                  <a:prstClr val="black"/>
                </a:solidFill>
              </a:rPr>
              <a:t>2</a:t>
            </a:r>
            <a:r>
              <a:rPr lang="en-US" sz="200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303838" y="3779838"/>
            <a:ext cx="2417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(4  x  4) x 6 = 96 (cm</a:t>
            </a:r>
            <a:r>
              <a:rPr lang="en-US" sz="2000" baseline="30000">
                <a:solidFill>
                  <a:prstClr val="black"/>
                </a:solidFill>
              </a:rPr>
              <a:t>2</a:t>
            </a:r>
            <a:r>
              <a:rPr lang="en-US" sz="200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505453" y="5116513"/>
            <a:ext cx="1981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864 : 96  = 9 (lần)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534154" y="5534026"/>
            <a:ext cx="1889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u="sng">
                <a:solidFill>
                  <a:prstClr val="black"/>
                </a:solidFill>
              </a:rPr>
              <a:t>Đáp số</a:t>
            </a:r>
            <a:r>
              <a:rPr lang="en-US" sz="2000">
                <a:solidFill>
                  <a:prstClr val="black"/>
                </a:solidFill>
              </a:rPr>
              <a:t>: 9 lần</a:t>
            </a:r>
            <a:endParaRPr lang="en-US" sz="2000" baseline="30000">
              <a:solidFill>
                <a:prstClr val="black"/>
              </a:solidFill>
            </a:endParaRPr>
          </a:p>
        </p:txBody>
      </p:sp>
      <p:sp>
        <p:nvSpPr>
          <p:cNvPr id="20500" name="TextBox 19"/>
          <p:cNvSpPr txBox="1">
            <a:spLocks noChangeArrowheads="1"/>
          </p:cNvSpPr>
          <p:nvPr/>
        </p:nvSpPr>
        <p:spPr bwMode="auto">
          <a:xfrm>
            <a:off x="107950" y="381985"/>
            <a:ext cx="8686800" cy="6463308"/>
          </a:xfrm>
          <a:prstGeom prst="rect">
            <a:avLst/>
          </a:prstGeom>
          <a:noFill/>
          <a:ln w="76200">
            <a:solidFill>
              <a:srgbClr val="FF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1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  <p:bldP spid="10253" grpId="0"/>
      <p:bldP spid="10255" grpId="0"/>
      <p:bldP spid="10256" grpId="0"/>
      <p:bldP spid="10258" grpId="0"/>
      <p:bldP spid="10259" grpId="0"/>
      <p:bldP spid="10260" grpId="0"/>
      <p:bldP spid="10261" grpId="0" animBg="1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  <p:bldP spid="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945</Words>
  <Application>Microsoft Office PowerPoint</Application>
  <PresentationFormat>On-screen Show (4:3)</PresentationFormat>
  <Paragraphs>155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This MC</cp:lastModifiedBy>
  <cp:revision>4</cp:revision>
  <dcterms:created xsi:type="dcterms:W3CDTF">2022-02-03T02:21:59Z</dcterms:created>
  <dcterms:modified xsi:type="dcterms:W3CDTF">2022-02-17T01:41:28Z</dcterms:modified>
</cp:coreProperties>
</file>