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30"/>
  </p:notesMasterIdLst>
  <p:sldIdLst>
    <p:sldId id="390" r:id="rId2"/>
    <p:sldId id="433" r:id="rId3"/>
    <p:sldId id="434" r:id="rId4"/>
    <p:sldId id="435" r:id="rId5"/>
    <p:sldId id="445" r:id="rId6"/>
    <p:sldId id="392" r:id="rId7"/>
    <p:sldId id="446" r:id="rId8"/>
    <p:sldId id="436" r:id="rId9"/>
    <p:sldId id="441" r:id="rId10"/>
    <p:sldId id="412" r:id="rId11"/>
    <p:sldId id="413" r:id="rId12"/>
    <p:sldId id="414" r:id="rId13"/>
    <p:sldId id="415" r:id="rId14"/>
    <p:sldId id="416" r:id="rId15"/>
    <p:sldId id="417" r:id="rId16"/>
    <p:sldId id="438" r:id="rId17"/>
    <p:sldId id="443" r:id="rId18"/>
    <p:sldId id="439" r:id="rId19"/>
    <p:sldId id="396" r:id="rId20"/>
    <p:sldId id="397" r:id="rId21"/>
    <p:sldId id="311" r:id="rId22"/>
    <p:sldId id="423" r:id="rId23"/>
    <p:sldId id="424" r:id="rId24"/>
    <p:sldId id="425" r:id="rId25"/>
    <p:sldId id="426" r:id="rId26"/>
    <p:sldId id="427" r:id="rId27"/>
    <p:sldId id="428" r:id="rId28"/>
    <p:sldId id="334" r:id="rId29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002C2"/>
    <a:srgbClr val="FFFF99"/>
    <a:srgbClr val="FFFFCC"/>
    <a:srgbClr val="F7FF93"/>
    <a:srgbClr val="FBFED2"/>
    <a:srgbClr val="FAFED2"/>
    <a:srgbClr val="FDFAD3"/>
    <a:srgbClr val="FE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2857" autoAdjust="0"/>
  </p:normalViewPr>
  <p:slideViewPr>
    <p:cSldViewPr>
      <p:cViewPr>
        <p:scale>
          <a:sx n="100" d="100"/>
          <a:sy n="100" d="100"/>
        </p:scale>
        <p:origin x="762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/>
              <a:t>Click to edit Master text styles</a:t>
            </a:r>
          </a:p>
          <a:p>
            <a:pPr lvl="1"/>
            <a:r>
              <a:rPr lang="vi-VN" noProof="0"/>
              <a:t>Second level</a:t>
            </a:r>
          </a:p>
          <a:p>
            <a:pPr lvl="2"/>
            <a:r>
              <a:rPr lang="vi-VN" noProof="0"/>
              <a:t>Third level</a:t>
            </a:r>
          </a:p>
          <a:p>
            <a:pPr lvl="3"/>
            <a:r>
              <a:rPr lang="vi-VN" noProof="0"/>
              <a:t>Fourth level</a:t>
            </a:r>
          </a:p>
          <a:p>
            <a:pPr lvl="4"/>
            <a:r>
              <a:rPr lang="vi-VN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CDD5439-7A5F-4C7B-A602-D4579689769F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0020779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6BE891-C262-4061-B5C7-F5584F9DAF72}" type="slidenum">
              <a:rPr lang="en-US" smtClean="0">
                <a:cs typeface="Times New Roman" pitchFamily="18" charset="0"/>
              </a:rPr>
              <a:pPr eaLnBrk="1" hangingPunct="1"/>
              <a:t>1</a:t>
            </a:fld>
            <a:endParaRPr lang="en-US">
              <a:cs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1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07DD9-E241-4AE7-BCBB-721FBED3E160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15167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264EE-453C-436B-AF75-B154456AEA67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0934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EA4A0-9A1C-4620-B0A0-8274F6754112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917291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34E20-026A-434A-9EE1-250D1E100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0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A9948-029F-4A41-92C2-A208F07DE365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5894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792D1-31FE-4586-9BEC-A3440E75F391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54426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F0C14-20E4-49D9-B269-F7E3711A2FA4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75250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700B2-86B4-4AD6-AF28-F1F5BF48D7F5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82288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D3C03-9FCD-41BF-ABE0-3C06E8A9CD68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04237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A7562-A2F7-4AE4-A7C1-5A1C15ECABD6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829925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86E82-D30F-425C-9BC4-F92224F36A3B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31505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4E643-E53E-4DB5-9B57-23504F6E47EF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74448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94941B-6A45-4CE8-AEC7-929595DD900B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00167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file:///C:\Documents%20and%20Settings\Windows%20XP\Local%20Settings\Temporary%20Internet%20Files\Content.IE5\XJQF6ZW3\Nhac\Ca_nhac\da%20chon\Copy%20of%20Dat%20nuoc%20tron%20niem%20vui.mp3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Windows%20XP\Local%20Settings\Temporary%20Internet%20Files\Content.IE5\XJQF6ZW3\Nhac\Ca_nhac\da%20chon\Copy%20of%20Dat%20nuoc%20tron%20niem%20vui.mp3" TargetMode="Externa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2"/>
          <p:cNvSpPr>
            <a:spLocks noChangeShapeType="1"/>
          </p:cNvSpPr>
          <p:nvPr/>
        </p:nvSpPr>
        <p:spPr bwMode="auto">
          <a:xfrm>
            <a:off x="457200" y="304800"/>
            <a:ext cx="80772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5363" name="Line 13"/>
          <p:cNvSpPr>
            <a:spLocks noChangeShapeType="1"/>
          </p:cNvSpPr>
          <p:nvPr/>
        </p:nvSpPr>
        <p:spPr bwMode="auto">
          <a:xfrm>
            <a:off x="8915400" y="762000"/>
            <a:ext cx="0" cy="57912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5364" name="Line 14"/>
          <p:cNvSpPr>
            <a:spLocks noChangeShapeType="1"/>
          </p:cNvSpPr>
          <p:nvPr/>
        </p:nvSpPr>
        <p:spPr bwMode="auto">
          <a:xfrm>
            <a:off x="381000" y="685800"/>
            <a:ext cx="0" cy="5791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5365" name="Line 15"/>
          <p:cNvSpPr>
            <a:spLocks noChangeShapeType="1"/>
          </p:cNvSpPr>
          <p:nvPr/>
        </p:nvSpPr>
        <p:spPr bwMode="auto">
          <a:xfrm>
            <a:off x="533400" y="2743200"/>
            <a:ext cx="0" cy="35814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9" name="Line 23"/>
          <p:cNvSpPr>
            <a:spLocks noChangeShapeType="1"/>
          </p:cNvSpPr>
          <p:nvPr/>
        </p:nvSpPr>
        <p:spPr bwMode="auto">
          <a:xfrm>
            <a:off x="533400" y="6705600"/>
            <a:ext cx="8077200" cy="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5374" name="Text Box 28"/>
          <p:cNvSpPr txBox="1">
            <a:spLocks noChangeArrowheads="1"/>
          </p:cNvSpPr>
          <p:nvPr/>
        </p:nvSpPr>
        <p:spPr bwMode="auto">
          <a:xfrm>
            <a:off x="2089404" y="2481925"/>
            <a:ext cx="449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cs typeface="Times New Roman" pitchFamily="18" charset="0"/>
              </a:rPr>
              <a:t>       </a:t>
            </a:r>
            <a:r>
              <a:rPr lang="en-US" sz="4400" b="1" dirty="0">
                <a:cs typeface="Times New Roman" pitchFamily="18" charset="0"/>
              </a:rPr>
              <a:t>LỊCH SỬ</a:t>
            </a:r>
          </a:p>
        </p:txBody>
      </p:sp>
      <p:sp>
        <p:nvSpPr>
          <p:cNvPr id="15375" name="Text Box 29"/>
          <p:cNvSpPr txBox="1">
            <a:spLocks noChangeArrowheads="1"/>
          </p:cNvSpPr>
          <p:nvPr/>
        </p:nvSpPr>
        <p:spPr bwMode="auto">
          <a:xfrm>
            <a:off x="597408" y="3542621"/>
            <a:ext cx="815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sz="4600" b="1" dirty="0">
                <a:solidFill>
                  <a:srgbClr val="0033CC"/>
                </a:solidFill>
                <a:cs typeface="Times New Roman" pitchFamily="18" charset="0"/>
              </a:rPr>
              <a:t>SẤM SÉT ĐÊM GIAO THỪA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1FCD1C-26B4-4EE9-9FDF-29E83A127552}"/>
              </a:ext>
            </a:extLst>
          </p:cNvPr>
          <p:cNvSpPr txBox="1"/>
          <p:nvPr/>
        </p:nvSpPr>
        <p:spPr>
          <a:xfrm>
            <a:off x="647701" y="1229596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1" dirty="0">
                <a:solidFill>
                  <a:srgbClr val="FF0000"/>
                </a:solidFill>
                <a:latin typeface="+mj-lt"/>
              </a:rPr>
              <a:t>Thứ năm ngày 10 tháng 3 năm 2022</a:t>
            </a:r>
            <a:endParaRPr lang="en-US" sz="4000" b="1" i="1" dirty="0"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643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CE907FB-A4CF-4EBB-9EF6-F190ADDFCE79}" type="slidenum">
              <a:rPr lang="en-US"/>
              <a:pPr eaLnBrk="1" hangingPunct="1"/>
              <a:t>10</a:t>
            </a:fld>
            <a:endParaRPr lang="en-US"/>
          </a:p>
        </p:txBody>
      </p:sp>
      <p:pic>
        <p:nvPicPr>
          <p:cNvPr id="20482" name="Picture 68" descr="Tan cong dem 30 t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096000"/>
          </a:xfrm>
          <a:prstGeom prst="rect">
            <a:avLst/>
          </a:prstGeom>
          <a:noFill/>
          <a:ln w="19050">
            <a:solidFill>
              <a:srgbClr val="FF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69"/>
          <p:cNvSpPr>
            <a:spLocks noChangeArrowheads="1"/>
          </p:cNvSpPr>
          <p:nvPr/>
        </p:nvSpPr>
        <p:spPr bwMode="auto">
          <a:xfrm>
            <a:off x="2363788" y="6248400"/>
            <a:ext cx="4749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buFont typeface="Arial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VNI-Times" pitchFamily="2" charset="0"/>
                <a:sym typeface="VNI-Times" pitchFamily="2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Sứ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quán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Mĩ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bị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tấn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công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746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1" descr="Quan ta danh vao bo tong tham mu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788025"/>
          </a:xfrm>
          <a:prstGeom prst="rect">
            <a:avLst/>
          </a:prstGeom>
          <a:noFill/>
          <a:ln w="19050">
            <a:solidFill>
              <a:srgbClr val="FF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71"/>
          <p:cNvSpPr>
            <a:spLocks noChangeArrowheads="1"/>
          </p:cNvSpPr>
          <p:nvPr/>
        </p:nvSpPr>
        <p:spPr bwMode="auto">
          <a:xfrm>
            <a:off x="1619250" y="5805488"/>
            <a:ext cx="6048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buFont typeface="Arial" pitchFamily="34" charset="0"/>
              <a:buNone/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Đánh chiếm </a:t>
            </a:r>
            <a:endParaRPr lang="en-US" altLang="en-US" sz="2400" b="1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  <a:p>
            <a:pPr algn="ctr" eaLnBrk="0" hangingPunct="0">
              <a:buFont typeface="Arial" pitchFamily="34" charset="0"/>
              <a:buNone/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Bộ Tổng tham mưu quân đội Sài Gòn</a:t>
            </a:r>
          </a:p>
        </p:txBody>
      </p:sp>
    </p:spTree>
    <p:extLst>
      <p:ext uri="{BB962C8B-B14F-4D97-AF65-F5344CB8AC3E}">
        <p14:creationId xmlns:p14="http://schemas.microsoft.com/office/powerpoint/2010/main" val="4115487874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2" descr="Quan ta danh vao dai phat th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19050">
            <a:solidFill>
              <a:srgbClr val="FF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73"/>
          <p:cNvSpPr>
            <a:spLocks noChangeArrowheads="1"/>
          </p:cNvSpPr>
          <p:nvPr/>
        </p:nvSpPr>
        <p:spPr bwMode="auto">
          <a:xfrm>
            <a:off x="2286000" y="6248400"/>
            <a:ext cx="441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buFont typeface="Arial" pitchFamily="34" charset="0"/>
              <a:buNone/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Đánh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chiếm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Đài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phát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thanh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1451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248399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88"/>
          <p:cNvSpPr>
            <a:spLocks noChangeArrowheads="1"/>
          </p:cNvSpPr>
          <p:nvPr/>
        </p:nvSpPr>
        <p:spPr bwMode="auto">
          <a:xfrm>
            <a:off x="2065338" y="6364940"/>
            <a:ext cx="5137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pitchFamily="34" charset="0"/>
              <a:buNone/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Đánh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chiếm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Sân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bay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Tân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Sơn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Nhất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422584"/>
      </p:ext>
    </p:extLst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0" descr="Quan ta danh vao bo tong tham mu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799" cy="6324600"/>
          </a:xfrm>
          <a:prstGeom prst="rect">
            <a:avLst/>
          </a:prstGeom>
          <a:noFill/>
          <a:ln w="19050">
            <a:solidFill>
              <a:srgbClr val="FF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Box 3"/>
          <p:cNvSpPr>
            <a:spLocks noChangeArrowheads="1"/>
          </p:cNvSpPr>
          <p:nvPr/>
        </p:nvSpPr>
        <p:spPr bwMode="auto">
          <a:xfrm>
            <a:off x="2174310" y="6324600"/>
            <a:ext cx="46815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Đánh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chiếm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Tổng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nha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Cảnh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sát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310986"/>
      </p:ext>
    </p:extLst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pload.wikimedia.org/wikipedia/commons/thumb/4/4c/SaigonTet1968.jpg/220px-SaigonTet1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17475"/>
            <a:ext cx="8877300" cy="6664325"/>
          </a:xfrm>
          <a:prstGeom prst="rect">
            <a:avLst/>
          </a:prstGeom>
          <a:noFill/>
          <a:ln w="28575">
            <a:solidFill>
              <a:srgbClr val="FF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Box 2"/>
          <p:cNvSpPr>
            <a:spLocks noChangeArrowheads="1"/>
          </p:cNvSpPr>
          <p:nvPr/>
        </p:nvSpPr>
        <p:spPr bwMode="auto">
          <a:xfrm>
            <a:off x="171450" y="6153150"/>
            <a:ext cx="60071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Constantia" pitchFamily="18" charset="0"/>
                <a:ea typeface="SimSun" pitchFamily="2" charset="-122"/>
                <a:cs typeface="Times New Roman" pitchFamily="18" charset="0"/>
                <a:sym typeface="Times New Roman" pitchFamily="18" charset="0"/>
              </a:rPr>
              <a:t>Một góc Sài Gòn với những cột khói</a:t>
            </a:r>
            <a:endParaRPr lang="en-US" altLang="zh-CN">
              <a:solidFill>
                <a:srgbClr val="FF0000"/>
              </a:solidFill>
              <a:ea typeface="SimSun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32796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5821362"/>
          </a:xfrm>
        </p:spPr>
        <p:txBody>
          <a:bodyPr>
            <a:normAutofit/>
          </a:bodyPr>
          <a:lstStyle/>
          <a:p>
            <a:r>
              <a:rPr lang="vi-VN" sz="4000" dirty="0">
                <a:solidFill>
                  <a:srgbClr val="1002C2"/>
                </a:solidFill>
              </a:rPr>
              <a:t>II</a:t>
            </a:r>
            <a:r>
              <a:rPr lang="en-US" sz="4000" dirty="0">
                <a:solidFill>
                  <a:srgbClr val="1002C2"/>
                </a:solidFill>
              </a:rPr>
              <a:t>/ </a:t>
            </a:r>
            <a:r>
              <a:rPr lang="en-US" sz="40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0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vi-VN" sz="40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tổng</a:t>
            </a:r>
            <a:r>
              <a:rPr lang="en-US" sz="40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0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40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nổi dậy TẾT MẬU THÂN 1968:</a:t>
            </a:r>
            <a:r>
              <a:rPr lang="en-US" sz="40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000" b="1" dirty="0">
                <a:solidFill>
                  <a:srgbClr val="1002C2"/>
                </a:solidFill>
              </a:rPr>
            </a:br>
            <a:br>
              <a:rPr lang="en-US" i="1" dirty="0">
                <a:solidFill>
                  <a:srgbClr val="C00000"/>
                </a:solidFill>
              </a:rPr>
            </a:br>
            <a:r>
              <a:rPr lang="en-US" i="1" dirty="0" err="1">
                <a:solidFill>
                  <a:srgbClr val="C00000"/>
                </a:solidFill>
              </a:rPr>
              <a:t>Đọc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thầm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trong</a:t>
            </a:r>
            <a:r>
              <a:rPr lang="en-US" i="1" dirty="0">
                <a:solidFill>
                  <a:srgbClr val="C00000"/>
                </a:solidFill>
              </a:rPr>
              <a:t> SGK/tr49 </a:t>
            </a:r>
            <a:r>
              <a:rPr lang="en-US" i="1" dirty="0" err="1">
                <a:solidFill>
                  <a:srgbClr val="C00000"/>
                </a:solidFill>
              </a:rPr>
              <a:t>đoạn</a:t>
            </a:r>
            <a:r>
              <a:rPr lang="en-US" i="1" dirty="0">
                <a:solidFill>
                  <a:srgbClr val="C00000"/>
                </a:solidFill>
              </a:rPr>
              <a:t>: “ </a:t>
            </a:r>
            <a:r>
              <a:rPr lang="en-US" i="1" dirty="0" err="1">
                <a:solidFill>
                  <a:srgbClr val="C00000"/>
                </a:solidFill>
              </a:rPr>
              <a:t>Trận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đánh</a:t>
            </a:r>
            <a:r>
              <a:rPr lang="en-US" i="1" dirty="0">
                <a:solidFill>
                  <a:srgbClr val="C00000"/>
                </a:solidFill>
              </a:rPr>
              <a:t>…..</a:t>
            </a:r>
            <a:r>
              <a:rPr lang="en-US" i="1" dirty="0" err="1">
                <a:solidFill>
                  <a:srgbClr val="C00000"/>
                </a:solidFill>
              </a:rPr>
              <a:t>bị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tê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liệt</a:t>
            </a:r>
            <a:r>
              <a:rPr lang="en-US" i="1" dirty="0">
                <a:solidFill>
                  <a:srgbClr val="C00000"/>
                </a:solidFill>
              </a:rPr>
              <a:t>.”</a:t>
            </a:r>
            <a:r>
              <a:rPr lang="en-US" b="1" dirty="0">
                <a:solidFill>
                  <a:srgbClr val="FF0066"/>
                </a:solidFill>
                <a:latin typeface="VNI-Times" pitchFamily="2" charset="0"/>
              </a:rPr>
              <a:t> </a:t>
            </a:r>
            <a:br>
              <a:rPr lang="en-US" b="1" dirty="0">
                <a:solidFill>
                  <a:srgbClr val="FF0066"/>
                </a:solidFill>
                <a:latin typeface="VNI-Times" pitchFamily="2" charset="0"/>
              </a:rPr>
            </a:b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br>
              <a:rPr lang="en-US" sz="4800" b="1" dirty="0">
                <a:solidFill>
                  <a:srgbClr val="002060"/>
                </a:solidFill>
                <a:latin typeface="VNI-Times" pitchFamily="2" charset="0"/>
              </a:rPr>
            </a:b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38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 descr="Papyrus"/>
          <p:cNvSpPr txBox="1">
            <a:spLocks noChangeArrowheads="1"/>
          </p:cNvSpPr>
          <p:nvPr/>
        </p:nvSpPr>
        <p:spPr bwMode="auto">
          <a:xfrm>
            <a:off x="623888" y="1080359"/>
            <a:ext cx="8077200" cy="646331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1002C2"/>
                </a:solidFill>
              </a:rPr>
              <a:t>Theo </a:t>
            </a:r>
            <a:r>
              <a:rPr lang="en-US" sz="3600" b="1" dirty="0" err="1">
                <a:solidFill>
                  <a:srgbClr val="1002C2"/>
                </a:solidFill>
              </a:rPr>
              <a:t>em</a:t>
            </a:r>
            <a:r>
              <a:rPr lang="en-US" sz="3600" b="1" dirty="0">
                <a:solidFill>
                  <a:srgbClr val="1002C2"/>
                </a:solidFill>
              </a:rPr>
              <a:t> : “</a:t>
            </a:r>
            <a:r>
              <a:rPr lang="en-US" sz="3600" b="1" dirty="0" err="1">
                <a:solidFill>
                  <a:srgbClr val="1002C2"/>
                </a:solidFill>
              </a:rPr>
              <a:t>Tổng</a:t>
            </a:r>
            <a:r>
              <a:rPr lang="en-US" sz="3600" b="1" dirty="0">
                <a:solidFill>
                  <a:srgbClr val="1002C2"/>
                </a:solidFill>
              </a:rPr>
              <a:t> </a:t>
            </a:r>
            <a:r>
              <a:rPr lang="en-US" sz="3600" b="1" dirty="0" err="1">
                <a:solidFill>
                  <a:srgbClr val="1002C2"/>
                </a:solidFill>
              </a:rPr>
              <a:t>tiến</a:t>
            </a:r>
            <a:r>
              <a:rPr lang="en-US" sz="3600" b="1" dirty="0">
                <a:solidFill>
                  <a:srgbClr val="1002C2"/>
                </a:solidFill>
              </a:rPr>
              <a:t> </a:t>
            </a:r>
            <a:r>
              <a:rPr lang="en-US" sz="3600" b="1" dirty="0" err="1">
                <a:solidFill>
                  <a:srgbClr val="1002C2"/>
                </a:solidFill>
              </a:rPr>
              <a:t>công</a:t>
            </a:r>
            <a:r>
              <a:rPr lang="en-US" sz="3600" b="1" dirty="0">
                <a:solidFill>
                  <a:srgbClr val="1002C2"/>
                </a:solidFill>
              </a:rPr>
              <a:t>” </a:t>
            </a:r>
            <a:r>
              <a:rPr lang="en-US" sz="3600" b="1" dirty="0" err="1">
                <a:solidFill>
                  <a:srgbClr val="1002C2"/>
                </a:solidFill>
              </a:rPr>
              <a:t>là</a:t>
            </a:r>
            <a:r>
              <a:rPr lang="en-US" sz="3600" b="1" dirty="0">
                <a:solidFill>
                  <a:srgbClr val="1002C2"/>
                </a:solidFill>
              </a:rPr>
              <a:t> </a:t>
            </a:r>
            <a:r>
              <a:rPr lang="en-US" sz="3600" b="1" dirty="0" err="1">
                <a:solidFill>
                  <a:srgbClr val="1002C2"/>
                </a:solidFill>
              </a:rPr>
              <a:t>gì</a:t>
            </a:r>
            <a:r>
              <a:rPr lang="en-US" sz="3600" b="1" dirty="0">
                <a:solidFill>
                  <a:srgbClr val="1002C2"/>
                </a:solidFill>
              </a:rPr>
              <a:t>?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179" name="Text Box 3" descr="Canvas"/>
          <p:cNvSpPr txBox="1">
            <a:spLocks noChangeArrowheads="1"/>
          </p:cNvSpPr>
          <p:nvPr/>
        </p:nvSpPr>
        <p:spPr bwMode="auto">
          <a:xfrm>
            <a:off x="128588" y="2971800"/>
            <a:ext cx="9067800" cy="236988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endParaRPr lang="en-US" sz="2800" b="1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4000" dirty="0" err="1">
                <a:solidFill>
                  <a:srgbClr val="C00000"/>
                </a:solidFill>
              </a:rPr>
              <a:t>Tổng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tiến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công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là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chủ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động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tiến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đánh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quân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địch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mạnh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mẽ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cùng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một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thời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gian</a:t>
            </a:r>
            <a:r>
              <a:rPr lang="en-US" sz="4000" dirty="0">
                <a:solidFill>
                  <a:srgbClr val="C00000"/>
                </a:solidFill>
              </a:rPr>
              <a:t>, </a:t>
            </a:r>
            <a:r>
              <a:rPr lang="en-US" sz="4000" dirty="0" err="1">
                <a:solidFill>
                  <a:srgbClr val="C00000"/>
                </a:solidFill>
              </a:rPr>
              <a:t>trên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tất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cả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các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mặt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trận</a:t>
            </a:r>
            <a:r>
              <a:rPr lang="en-US" sz="4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814388" y="152400"/>
            <a:ext cx="76962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FF0000"/>
                </a:solidFill>
                <a:latin typeface="+mn-lt"/>
              </a:rPr>
              <a:t>Sấm</a:t>
            </a:r>
            <a:r>
              <a:rPr lang="en-US" sz="4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n-lt"/>
              </a:rPr>
              <a:t>sét</a:t>
            </a:r>
            <a:r>
              <a:rPr lang="en-US" sz="4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n-lt"/>
              </a:rPr>
              <a:t>đêm</a:t>
            </a:r>
            <a:r>
              <a:rPr lang="en-US" sz="4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n-lt"/>
              </a:rPr>
              <a:t>giao</a:t>
            </a:r>
            <a:r>
              <a:rPr lang="en-US" sz="4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n-lt"/>
              </a:rPr>
              <a:t>thừa</a:t>
            </a:r>
            <a:endParaRPr lang="en-US" sz="4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4074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 animBg="1"/>
      <p:bldP spid="17817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 TỔNG TIẾN CÔNG VÀ NỔI DẬY</a:t>
            </a:r>
            <a:br>
              <a:rPr lang="en-US" b="1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4000" dirty="0" err="1">
                <a:solidFill>
                  <a:srgbClr val="7030A0"/>
                </a:solidFill>
              </a:rPr>
              <a:t>Học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sinh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đọc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thầm</a:t>
            </a:r>
            <a:r>
              <a:rPr lang="en-US" sz="4000" dirty="0">
                <a:solidFill>
                  <a:srgbClr val="7030A0"/>
                </a:solidFill>
              </a:rPr>
              <a:t> SGK/tr50 </a:t>
            </a:r>
            <a:r>
              <a:rPr lang="en-US" sz="4000" dirty="0" err="1">
                <a:solidFill>
                  <a:srgbClr val="7030A0"/>
                </a:solidFill>
              </a:rPr>
              <a:t>phần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còn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lại</a:t>
            </a:r>
            <a:r>
              <a:rPr lang="en-US" sz="4000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sz="4000" dirty="0" err="1">
                <a:solidFill>
                  <a:srgbClr val="C00000"/>
                </a:solidFill>
              </a:rPr>
              <a:t>Cùng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với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cuộc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tiến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công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vào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Sài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Gòn</a:t>
            </a:r>
            <a:r>
              <a:rPr lang="en-US" sz="4000" dirty="0">
                <a:solidFill>
                  <a:srgbClr val="C00000"/>
                </a:solidFill>
              </a:rPr>
              <a:t>, </a:t>
            </a:r>
            <a:r>
              <a:rPr lang="en-US" sz="4000" dirty="0" err="1">
                <a:solidFill>
                  <a:srgbClr val="C00000"/>
                </a:solidFill>
              </a:rPr>
              <a:t>quân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giải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phóng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đã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tiến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công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những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nơi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nào</a:t>
            </a:r>
            <a:r>
              <a:rPr lang="en-US" sz="4000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35910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1570038" y="254000"/>
            <a:ext cx="5626100" cy="1066800"/>
          </a:xfrm>
          <a:prstGeom prst="flowChartTerminator">
            <a:avLst/>
          </a:prstGeom>
          <a:gradFill rotWithShape="1">
            <a:gsLst>
              <a:gs pos="0">
                <a:srgbClr val="FF6699"/>
              </a:gs>
              <a:gs pos="100000">
                <a:srgbClr val="762F47">
                  <a:alpha val="89998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TỔNG TIẾN CÔNG VÀ NỔI DẬY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267200" cy="510540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lame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05000"/>
            <a:ext cx="220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Flame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438400"/>
            <a:ext cx="220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Flame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33600"/>
            <a:ext cx="220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Flame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267200"/>
            <a:ext cx="220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Flame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410200"/>
            <a:ext cx="220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Flame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05400"/>
            <a:ext cx="220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Flame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876800"/>
            <a:ext cx="220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Flame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24400"/>
            <a:ext cx="220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 descr="Flame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05400"/>
            <a:ext cx="220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Flame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220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 descr="Flame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15000"/>
            <a:ext cx="220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 descr="Flame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743200"/>
            <a:ext cx="220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 descr="Flame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419600"/>
            <a:ext cx="220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8" descr="Flame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962400"/>
            <a:ext cx="220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19" descr="Flame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581400"/>
            <a:ext cx="220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0" descr="Flame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276600"/>
            <a:ext cx="220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21" descr="Flame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43600"/>
            <a:ext cx="220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22" descr="Flame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867400"/>
            <a:ext cx="220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381000" y="2684463"/>
            <a:ext cx="4068763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err="1">
                <a:solidFill>
                  <a:srgbClr val="CC00FF"/>
                </a:solidFill>
              </a:rPr>
              <a:t>Cuộc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tổng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tiến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công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và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nổi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dậy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Tết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Mậu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Thân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năm</a:t>
            </a:r>
            <a:r>
              <a:rPr lang="en-US" sz="3200" b="1" i="1" dirty="0">
                <a:solidFill>
                  <a:srgbClr val="CC00FF"/>
                </a:solidFill>
              </a:rPr>
              <a:t> 1968 </a:t>
            </a:r>
            <a:r>
              <a:rPr lang="en-US" sz="3200" b="1" i="1" dirty="0" err="1">
                <a:solidFill>
                  <a:srgbClr val="CC00FF"/>
                </a:solidFill>
              </a:rPr>
              <a:t>là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một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cuộc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tấn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công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mang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tính</a:t>
            </a:r>
            <a:r>
              <a:rPr lang="en-US" sz="3200" b="1" i="1" dirty="0">
                <a:solidFill>
                  <a:srgbClr val="CC00FF"/>
                </a:solidFill>
              </a:rPr>
              <a:t>  </a:t>
            </a:r>
            <a:r>
              <a:rPr lang="en-US" sz="3200" b="1" i="1" dirty="0" err="1">
                <a:solidFill>
                  <a:srgbClr val="CC00FF"/>
                </a:solidFill>
              </a:rPr>
              <a:t>bất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ngờ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và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đồng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loạt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327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7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925"/>
                            </p:stCondLst>
                            <p:childTnLst>
                              <p:par>
                                <p:cTn id="15" presetID="8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7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2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1" grpId="1" animBg="1"/>
      <p:bldP spid="7171" grpId="2" animBg="1"/>
      <p:bldP spid="71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6148" name="Picture 4" descr="SZ16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1553" y="-381000"/>
            <a:ext cx="13639800" cy="830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28600" y="1447800"/>
            <a:ext cx="8229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hãy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chọn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câu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trả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lời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đúng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nhất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32567" y="2514600"/>
            <a:ext cx="822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rgbClr val="12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1/ Đường Trường Sơn được mở vào ngày tháng năm nào?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rgbClr val="1210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   A.    19</a:t>
            </a:r>
            <a:r>
              <a:rPr lang="en-US" sz="3600">
                <a:solidFill>
                  <a:srgbClr val="1210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/ 05/1890</a:t>
            </a:r>
            <a:endParaRPr lang="en-US" sz="3600" dirty="0">
              <a:solidFill>
                <a:srgbClr val="12100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rgbClr val="1210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   B.    19/ 05/1959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rgbClr val="1210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   C.    19/ 04/1975</a:t>
            </a:r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4416425" y="57150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4419600" y="57150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59402" name="Oval 10"/>
          <p:cNvSpPr>
            <a:spLocks noChangeArrowheads="1"/>
          </p:cNvSpPr>
          <p:nvPr/>
        </p:nvSpPr>
        <p:spPr bwMode="auto">
          <a:xfrm>
            <a:off x="4419600" y="57150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59403" name="Oval 11"/>
          <p:cNvSpPr>
            <a:spLocks noChangeArrowheads="1"/>
          </p:cNvSpPr>
          <p:nvPr/>
        </p:nvSpPr>
        <p:spPr bwMode="auto">
          <a:xfrm>
            <a:off x="4419600" y="57150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59404" name="Oval 12"/>
          <p:cNvSpPr>
            <a:spLocks noChangeArrowheads="1"/>
          </p:cNvSpPr>
          <p:nvPr/>
        </p:nvSpPr>
        <p:spPr bwMode="auto">
          <a:xfrm>
            <a:off x="4419600" y="57150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59405" name="Oval 13"/>
          <p:cNvSpPr>
            <a:spLocks noChangeArrowheads="1"/>
          </p:cNvSpPr>
          <p:nvPr/>
        </p:nvSpPr>
        <p:spPr bwMode="auto">
          <a:xfrm>
            <a:off x="4419600" y="57150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9406" name="Oval 14"/>
          <p:cNvSpPr>
            <a:spLocks noChangeArrowheads="1"/>
          </p:cNvSpPr>
          <p:nvPr/>
        </p:nvSpPr>
        <p:spPr bwMode="auto">
          <a:xfrm>
            <a:off x="4419600" y="57150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9407" name="Oval 15"/>
          <p:cNvSpPr>
            <a:spLocks noChangeArrowheads="1"/>
          </p:cNvSpPr>
          <p:nvPr/>
        </p:nvSpPr>
        <p:spPr bwMode="auto">
          <a:xfrm>
            <a:off x="4419600" y="57150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9408" name="Oval 16"/>
          <p:cNvSpPr>
            <a:spLocks noChangeArrowheads="1"/>
          </p:cNvSpPr>
          <p:nvPr/>
        </p:nvSpPr>
        <p:spPr bwMode="auto">
          <a:xfrm>
            <a:off x="4343400" y="57150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9409" name="Oval 17"/>
          <p:cNvSpPr>
            <a:spLocks noChangeArrowheads="1"/>
          </p:cNvSpPr>
          <p:nvPr/>
        </p:nvSpPr>
        <p:spPr bwMode="auto">
          <a:xfrm>
            <a:off x="4343400" y="5715000"/>
            <a:ext cx="822325" cy="8604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9410" name="Oval 18"/>
          <p:cNvSpPr>
            <a:spLocks noChangeArrowheads="1"/>
          </p:cNvSpPr>
          <p:nvPr/>
        </p:nvSpPr>
        <p:spPr bwMode="auto">
          <a:xfrm>
            <a:off x="4343400" y="5638800"/>
            <a:ext cx="990600" cy="9620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9411" name="AutoShape 19"/>
          <p:cNvSpPr>
            <a:spLocks noChangeArrowheads="1"/>
          </p:cNvSpPr>
          <p:nvPr/>
        </p:nvSpPr>
        <p:spPr bwMode="auto">
          <a:xfrm>
            <a:off x="5715000" y="6019800"/>
            <a:ext cx="1905000" cy="8382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000">
                <a:solidFill>
                  <a:srgbClr val="FF3300"/>
                </a:solidFill>
                <a:latin typeface=".VnTimeH" pitchFamily="34" charset="0"/>
              </a:rPr>
              <a:t>HÕt giê</a:t>
            </a:r>
          </a:p>
        </p:txBody>
      </p:sp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810442" y="90150"/>
            <a:ext cx="2424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sz="36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Khởi động</a:t>
            </a: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</a:endParaRPr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304800" y="4161773"/>
            <a:ext cx="990600" cy="762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1210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03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1550"/>
                            </p:stCondLst>
                            <p:childTnLst>
                              <p:par>
                                <p:cTn id="66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 animBg="1" autoUpdateAnimBg="0"/>
      <p:bldP spid="59401" grpId="0" animBg="1" autoUpdateAnimBg="0"/>
      <p:bldP spid="59402" grpId="0" animBg="1" autoUpdateAnimBg="0"/>
      <p:bldP spid="59403" grpId="0" animBg="1" autoUpdateAnimBg="0"/>
      <p:bldP spid="59404" grpId="0" animBg="1" autoUpdateAnimBg="0"/>
      <p:bldP spid="59405" grpId="0" animBg="1" autoUpdateAnimBg="0"/>
      <p:bldP spid="59406" grpId="0" animBg="1" autoUpdateAnimBg="0"/>
      <p:bldP spid="59407" grpId="0" animBg="1" autoUpdateAnimBg="0"/>
      <p:bldP spid="59408" grpId="0" animBg="1" autoUpdateAnimBg="0"/>
      <p:bldP spid="59409" grpId="0" animBg="1" autoUpdateAnimBg="0"/>
      <p:bldP spid="59410" grpId="0" animBg="1" autoUpdateAnimBg="0"/>
      <p:bldP spid="59411" grpId="0" animBg="1"/>
      <p:bldP spid="59411" grpId="1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âu hỏ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19" y="-603071"/>
            <a:ext cx="1101725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387214" y="304800"/>
            <a:ext cx="7467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</a:rPr>
              <a:t>Vì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sao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gọi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đây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là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cuộc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tấn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công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bất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ngờ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và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đồng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loạt</a:t>
            </a:r>
            <a:r>
              <a:rPr lang="en-US" sz="3600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425928" y="1752600"/>
            <a:ext cx="2514600" cy="1752600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rgbClr val="760076">
                  <a:alpha val="84000"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sz="2800" b="1" dirty="0">
                <a:solidFill>
                  <a:schemeClr val="hlink"/>
                </a:solidFill>
              </a:rPr>
              <a:t>BẤT NGỜ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124200" y="1895605"/>
            <a:ext cx="5867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3200" dirty="0">
                <a:solidFill>
                  <a:srgbClr val="FF0066"/>
                </a:solidFill>
              </a:rPr>
              <a:t>- </a:t>
            </a:r>
            <a:r>
              <a:rPr lang="en-US" sz="3200" b="1" dirty="0" err="1">
                <a:solidFill>
                  <a:srgbClr val="FF0066"/>
                </a:solidFill>
              </a:rPr>
              <a:t>Tấn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công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vào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đêm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giao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thừa</a:t>
            </a:r>
            <a:r>
              <a:rPr lang="en-US" sz="3200" b="1" dirty="0">
                <a:solidFill>
                  <a:srgbClr val="FF0066"/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en-US" sz="3200" dirty="0">
                <a:solidFill>
                  <a:srgbClr val="FF0066"/>
                </a:solidFill>
              </a:rPr>
              <a:t>- </a:t>
            </a:r>
            <a:r>
              <a:rPr lang="en-US" sz="3200" b="1" dirty="0" err="1">
                <a:solidFill>
                  <a:srgbClr val="FF0066"/>
                </a:solidFill>
              </a:rPr>
              <a:t>Các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thành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phố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lớn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đều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đánh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vào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các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cơ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quan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đầu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não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của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địch</a:t>
            </a:r>
            <a:r>
              <a:rPr lang="en-US" sz="3200" b="1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272919" y="4038600"/>
            <a:ext cx="3013075" cy="1752600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rgbClr val="760076">
                  <a:alpha val="64000"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sz="2800" b="1" dirty="0">
                <a:solidFill>
                  <a:schemeClr val="hlink"/>
                </a:solidFill>
              </a:rPr>
              <a:t>ĐỒNG LOẠT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288082" y="4222750"/>
            <a:ext cx="5486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 dirty="0" err="1">
                <a:solidFill>
                  <a:srgbClr val="FF0066"/>
                </a:solidFill>
              </a:rPr>
              <a:t>Cuộc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tổng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tiến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công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và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nổi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dậy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diễn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ra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đồng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thời</a:t>
            </a:r>
            <a:r>
              <a:rPr lang="en-US" sz="3600" b="1" dirty="0">
                <a:solidFill>
                  <a:srgbClr val="FF0066"/>
                </a:solidFill>
              </a:rPr>
              <a:t> ở </a:t>
            </a:r>
            <a:r>
              <a:rPr lang="en-US" sz="3600" b="1" dirty="0" err="1">
                <a:solidFill>
                  <a:srgbClr val="FF0066"/>
                </a:solidFill>
              </a:rPr>
              <a:t>nhiều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thị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xã</a:t>
            </a:r>
            <a:r>
              <a:rPr lang="en-US" sz="3600" b="1" dirty="0">
                <a:solidFill>
                  <a:srgbClr val="FF0066"/>
                </a:solidFill>
              </a:rPr>
              <a:t>, </a:t>
            </a:r>
            <a:r>
              <a:rPr lang="en-US" sz="3600" b="1" dirty="0" err="1">
                <a:solidFill>
                  <a:srgbClr val="FF0066"/>
                </a:solidFill>
              </a:rPr>
              <a:t>thành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phố</a:t>
            </a:r>
            <a:r>
              <a:rPr lang="en-US" sz="3600" b="1" dirty="0">
                <a:solidFill>
                  <a:srgbClr val="FF0066"/>
                </a:solidFill>
              </a:rPr>
              <a:t>, chi </a:t>
            </a:r>
            <a:r>
              <a:rPr lang="en-US" sz="3600" b="1" dirty="0" err="1">
                <a:solidFill>
                  <a:srgbClr val="FF0066"/>
                </a:solidFill>
              </a:rPr>
              <a:t>khu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quân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sự</a:t>
            </a:r>
            <a:r>
              <a:rPr lang="en-US" sz="3600" b="1" dirty="0">
                <a:solidFill>
                  <a:srgbClr val="FF006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497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 animBg="1"/>
      <p:bldP spid="8199" grpId="0"/>
      <p:bldP spid="8200" grpId="0" animBg="1"/>
      <p:bldP spid="820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>
            <a:spLocks noChangeArrowheads="1"/>
          </p:cNvSpPr>
          <p:nvPr/>
        </p:nvSpPr>
        <p:spPr bwMode="auto">
          <a:xfrm>
            <a:off x="474632" y="1268760"/>
            <a:ext cx="1565365" cy="4555093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100000">
                <a:srgbClr val="5D1700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000" b="1" dirty="0">
                <a:solidFill>
                  <a:srgbClr val="FFFF66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TỔNG</a:t>
            </a:r>
            <a:endParaRPr lang="en-US" altLang="en-US" sz="2000" b="1" dirty="0">
              <a:solidFill>
                <a:srgbClr val="FFFF66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2000" b="1" dirty="0">
                <a:solidFill>
                  <a:srgbClr val="FFFF66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TIẾN </a:t>
            </a:r>
            <a:endParaRPr lang="en-US" altLang="en-US" sz="2000" b="1" dirty="0">
              <a:solidFill>
                <a:srgbClr val="FFFF66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2000" b="1" dirty="0">
                <a:solidFill>
                  <a:srgbClr val="FFFF66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CÔNG</a:t>
            </a:r>
            <a:endParaRPr lang="en-US" altLang="en-US" sz="2000" b="1" dirty="0">
              <a:solidFill>
                <a:srgbClr val="FFFF66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2000" b="1" dirty="0">
                <a:solidFill>
                  <a:srgbClr val="FFFF66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VÀ</a:t>
            </a:r>
            <a:endParaRPr lang="en-US" altLang="en-US" sz="2000" b="1" dirty="0">
              <a:solidFill>
                <a:srgbClr val="FFFF66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2000" b="1" dirty="0">
                <a:solidFill>
                  <a:srgbClr val="FFFF66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NỔI</a:t>
            </a:r>
            <a:endParaRPr lang="en-US" altLang="en-US" sz="2000" b="1" dirty="0">
              <a:solidFill>
                <a:srgbClr val="FFFF66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2000" b="1" dirty="0">
                <a:solidFill>
                  <a:srgbClr val="FFFF66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DẬY</a:t>
            </a:r>
            <a:endParaRPr lang="en-US" altLang="en-US" sz="2000" b="1" dirty="0">
              <a:solidFill>
                <a:srgbClr val="FFFF66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2000" b="1" dirty="0">
                <a:solidFill>
                  <a:srgbClr val="FFFF66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TẾT</a:t>
            </a:r>
            <a:endParaRPr lang="en-US" altLang="en-US" sz="2000" b="1" dirty="0">
              <a:solidFill>
                <a:srgbClr val="FFFF66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2000" b="1" dirty="0">
                <a:solidFill>
                  <a:srgbClr val="FFFF66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MẬU</a:t>
            </a:r>
            <a:endParaRPr lang="en-US" altLang="en-US" sz="2000" b="1" dirty="0">
              <a:solidFill>
                <a:srgbClr val="FFFF66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2000" b="1" dirty="0">
                <a:solidFill>
                  <a:srgbClr val="FFFF66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THÂN</a:t>
            </a:r>
            <a:endParaRPr lang="en-US" altLang="en-US" sz="2000" b="1" dirty="0">
              <a:solidFill>
                <a:srgbClr val="FFFF66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2000" b="1" dirty="0">
                <a:solidFill>
                  <a:srgbClr val="FFFF66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1968</a:t>
            </a:r>
          </a:p>
        </p:txBody>
      </p:sp>
      <p:sp>
        <p:nvSpPr>
          <p:cNvPr id="44038" name="Text Box 13"/>
          <p:cNvSpPr>
            <a:spLocks noChangeArrowheads="1"/>
          </p:cNvSpPr>
          <p:nvPr/>
        </p:nvSpPr>
        <p:spPr bwMode="auto">
          <a:xfrm>
            <a:off x="3361719" y="3645024"/>
            <a:ext cx="140463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6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Sài</a:t>
            </a:r>
            <a:r>
              <a:rPr lang="en-US" altLang="vi-VN" sz="26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Gòn</a:t>
            </a:r>
            <a:endParaRPr lang="en-US" altLang="vi-VN" sz="2600" b="1" dirty="0">
              <a:solidFill>
                <a:srgbClr val="FF0000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</p:txBody>
      </p:sp>
      <p:sp>
        <p:nvSpPr>
          <p:cNvPr id="44039" name="Text Box 14"/>
          <p:cNvSpPr>
            <a:spLocks noChangeArrowheads="1"/>
          </p:cNvSpPr>
          <p:nvPr/>
        </p:nvSpPr>
        <p:spPr bwMode="auto">
          <a:xfrm>
            <a:off x="3348907" y="4437112"/>
            <a:ext cx="15775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Cần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Thơ</a:t>
            </a:r>
            <a:endParaRPr lang="en-US" altLang="vi-VN" sz="2400" b="1" dirty="0">
              <a:solidFill>
                <a:srgbClr val="002060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</p:txBody>
      </p:sp>
      <p:sp>
        <p:nvSpPr>
          <p:cNvPr id="44040" name="Text Box 16"/>
          <p:cNvSpPr>
            <a:spLocks noChangeArrowheads="1"/>
          </p:cNvSpPr>
          <p:nvPr/>
        </p:nvSpPr>
        <p:spPr bwMode="auto">
          <a:xfrm>
            <a:off x="3317952" y="2247255"/>
            <a:ext cx="1356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Đà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Nẵng</a:t>
            </a:r>
            <a:endParaRPr lang="en-US" altLang="vi-VN" sz="2400" b="1" dirty="0">
              <a:solidFill>
                <a:srgbClr val="002060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</p:txBody>
      </p:sp>
      <p:sp>
        <p:nvSpPr>
          <p:cNvPr id="44041" name="Text Box 17"/>
          <p:cNvSpPr>
            <a:spLocks noChangeArrowheads="1"/>
          </p:cNvSpPr>
          <p:nvPr/>
        </p:nvSpPr>
        <p:spPr bwMode="auto">
          <a:xfrm>
            <a:off x="3392350" y="1352381"/>
            <a:ext cx="9636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6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Huế</a:t>
            </a:r>
            <a:endParaRPr lang="en-US" altLang="vi-VN" sz="2600" b="1" dirty="0">
              <a:solidFill>
                <a:srgbClr val="002060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</p:txBody>
      </p:sp>
      <p:sp>
        <p:nvSpPr>
          <p:cNvPr id="44043" name="Line 23"/>
          <p:cNvSpPr>
            <a:spLocks noChangeShapeType="1"/>
          </p:cNvSpPr>
          <p:nvPr/>
        </p:nvSpPr>
        <p:spPr bwMode="auto">
          <a:xfrm flipV="1">
            <a:off x="2084801" y="1823954"/>
            <a:ext cx="707761" cy="1339073"/>
          </a:xfrm>
          <a:prstGeom prst="line">
            <a:avLst/>
          </a:prstGeom>
          <a:noFill/>
          <a:ln w="38100">
            <a:solidFill>
              <a:srgbClr val="FF6699"/>
            </a:solidFill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Line 24"/>
          <p:cNvSpPr>
            <a:spLocks noChangeShapeType="1"/>
          </p:cNvSpPr>
          <p:nvPr/>
        </p:nvSpPr>
        <p:spPr bwMode="auto">
          <a:xfrm flipV="1">
            <a:off x="2067338" y="2564901"/>
            <a:ext cx="782033" cy="598125"/>
          </a:xfrm>
          <a:prstGeom prst="line">
            <a:avLst/>
          </a:prstGeom>
          <a:noFill/>
          <a:ln w="38100">
            <a:solidFill>
              <a:srgbClr val="FF6699"/>
            </a:solidFill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Line 26"/>
          <p:cNvSpPr>
            <a:spLocks noChangeShapeType="1"/>
          </p:cNvSpPr>
          <p:nvPr/>
        </p:nvSpPr>
        <p:spPr bwMode="auto">
          <a:xfrm flipV="1">
            <a:off x="2084800" y="3163026"/>
            <a:ext cx="770877" cy="3"/>
          </a:xfrm>
          <a:prstGeom prst="line">
            <a:avLst/>
          </a:prstGeom>
          <a:noFill/>
          <a:ln w="38100">
            <a:solidFill>
              <a:srgbClr val="FF6699"/>
            </a:solidFill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6" name="Line 27"/>
          <p:cNvSpPr>
            <a:spLocks noChangeShapeType="1"/>
          </p:cNvSpPr>
          <p:nvPr/>
        </p:nvSpPr>
        <p:spPr bwMode="auto">
          <a:xfrm>
            <a:off x="2104177" y="3192481"/>
            <a:ext cx="756529" cy="1253965"/>
          </a:xfrm>
          <a:prstGeom prst="line">
            <a:avLst/>
          </a:prstGeom>
          <a:noFill/>
          <a:ln w="38100">
            <a:solidFill>
              <a:srgbClr val="FF6699"/>
            </a:solidFill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7" name="Line 28"/>
          <p:cNvSpPr>
            <a:spLocks noChangeShapeType="1"/>
          </p:cNvSpPr>
          <p:nvPr/>
        </p:nvSpPr>
        <p:spPr bwMode="auto">
          <a:xfrm>
            <a:off x="2067339" y="3163029"/>
            <a:ext cx="725223" cy="2142822"/>
          </a:xfrm>
          <a:prstGeom prst="line">
            <a:avLst/>
          </a:prstGeom>
          <a:noFill/>
          <a:ln w="38100">
            <a:solidFill>
              <a:srgbClr val="FF6699"/>
            </a:solidFill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8" name="Line 29"/>
          <p:cNvSpPr>
            <a:spLocks noChangeShapeType="1"/>
          </p:cNvSpPr>
          <p:nvPr/>
        </p:nvSpPr>
        <p:spPr bwMode="auto">
          <a:xfrm flipV="1">
            <a:off x="6796366" y="3429000"/>
            <a:ext cx="470373" cy="0"/>
          </a:xfrm>
          <a:prstGeom prst="line">
            <a:avLst/>
          </a:prstGeom>
          <a:noFill/>
          <a:ln w="76200">
            <a:solidFill>
              <a:srgbClr val="008000"/>
            </a:solidFill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9" name="Oval 21"/>
          <p:cNvSpPr>
            <a:spLocks noChangeArrowheads="1"/>
          </p:cNvSpPr>
          <p:nvPr/>
        </p:nvSpPr>
        <p:spPr bwMode="auto">
          <a:xfrm>
            <a:off x="2897004" y="5229200"/>
            <a:ext cx="402469" cy="54386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accent1"/>
            </a:solidFill>
            <a:bevel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vi-VN">
              <a:solidFill>
                <a:srgbClr val="000000"/>
              </a:solidFill>
              <a:latin typeface="Constantia" pitchFamily="18" charset="0"/>
              <a:ea typeface="SimSun" pitchFamily="2" charset="-122"/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44050" name="Picture 27" descr="VIETNA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8572" flipV="1">
            <a:off x="2921717" y="5310350"/>
            <a:ext cx="3427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44051" name="Text Box 15"/>
          <p:cNvSpPr>
            <a:spLocks noChangeArrowheads="1"/>
          </p:cNvSpPr>
          <p:nvPr/>
        </p:nvSpPr>
        <p:spPr bwMode="auto">
          <a:xfrm>
            <a:off x="3203848" y="2924944"/>
            <a:ext cx="17260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Nha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Trang</a:t>
            </a:r>
            <a:endParaRPr lang="en-US" altLang="vi-VN" sz="2400" b="1" dirty="0">
              <a:solidFill>
                <a:srgbClr val="002060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792562" y="3501008"/>
            <a:ext cx="608499" cy="780365"/>
            <a:chOff x="0" y="0"/>
            <a:chExt cx="952451" cy="917147"/>
          </a:xfrm>
        </p:grpSpPr>
        <p:sp>
          <p:nvSpPr>
            <p:cNvPr id="17442" name="Oval 21"/>
            <p:cNvSpPr>
              <a:spLocks noChangeArrowheads="1"/>
            </p:cNvSpPr>
            <p:nvPr/>
          </p:nvSpPr>
          <p:spPr bwMode="auto">
            <a:xfrm>
              <a:off x="0" y="0"/>
              <a:ext cx="938191" cy="91714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accent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vi-VN">
                <a:solidFill>
                  <a:srgbClr val="000000"/>
                </a:solidFill>
                <a:latin typeface="Constantia" pitchFamily="18" charset="0"/>
                <a:ea typeface="SimSun" pitchFamily="2" charset="-122"/>
                <a:cs typeface="Times New Roman" pitchFamily="18" charset="0"/>
                <a:sym typeface="Times New Roman" pitchFamily="18" charset="0"/>
              </a:endParaRPr>
            </a:p>
          </p:txBody>
        </p:sp>
        <p:pic>
          <p:nvPicPr>
            <p:cNvPr id="17443" name="Picture 27" descr="VIETNA~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98572" flipV="1">
              <a:off x="164910" y="207194"/>
              <a:ext cx="787541" cy="557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</p:grpSp>
      <p:sp>
        <p:nvSpPr>
          <p:cNvPr id="44055" name="Oval 21"/>
          <p:cNvSpPr>
            <a:spLocks noChangeArrowheads="1"/>
          </p:cNvSpPr>
          <p:nvPr/>
        </p:nvSpPr>
        <p:spPr bwMode="auto">
          <a:xfrm>
            <a:off x="2753639" y="1415782"/>
            <a:ext cx="448695" cy="53584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accent1"/>
            </a:solidFill>
            <a:bevel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vi-VN">
              <a:solidFill>
                <a:srgbClr val="000000"/>
              </a:solidFill>
              <a:latin typeface="Constantia" pitchFamily="18" charset="0"/>
              <a:ea typeface="SimSun" pitchFamily="2" charset="-122"/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44056" name="Picture 27" descr="VIETNA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8572" flipV="1">
            <a:off x="2838634" y="1487860"/>
            <a:ext cx="3427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44057" name="Oval 21"/>
          <p:cNvSpPr>
            <a:spLocks noChangeArrowheads="1"/>
          </p:cNvSpPr>
          <p:nvPr/>
        </p:nvSpPr>
        <p:spPr bwMode="auto">
          <a:xfrm>
            <a:off x="2824997" y="2228310"/>
            <a:ext cx="389440" cy="5619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accent1"/>
            </a:solidFill>
            <a:bevel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vi-VN">
              <a:solidFill>
                <a:srgbClr val="000000"/>
              </a:solidFill>
              <a:latin typeface="Constantia" pitchFamily="18" charset="0"/>
              <a:ea typeface="SimSun" pitchFamily="2" charset="-122"/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44058" name="Picture 27" descr="VIETNA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8572" flipV="1">
            <a:off x="2871568" y="2321781"/>
            <a:ext cx="34380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44059" name="Text Box 18"/>
          <p:cNvSpPr>
            <a:spLocks noChangeArrowheads="1"/>
          </p:cNvSpPr>
          <p:nvPr/>
        </p:nvSpPr>
        <p:spPr bwMode="auto">
          <a:xfrm>
            <a:off x="3356705" y="5305851"/>
            <a:ext cx="1662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Nơi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khác</a:t>
            </a:r>
            <a:endParaRPr lang="en-US" altLang="vi-VN" sz="2400" b="1" dirty="0">
              <a:solidFill>
                <a:srgbClr val="002060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</p:txBody>
      </p:sp>
      <p:sp>
        <p:nvSpPr>
          <p:cNvPr id="44060" name="Line 25"/>
          <p:cNvSpPr>
            <a:spLocks noChangeShapeType="1"/>
          </p:cNvSpPr>
          <p:nvPr/>
        </p:nvSpPr>
        <p:spPr bwMode="auto">
          <a:xfrm>
            <a:off x="2124921" y="3163030"/>
            <a:ext cx="667641" cy="601501"/>
          </a:xfrm>
          <a:prstGeom prst="line">
            <a:avLst/>
          </a:prstGeom>
          <a:noFill/>
          <a:ln w="38100">
            <a:solidFill>
              <a:srgbClr val="FF6699"/>
            </a:solidFill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1" name="Oval 21"/>
          <p:cNvSpPr>
            <a:spLocks noChangeArrowheads="1"/>
          </p:cNvSpPr>
          <p:nvPr/>
        </p:nvSpPr>
        <p:spPr bwMode="auto">
          <a:xfrm>
            <a:off x="2942749" y="4388550"/>
            <a:ext cx="424936" cy="4964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accent1"/>
            </a:solidFill>
            <a:bevel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vi-VN">
              <a:solidFill>
                <a:srgbClr val="000000"/>
              </a:solidFill>
              <a:latin typeface="Constantia" pitchFamily="18" charset="0"/>
              <a:ea typeface="SimSun" pitchFamily="2" charset="-122"/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44062" name="Picture 27" descr="VIETNA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8572" flipV="1">
            <a:off x="2998851" y="4456154"/>
            <a:ext cx="34380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44063" name="Oval 21"/>
          <p:cNvSpPr>
            <a:spLocks noChangeArrowheads="1"/>
          </p:cNvSpPr>
          <p:nvPr/>
        </p:nvSpPr>
        <p:spPr bwMode="auto">
          <a:xfrm>
            <a:off x="2824997" y="2955982"/>
            <a:ext cx="389440" cy="5358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accent1"/>
            </a:solidFill>
            <a:bevel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vi-VN">
              <a:solidFill>
                <a:srgbClr val="000000"/>
              </a:solidFill>
              <a:latin typeface="Constantia" pitchFamily="18" charset="0"/>
              <a:ea typeface="SimSun" pitchFamily="2" charset="-122"/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44064" name="Picture 27" descr="VIETNA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8572" flipV="1">
            <a:off x="2884879" y="3039930"/>
            <a:ext cx="34380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44067" name="Rectangle 20"/>
          <p:cNvSpPr>
            <a:spLocks noChangeArrowheads="1"/>
          </p:cNvSpPr>
          <p:nvPr/>
        </p:nvSpPr>
        <p:spPr bwMode="auto">
          <a:xfrm>
            <a:off x="5057244" y="1271686"/>
            <a:ext cx="1674996" cy="4618574"/>
          </a:xfrm>
          <a:prstGeom prst="rect">
            <a:avLst/>
          </a:prstGeom>
          <a:solidFill>
            <a:srgbClr val="92F6F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Mĩ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và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 </a:t>
            </a:r>
            <a:endParaRPr lang="en-US" altLang="en-US" sz="3200" b="1" dirty="0">
              <a:solidFill>
                <a:srgbClr val="000000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  <a:p>
            <a:pPr algn="ctr"/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quân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đội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 </a:t>
            </a:r>
            <a:endParaRPr lang="en-US" altLang="en-US" sz="3200" b="1" dirty="0">
              <a:solidFill>
                <a:srgbClr val="000000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  <a:p>
            <a:pPr algn="ctr"/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Sài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Gòn</a:t>
            </a:r>
            <a:endParaRPr lang="en-US" altLang="vi-VN" sz="3200" b="1" dirty="0">
              <a:solidFill>
                <a:srgbClr val="000000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  <a:p>
            <a:pPr algn="ctr"/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thiệt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hại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 </a:t>
            </a:r>
            <a:endParaRPr lang="en-US" altLang="en-US" sz="3200" b="1" dirty="0">
              <a:solidFill>
                <a:srgbClr val="000000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  <a:p>
            <a:pPr algn="ctr"/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nặng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nề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, </a:t>
            </a:r>
          </a:p>
          <a:p>
            <a:pPr algn="ctr"/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hoang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 </a:t>
            </a:r>
            <a:endParaRPr lang="en-US" altLang="en-US" sz="3200" b="1" dirty="0">
              <a:solidFill>
                <a:srgbClr val="000000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  <a:p>
            <a:pPr algn="ctr"/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mang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, </a:t>
            </a:r>
            <a:endParaRPr lang="en-US" altLang="en-US" sz="3200" b="1" dirty="0">
              <a:solidFill>
                <a:srgbClr val="000000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  <a:p>
            <a:pPr algn="ctr"/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lo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sợ</a:t>
            </a:r>
            <a:r>
              <a:rPr lang="en-US" altLang="vi-VN" sz="32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.</a:t>
            </a:r>
            <a:endParaRPr lang="en-US" altLang="en-US" sz="3200" dirty="0">
              <a:ea typeface="SimSun" pitchFamily="2" charset="-122"/>
            </a:endParaRPr>
          </a:p>
        </p:txBody>
      </p:sp>
      <p:sp>
        <p:nvSpPr>
          <p:cNvPr id="38" name="Text Box 50"/>
          <p:cNvSpPr txBox="1">
            <a:spLocks noChangeArrowheads="1"/>
          </p:cNvSpPr>
          <p:nvPr/>
        </p:nvSpPr>
        <p:spPr bwMode="auto">
          <a:xfrm>
            <a:off x="7315200" y="1268760"/>
            <a:ext cx="1600200" cy="4524375"/>
          </a:xfrm>
          <a:prstGeom prst="rect">
            <a:avLst/>
          </a:prstGeom>
          <a:solidFill>
            <a:srgbClr val="FFFF99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D0D"/>
                </a:solidFill>
                <a:latin typeface="Times New Roman" pitchFamily="18" charset="0"/>
              </a:rPr>
              <a:t>Cách</a:t>
            </a:r>
            <a:r>
              <a:rPr lang="en-US" sz="3200" b="1" dirty="0">
                <a:solidFill>
                  <a:srgbClr val="FF0D0D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D0D"/>
                </a:solidFill>
                <a:latin typeface="Times New Roman" pitchFamily="18" charset="0"/>
              </a:rPr>
              <a:t>mạng</a:t>
            </a:r>
            <a:r>
              <a:rPr lang="en-US" sz="3200" b="1" dirty="0">
                <a:solidFill>
                  <a:srgbClr val="FF0D0D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D0D"/>
                </a:solidFill>
                <a:latin typeface="Times New Roman" pitchFamily="18" charset="0"/>
              </a:rPr>
              <a:t>Việt</a:t>
            </a:r>
            <a:r>
              <a:rPr lang="en-US" sz="3200" b="1" dirty="0">
                <a:solidFill>
                  <a:srgbClr val="FF0D0D"/>
                </a:solidFill>
                <a:latin typeface="Times New Roman" pitchFamily="18" charset="0"/>
              </a:rPr>
              <a:t> Nam </a:t>
            </a:r>
            <a:r>
              <a:rPr lang="en-US" sz="3200" b="1" dirty="0" err="1">
                <a:solidFill>
                  <a:srgbClr val="FF0D0D"/>
                </a:solidFill>
                <a:latin typeface="Times New Roman" pitchFamily="18" charset="0"/>
              </a:rPr>
              <a:t>tiến</a:t>
            </a:r>
            <a:r>
              <a:rPr lang="en-US" sz="3200" b="1" dirty="0">
                <a:solidFill>
                  <a:srgbClr val="FF0D0D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D0D"/>
                </a:solidFill>
                <a:latin typeface="Times New Roman" pitchFamily="18" charset="0"/>
              </a:rPr>
              <a:t>dần</a:t>
            </a:r>
            <a:r>
              <a:rPr lang="en-US" sz="3200" b="1" dirty="0">
                <a:solidFill>
                  <a:srgbClr val="FF0D0D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D0D"/>
                </a:solidFill>
                <a:latin typeface="Times New Roman" pitchFamily="18" charset="0"/>
              </a:rPr>
              <a:t>đến</a:t>
            </a:r>
            <a:r>
              <a:rPr lang="en-US" sz="3200" b="1" dirty="0">
                <a:solidFill>
                  <a:srgbClr val="FF0D0D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D0D"/>
                </a:solidFill>
                <a:latin typeface="Times New Roman" pitchFamily="18" charset="0"/>
              </a:rPr>
              <a:t>thắng</a:t>
            </a:r>
            <a:r>
              <a:rPr lang="en-US" sz="3200" b="1" dirty="0">
                <a:solidFill>
                  <a:srgbClr val="FF0D0D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D0D"/>
                </a:solidFill>
                <a:latin typeface="Times New Roman" pitchFamily="18" charset="0"/>
              </a:rPr>
              <a:t>lợi</a:t>
            </a:r>
            <a:r>
              <a:rPr lang="en-US" sz="3200" b="1" dirty="0">
                <a:solidFill>
                  <a:srgbClr val="FF0D0D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D0D"/>
                </a:solidFill>
                <a:latin typeface="Times New Roman" pitchFamily="18" charset="0"/>
              </a:rPr>
              <a:t>hoàn</a:t>
            </a:r>
            <a:r>
              <a:rPr lang="en-US" sz="3200" b="1" dirty="0">
                <a:solidFill>
                  <a:srgbClr val="FF0D0D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D0D"/>
                </a:solidFill>
                <a:latin typeface="Times New Roman" pitchFamily="18" charset="0"/>
              </a:rPr>
              <a:t>toàn</a:t>
            </a:r>
            <a:r>
              <a:rPr lang="en-US" sz="3200" b="1" dirty="0">
                <a:solidFill>
                  <a:srgbClr val="FF0D0D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9" name="AutoShape 48"/>
          <p:cNvSpPr>
            <a:spLocks/>
          </p:cNvSpPr>
          <p:nvPr/>
        </p:nvSpPr>
        <p:spPr bwMode="auto">
          <a:xfrm>
            <a:off x="4585648" y="1385664"/>
            <a:ext cx="360040" cy="4419600"/>
          </a:xfrm>
          <a:prstGeom prst="rightBrace">
            <a:avLst>
              <a:gd name="adj1" fmla="val 51791"/>
              <a:gd name="adj2" fmla="val 50309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5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4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5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1" dur="25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ldLvl="0" animBg="1" autoUpdateAnimBg="0"/>
      <p:bldP spid="44038" grpId="0" bldLvl="0" autoUpdateAnimBg="0"/>
      <p:bldP spid="44039" grpId="0" bldLvl="0" autoUpdateAnimBg="0"/>
      <p:bldP spid="44040" grpId="0" bldLvl="0" autoUpdateAnimBg="0"/>
      <p:bldP spid="44041" grpId="0" bldLvl="0" autoUpdateAnimBg="0"/>
      <p:bldP spid="44043" grpId="0" animBg="1"/>
      <p:bldP spid="44044" grpId="0" animBg="1"/>
      <p:bldP spid="44045" grpId="0" animBg="1"/>
      <p:bldP spid="44046" grpId="0" animBg="1"/>
      <p:bldP spid="44047" grpId="0" animBg="1"/>
      <p:bldP spid="44048" grpId="0" animBg="1"/>
      <p:bldP spid="44049" grpId="0" bldLvl="0" animBg="1" autoUpdateAnimBg="0"/>
      <p:bldP spid="44051" grpId="0" bldLvl="0" autoUpdateAnimBg="0"/>
      <p:bldP spid="44055" grpId="0" bldLvl="0" animBg="1" autoUpdateAnimBg="0"/>
      <p:bldP spid="44057" grpId="0" bldLvl="0" animBg="1" autoUpdateAnimBg="0"/>
      <p:bldP spid="44059" grpId="0" bldLvl="0" autoUpdateAnimBg="0"/>
      <p:bldP spid="44060" grpId="0" animBg="1"/>
      <p:bldP spid="44061" grpId="0" bldLvl="0" animBg="1" autoUpdateAnimBg="0"/>
      <p:bldP spid="44063" grpId="0" bldLvl="0" animBg="1" autoUpdateAnimBg="0"/>
      <p:bldP spid="44067" grpId="0" animBg="1"/>
      <p:bldP spid="38" grpId="0" animBg="1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 descr="Papyrus"/>
          <p:cNvSpPr txBox="1">
            <a:spLocks noChangeArrowheads="1"/>
          </p:cNvSpPr>
          <p:nvPr/>
        </p:nvSpPr>
        <p:spPr bwMode="auto">
          <a:xfrm>
            <a:off x="623888" y="1080359"/>
            <a:ext cx="8077200" cy="107721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b="1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vi-VN" altLang="en-US" b="1">
                <a:latin typeface="Times New Roman" pitchFamily="18" charset="0"/>
                <a:cs typeface="Times New Roman" pitchFamily="18" charset="0"/>
              </a:rPr>
              <a:t>/ Kết quả ,</a:t>
            </a: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b="1" dirty="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Mậu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1968</a:t>
            </a:r>
            <a:r>
              <a:rPr lang="vi-VN" altLang="en-US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8179" name="Text Box 3" descr="Canvas"/>
          <p:cNvSpPr txBox="1">
            <a:spLocks noChangeArrowheads="1"/>
          </p:cNvSpPr>
          <p:nvPr/>
        </p:nvSpPr>
        <p:spPr bwMode="auto">
          <a:xfrm>
            <a:off x="128588" y="2971800"/>
            <a:ext cx="9067800" cy="369331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latin typeface="+mn-lt"/>
              </a:rPr>
              <a:t>-</a:t>
            </a:r>
            <a:r>
              <a:rPr lang="en-US" sz="36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Tạo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bước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ngoặt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cuộc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kháng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chiến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chống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Mĩ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cứu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nước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gây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địch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nhiều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thiệt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hại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tạo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thế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thắng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lợi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quân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dân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ta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Mĩ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buộc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phải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thừa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thất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bại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bước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chấp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đàm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phán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tại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Pa-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ri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chấm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dứt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chiến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tranh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Việt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Nam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78180" name="AutoShape 4" descr="Papyrus"/>
          <p:cNvSpPr>
            <a:spLocks noChangeArrowheads="1"/>
          </p:cNvSpPr>
          <p:nvPr/>
        </p:nvSpPr>
        <p:spPr bwMode="auto">
          <a:xfrm>
            <a:off x="3900488" y="2189874"/>
            <a:ext cx="762000" cy="700087"/>
          </a:xfrm>
          <a:prstGeom prst="downArrow">
            <a:avLst>
              <a:gd name="adj1" fmla="val 22083"/>
              <a:gd name="adj2" fmla="val 27602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altLang="en-US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814388" y="152400"/>
            <a:ext cx="76962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FF0000"/>
                </a:solidFill>
                <a:latin typeface="+mn-lt"/>
              </a:rPr>
              <a:t>Sấm</a:t>
            </a:r>
            <a:r>
              <a:rPr lang="en-US" sz="4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n-lt"/>
              </a:rPr>
              <a:t>sét</a:t>
            </a:r>
            <a:r>
              <a:rPr lang="en-US" sz="4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n-lt"/>
              </a:rPr>
              <a:t>đêm</a:t>
            </a:r>
            <a:r>
              <a:rPr lang="en-US" sz="4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n-lt"/>
              </a:rPr>
              <a:t>giao</a:t>
            </a:r>
            <a:r>
              <a:rPr lang="en-US" sz="4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n-lt"/>
              </a:rPr>
              <a:t>thừa</a:t>
            </a:r>
            <a:endParaRPr lang="en-US" sz="4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3631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 animBg="1"/>
      <p:bldP spid="178179" grpId="0" animBg="1"/>
      <p:bldP spid="17818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WordArt 3"/>
          <p:cNvSpPr>
            <a:spLocks noChangeArrowheads="1" noChangeShapeType="1" noTextEdit="1"/>
          </p:cNvSpPr>
          <p:nvPr/>
        </p:nvSpPr>
        <p:spPr bwMode="auto">
          <a:xfrm>
            <a:off x="3429000" y="1828800"/>
            <a:ext cx="2667000" cy="990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262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TimeH"/>
              </a:rPr>
              <a:t>Bài học</a:t>
            </a:r>
          </a:p>
        </p:txBody>
      </p:sp>
      <p:sp>
        <p:nvSpPr>
          <p:cNvPr id="184324" name="AutoShape 4"/>
          <p:cNvSpPr>
            <a:spLocks noChangeArrowheads="1"/>
          </p:cNvSpPr>
          <p:nvPr/>
        </p:nvSpPr>
        <p:spPr bwMode="auto">
          <a:xfrm>
            <a:off x="914400" y="2819400"/>
            <a:ext cx="7772400" cy="1600200"/>
          </a:xfrm>
          <a:prstGeom prst="star32">
            <a:avLst>
              <a:gd name="adj" fmla="val 43769"/>
            </a:avLst>
          </a:prstGeom>
          <a:solidFill>
            <a:srgbClr val="66FF66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7575" eaLnBrk="1" hangingPunct="1"/>
            <a:r>
              <a:rPr lang="en-US" altLang="en-US" sz="2400" b="1" i="1">
                <a:latin typeface="Times New Roman" pitchFamily="18" charset="0"/>
                <a:cs typeface="Times New Roman" pitchFamily="18" charset="0"/>
              </a:rPr>
              <a:t>Tết Mậu Thân 1968 quân dân miền Nam đã </a:t>
            </a:r>
          </a:p>
          <a:p>
            <a:pPr algn="ctr" defTabSz="917575" eaLnBrk="1" hangingPunct="1"/>
            <a:r>
              <a:rPr lang="en-US" altLang="en-US" sz="2400" b="1" i="1">
                <a:latin typeface="Times New Roman" pitchFamily="18" charset="0"/>
                <a:cs typeface="Times New Roman" pitchFamily="18" charset="0"/>
              </a:rPr>
              <a:t>làm gì khiến Mĩ và chính quyền Sài Gòn </a:t>
            </a:r>
          </a:p>
          <a:p>
            <a:pPr algn="ctr" defTabSz="917575" eaLnBrk="1" hangingPunct="1"/>
            <a:r>
              <a:rPr lang="en-US" altLang="en-US" sz="2400" b="1" i="1">
                <a:latin typeface="Times New Roman" pitchFamily="18" charset="0"/>
                <a:cs typeface="Times New Roman" pitchFamily="18" charset="0"/>
              </a:rPr>
              <a:t>hoang mang lo sợ?</a:t>
            </a:r>
          </a:p>
        </p:txBody>
      </p:sp>
      <p:sp>
        <p:nvSpPr>
          <p:cNvPr id="184325" name="AutoShape 5"/>
          <p:cNvSpPr>
            <a:spLocks noChangeArrowheads="1"/>
          </p:cNvSpPr>
          <p:nvPr/>
        </p:nvSpPr>
        <p:spPr bwMode="auto">
          <a:xfrm>
            <a:off x="228600" y="2209800"/>
            <a:ext cx="8686800" cy="3505200"/>
          </a:xfrm>
          <a:prstGeom prst="horizontalScroll">
            <a:avLst>
              <a:gd name="adj" fmla="val 16620"/>
            </a:avLst>
          </a:prstGeom>
          <a:solidFill>
            <a:srgbClr val="50DBEE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7575" eaLnBrk="1" hangingPunct="1"/>
            <a:r>
              <a:rPr lang="en-US" altLang="en-US" sz="2600" b="1" dirty="0" err="1">
                <a:latin typeface="VnTime"/>
              </a:rPr>
              <a:t>Tết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Mậu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Thân</a:t>
            </a:r>
            <a:r>
              <a:rPr lang="en-US" altLang="en-US" sz="2600" b="1" dirty="0">
                <a:latin typeface="VnTime"/>
              </a:rPr>
              <a:t> 1968, </a:t>
            </a:r>
            <a:r>
              <a:rPr lang="en-US" altLang="en-US" sz="2600" b="1" dirty="0" err="1">
                <a:latin typeface="VnTime"/>
              </a:rPr>
              <a:t>quân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dân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miền</a:t>
            </a:r>
            <a:r>
              <a:rPr lang="en-US" altLang="en-US" sz="2600" b="1" dirty="0">
                <a:latin typeface="VnTime"/>
              </a:rPr>
              <a:t> Nam </a:t>
            </a:r>
            <a:r>
              <a:rPr lang="en-US" altLang="en-US" sz="2600" b="1" dirty="0" err="1">
                <a:latin typeface="VnTime"/>
              </a:rPr>
              <a:t>đồng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loạt</a:t>
            </a:r>
            <a:endParaRPr lang="en-US" altLang="en-US" sz="2600" b="1" dirty="0">
              <a:latin typeface="VnTime"/>
            </a:endParaRPr>
          </a:p>
          <a:p>
            <a:pPr defTabSz="917575" eaLnBrk="1" hangingPunct="1"/>
            <a:r>
              <a:rPr lang="en-US" altLang="en-US" sz="2600" b="1" dirty="0" err="1">
                <a:latin typeface="VnTime"/>
              </a:rPr>
              <a:t>Tổng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tiến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công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và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nổi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dậy</a:t>
            </a:r>
            <a:r>
              <a:rPr lang="en-US" altLang="en-US" sz="2600" b="1" dirty="0">
                <a:latin typeface="VnTime"/>
              </a:rPr>
              <a:t> ở </a:t>
            </a:r>
            <a:r>
              <a:rPr lang="en-US" altLang="en-US" sz="2600" b="1" dirty="0" err="1">
                <a:latin typeface="VnTime"/>
              </a:rPr>
              <a:t>khắp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các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thành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phố</a:t>
            </a:r>
            <a:r>
              <a:rPr lang="en-US" altLang="en-US" sz="2600" b="1" dirty="0">
                <a:latin typeface="VnTime"/>
              </a:rPr>
              <a:t>, </a:t>
            </a:r>
          </a:p>
          <a:p>
            <a:pPr defTabSz="917575" eaLnBrk="1" hangingPunct="1"/>
            <a:r>
              <a:rPr lang="en-US" altLang="en-US" sz="2600" b="1" dirty="0" err="1">
                <a:latin typeface="VnTime"/>
              </a:rPr>
              <a:t>thị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xã</a:t>
            </a:r>
            <a:r>
              <a:rPr lang="en-US" altLang="en-US" sz="2600" b="1" dirty="0">
                <a:latin typeface="VnTime"/>
              </a:rPr>
              <a:t>,…</a:t>
            </a:r>
            <a:r>
              <a:rPr lang="en-US" altLang="en-US" sz="2600" b="1" dirty="0" err="1">
                <a:latin typeface="VnTime"/>
              </a:rPr>
              <a:t>làm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cho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Mĩ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và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quân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đội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Sài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Gòn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thiệt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hại</a:t>
            </a:r>
            <a:endParaRPr lang="en-US" altLang="en-US" sz="2600" b="1" dirty="0">
              <a:latin typeface="VnTime"/>
            </a:endParaRPr>
          </a:p>
          <a:p>
            <a:pPr defTabSz="917575" eaLnBrk="1" hangingPunct="1"/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nặng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nề</a:t>
            </a:r>
            <a:r>
              <a:rPr lang="en-US" altLang="en-US" sz="2600" b="1" dirty="0">
                <a:latin typeface="VnTime"/>
              </a:rPr>
              <a:t>, </a:t>
            </a:r>
            <a:r>
              <a:rPr lang="en-US" altLang="en-US" sz="2600" b="1" dirty="0" err="1">
                <a:latin typeface="VnTime"/>
              </a:rPr>
              <a:t>hoang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mang</a:t>
            </a:r>
            <a:r>
              <a:rPr lang="en-US" altLang="en-US" sz="2600" b="1" dirty="0">
                <a:latin typeface="VnTime"/>
              </a:rPr>
              <a:t> lo </a:t>
            </a:r>
            <a:r>
              <a:rPr lang="en-US" altLang="en-US" sz="2600" b="1" dirty="0" err="1">
                <a:latin typeface="VnTime"/>
              </a:rPr>
              <a:t>sợ</a:t>
            </a:r>
            <a:r>
              <a:rPr lang="en-US" altLang="en-US" sz="2600" b="1" dirty="0">
                <a:latin typeface="VnTime"/>
              </a:rPr>
              <a:t>.</a:t>
            </a:r>
          </a:p>
        </p:txBody>
      </p:sp>
      <p:sp>
        <p:nvSpPr>
          <p:cNvPr id="184367" name="AutoShape 47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6200" y="6172200"/>
            <a:ext cx="533400" cy="533400"/>
          </a:xfrm>
          <a:prstGeom prst="actionButtonForwardNext">
            <a:avLst/>
          </a:prstGeom>
          <a:solidFill>
            <a:srgbClr val="ED2B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15161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animBg="1"/>
      <p:bldP spid="184324" grpId="0" animBg="1"/>
      <p:bldP spid="184324" grpId="1" animBg="1"/>
      <p:bldP spid="184325" grpId="0" animBg="1"/>
      <p:bldP spid="18436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1066800" y="25908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chơi: ô chữ kì diệu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7635" name="Picture 3" descr="Pictur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7510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6" name="Picture 4" descr="Pictur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"/>
            <a:ext cx="16303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7" name="Picture 5" descr="Pictur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6303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8" name="Picture 6" descr="Pictur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00600"/>
            <a:ext cx="16303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56719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33212 0.01664 C 0.57691 0.01664 0.77639 0.14329 0.77639 0.29952 C 0.77639 0.45505 0.57691 0.58239 0.33212 0.58239 C 0.08698 0.58239 -0.11198 0.45505 -0.11198 0.29952 C -0.11198 0.14329 0.08698 0.01664 0.33212 0.01664 Z " pathEditMode="relative" rAng="0" ptsTypes="fffff">
                                      <p:cBhvr>
                                        <p:cTn id="6" dur="2000" spd="-100000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2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1111 0.30991 C 0.11111 0.46591 -0.08958 0.59325 -0.33524 0.59325 C -0.58073 0.59325 -0.78055 0.46568 -0.78055 0.30991 C -0.78055 0.15392 -0.58073 0.0275 -0.33472 0.0275 C -0.08941 0.0275 0.11059 0.15415 0.11111 0.30991 Z " pathEditMode="relative" rAng="5400000" ptsTypes="fffff">
                                      <p:cBhvr>
                                        <p:cTn id="8" dur="2000" spd="-1000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83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30989 -0.06933 C -0.55503 -0.06933 -0.75573 -0.19597 -0.75573 -0.3522 C -0.75573 -0.50774 -0.55503 -0.63508 -0.30989 -0.63508 C -0.06371 -0.63508 0.13594 -0.50774 0.13594 -0.3522 C 0.13594 -0.19597 -0.06371 -0.06933 -0.30989 -0.06933 Z " pathEditMode="relative" rAng="10800000" ptsTypes="fffff">
                                      <p:cBhvr>
                                        <p:cTn id="10" dur="2000" spd="-100000" fill="hold"/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28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34011 -0.06194 C 0.10244 -0.06194 -0.09131 -0.18882 -0.09131 -0.34481 C -0.09131 -0.50058 0.10244 -0.62769 0.34011 -0.62769 C 0.57761 -0.62769 0.77066 -0.50058 0.77066 -0.34481 C 0.77066 -0.18882 0.57761 -0.06194 0.34011 -0.06194 Z " pathEditMode="relative" rAng="10800000" ptsTypes="fffff">
                                      <p:cBhvr>
                                        <p:cTn id="12" dur="2000" spd="-1000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970" name="Group 2"/>
          <p:cNvGraphicFramePr>
            <a:graphicFrameLocks noGrp="1"/>
          </p:cNvGraphicFramePr>
          <p:nvPr/>
        </p:nvGraphicFramePr>
        <p:xfrm>
          <a:off x="1524000" y="1295400"/>
          <a:ext cx="6096000" cy="5842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Ồ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Ạ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2010" name="Group 42"/>
          <p:cNvGraphicFramePr>
            <a:graphicFrameLocks noGrp="1"/>
          </p:cNvGraphicFramePr>
          <p:nvPr/>
        </p:nvGraphicFramePr>
        <p:xfrm>
          <a:off x="1524000" y="1295400"/>
          <a:ext cx="6096000" cy="5842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2148" name="Group 180"/>
          <p:cNvGraphicFramePr>
            <a:graphicFrameLocks noGrp="1"/>
          </p:cNvGraphicFramePr>
          <p:nvPr/>
        </p:nvGraphicFramePr>
        <p:xfrm>
          <a:off x="1524000" y="3352800"/>
          <a:ext cx="6096000" cy="6858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2050" name="Group 82"/>
          <p:cNvGraphicFramePr>
            <a:graphicFrameLocks noGrp="1"/>
          </p:cNvGraphicFramePr>
          <p:nvPr/>
        </p:nvGraphicFramePr>
        <p:xfrm>
          <a:off x="1524000" y="1981200"/>
          <a:ext cx="4572000" cy="5842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Ấ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Ờ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2066" name="Group 98"/>
          <p:cNvGraphicFramePr>
            <a:graphicFrameLocks noGrp="1"/>
          </p:cNvGraphicFramePr>
          <p:nvPr/>
        </p:nvGraphicFramePr>
        <p:xfrm>
          <a:off x="1524000" y="1981200"/>
          <a:ext cx="4572000" cy="5334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2082" name="Group 114"/>
          <p:cNvGraphicFramePr>
            <a:graphicFrameLocks noGrp="1"/>
          </p:cNvGraphicFramePr>
          <p:nvPr/>
        </p:nvGraphicFramePr>
        <p:xfrm>
          <a:off x="1524000" y="2590800"/>
          <a:ext cx="2286000" cy="5842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Ế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2092" name="Group 124"/>
          <p:cNvGraphicFramePr>
            <a:graphicFrameLocks noGrp="1"/>
          </p:cNvGraphicFramePr>
          <p:nvPr/>
        </p:nvGraphicFramePr>
        <p:xfrm>
          <a:off x="1524000" y="2590800"/>
          <a:ext cx="2286000" cy="6604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2102" name="Rectangle 134"/>
          <p:cNvSpPr>
            <a:spLocks noChangeArrowheads="1"/>
          </p:cNvSpPr>
          <p:nvPr/>
        </p:nvSpPr>
        <p:spPr bwMode="auto">
          <a:xfrm>
            <a:off x="914400" y="1295400"/>
            <a:ext cx="533400" cy="5334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latin typeface="Times New Roman" pitchFamily="18" charset="0"/>
              </a:rPr>
              <a:t>1</a:t>
            </a:r>
          </a:p>
        </p:txBody>
      </p:sp>
      <p:sp>
        <p:nvSpPr>
          <p:cNvPr id="212103" name="Rectangle 135"/>
          <p:cNvSpPr>
            <a:spLocks noChangeArrowheads="1"/>
          </p:cNvSpPr>
          <p:nvPr/>
        </p:nvSpPr>
        <p:spPr bwMode="auto">
          <a:xfrm>
            <a:off x="914400" y="1981200"/>
            <a:ext cx="533400" cy="5334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latin typeface="Times New Roman" pitchFamily="18" charset="0"/>
              </a:rPr>
              <a:t>2</a:t>
            </a:r>
          </a:p>
        </p:txBody>
      </p:sp>
      <p:sp>
        <p:nvSpPr>
          <p:cNvPr id="212104" name="Rectangle 136"/>
          <p:cNvSpPr>
            <a:spLocks noChangeArrowheads="1"/>
          </p:cNvSpPr>
          <p:nvPr/>
        </p:nvSpPr>
        <p:spPr bwMode="auto">
          <a:xfrm>
            <a:off x="914400" y="2667000"/>
            <a:ext cx="533400" cy="5334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latin typeface="Times New Roman" pitchFamily="18" charset="0"/>
              </a:rPr>
              <a:t>3</a:t>
            </a:r>
          </a:p>
        </p:txBody>
      </p:sp>
      <p:sp>
        <p:nvSpPr>
          <p:cNvPr id="212105" name="Rectangle 137"/>
          <p:cNvSpPr>
            <a:spLocks noChangeArrowheads="1"/>
          </p:cNvSpPr>
          <p:nvPr/>
        </p:nvSpPr>
        <p:spPr bwMode="auto">
          <a:xfrm>
            <a:off x="914400" y="3429000"/>
            <a:ext cx="533400" cy="5334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latin typeface="Times New Roman" pitchFamily="18" charset="0"/>
              </a:rPr>
              <a:t>4</a:t>
            </a:r>
          </a:p>
        </p:txBody>
      </p:sp>
      <p:sp>
        <p:nvSpPr>
          <p:cNvPr id="212113" name="AutoShape 145"/>
          <p:cNvSpPr>
            <a:spLocks noChangeArrowheads="1"/>
          </p:cNvSpPr>
          <p:nvPr/>
        </p:nvSpPr>
        <p:spPr bwMode="auto">
          <a:xfrm>
            <a:off x="0" y="4267200"/>
            <a:ext cx="1905000" cy="1752600"/>
          </a:xfrm>
          <a:prstGeom prst="irregularSeal1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</a:rPr>
              <a:t>Tư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̀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</a:rPr>
              <a:t>khóa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6199" name="Text Box 147"/>
          <p:cNvSpPr txBox="1">
            <a:spLocks noChangeArrowheads="1"/>
          </p:cNvSpPr>
          <p:nvPr/>
        </p:nvSpPr>
        <p:spPr bwMode="auto">
          <a:xfrm>
            <a:off x="1981200" y="304800"/>
            <a:ext cx="5562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i="1">
                <a:solidFill>
                  <a:srgbClr val="FF0000"/>
                </a:solidFill>
                <a:latin typeface="Times New Roman" pitchFamily="18" charset="0"/>
              </a:rPr>
              <a:t>Trò chơi ô chữ kì diệu</a:t>
            </a:r>
          </a:p>
        </p:txBody>
      </p:sp>
      <p:graphicFrame>
        <p:nvGraphicFramePr>
          <p:cNvPr id="212119" name="Group 1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098934"/>
              </p:ext>
            </p:extLst>
          </p:nvPr>
        </p:nvGraphicFramePr>
        <p:xfrm>
          <a:off x="2209800" y="4960914"/>
          <a:ext cx="6096000" cy="36517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426" marB="454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426" marB="45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426" marB="45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426" marB="45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426" marB="45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426" marB="45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426" marB="45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426" marB="45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426" marB="45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426" marB="45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6224" name="Picture 178" descr="cap chu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21404">
            <a:off x="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225" name="Picture 179" descr="cap chu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5949">
            <a:off x="7859713" y="-1588"/>
            <a:ext cx="12192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57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212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212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21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21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2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2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2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2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2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92" decel="100000"/>
                                        <p:tgtEl>
                                          <p:spTgt spid="21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92" decel="100000"/>
                                        <p:tgtEl>
                                          <p:spTgt spid="21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1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192" fill="hold"/>
                                        <p:tgtEl>
                                          <p:spTgt spid="21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1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92" fill="hold"/>
                                        <p:tgtEl>
                                          <p:spTgt spid="21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1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2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2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2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2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0" decel="100000" fill="hold"/>
                                        <p:tgtEl>
                                          <p:spTgt spid="212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12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" decel="100000"/>
                                        <p:tgtEl>
                                          <p:spTgt spid="212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212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decel="100000" fill="hold"/>
                                        <p:tgtEl>
                                          <p:spTgt spid="21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decel="100000" fill="hold"/>
                                        <p:tgtEl>
                                          <p:spTgt spid="21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1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400" decel="100000"/>
                                        <p:tgtEl>
                                          <p:spTgt spid="212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400" decel="100000" fill="hold"/>
                                        <p:tgtEl>
                                          <p:spTgt spid="212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decel="100000" fill="hold"/>
                                        <p:tgtEl>
                                          <p:spTgt spid="21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decel="100000" fill="hold"/>
                                        <p:tgtEl>
                                          <p:spTgt spid="21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2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2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2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2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2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2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21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10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2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1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10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12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21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12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000"/>
                                        <p:tgtEl>
                                          <p:spTgt spid="21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113"/>
                  </p:tgtEl>
                </p:cond>
              </p:nextCondLst>
            </p:seq>
          </p:childTnLst>
        </p:cTn>
      </p:par>
    </p:tnLst>
    <p:bldLst>
      <p:bldP spid="212102" grpId="0" animBg="1"/>
      <p:bldP spid="212103" grpId="0" animBg="1"/>
      <p:bldP spid="212104" grpId="0" animBg="1"/>
      <p:bldP spid="212105" grpId="0" animBg="1"/>
      <p:bldP spid="2121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58" name="Group 2"/>
          <p:cNvGraphicFramePr>
            <a:graphicFrameLocks noGrp="1"/>
          </p:cNvGraphicFramePr>
          <p:nvPr/>
        </p:nvGraphicFramePr>
        <p:xfrm>
          <a:off x="1524000" y="1295400"/>
          <a:ext cx="6096000" cy="5842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Ồ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7478" name="Group 22"/>
          <p:cNvGraphicFramePr>
            <a:graphicFrameLocks noGrp="1"/>
          </p:cNvGraphicFramePr>
          <p:nvPr/>
        </p:nvGraphicFramePr>
        <p:xfrm>
          <a:off x="1524000" y="3200400"/>
          <a:ext cx="6096000" cy="5842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Ứ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7498" name="Group 42"/>
          <p:cNvGraphicFramePr>
            <a:graphicFrameLocks noGrp="1"/>
          </p:cNvGraphicFramePr>
          <p:nvPr/>
        </p:nvGraphicFramePr>
        <p:xfrm>
          <a:off x="1524000" y="1295400"/>
          <a:ext cx="6096000" cy="5842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7518" name="Group 62"/>
          <p:cNvGraphicFramePr>
            <a:graphicFrameLocks noGrp="1"/>
          </p:cNvGraphicFramePr>
          <p:nvPr/>
        </p:nvGraphicFramePr>
        <p:xfrm>
          <a:off x="1524000" y="3124200"/>
          <a:ext cx="6096000" cy="6096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7538" name="Group 82"/>
          <p:cNvGraphicFramePr>
            <a:graphicFrameLocks noGrp="1"/>
          </p:cNvGraphicFramePr>
          <p:nvPr/>
        </p:nvGraphicFramePr>
        <p:xfrm>
          <a:off x="1524000" y="1981200"/>
          <a:ext cx="4572000" cy="5842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Ấ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Ờ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7554" name="Group 98"/>
          <p:cNvGraphicFramePr>
            <a:graphicFrameLocks noGrp="1"/>
          </p:cNvGraphicFramePr>
          <p:nvPr/>
        </p:nvGraphicFramePr>
        <p:xfrm>
          <a:off x="1524000" y="1981200"/>
          <a:ext cx="4572000" cy="5334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7570" name="Group 114"/>
          <p:cNvGraphicFramePr>
            <a:graphicFrameLocks noGrp="1"/>
          </p:cNvGraphicFramePr>
          <p:nvPr/>
        </p:nvGraphicFramePr>
        <p:xfrm>
          <a:off x="1524000" y="2590800"/>
          <a:ext cx="2286000" cy="5842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Ế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7580" name="Group 124"/>
          <p:cNvGraphicFramePr>
            <a:graphicFrameLocks noGrp="1"/>
          </p:cNvGraphicFramePr>
          <p:nvPr/>
        </p:nvGraphicFramePr>
        <p:xfrm>
          <a:off x="1524000" y="2514600"/>
          <a:ext cx="2286000" cy="6604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7590" name="Rectangle 134"/>
          <p:cNvSpPr>
            <a:spLocks noChangeArrowheads="1"/>
          </p:cNvSpPr>
          <p:nvPr/>
        </p:nvSpPr>
        <p:spPr bwMode="auto">
          <a:xfrm>
            <a:off x="876300" y="1295400"/>
            <a:ext cx="533400" cy="5334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147591" name="Rectangle 135"/>
          <p:cNvSpPr>
            <a:spLocks noChangeArrowheads="1"/>
          </p:cNvSpPr>
          <p:nvPr/>
        </p:nvSpPr>
        <p:spPr bwMode="auto">
          <a:xfrm>
            <a:off x="855945" y="1988507"/>
            <a:ext cx="533400" cy="5334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 dirty="0">
                <a:latin typeface="Times New Roman" pitchFamily="18" charset="0"/>
              </a:rPr>
              <a:t>2</a:t>
            </a:r>
          </a:p>
        </p:txBody>
      </p:sp>
      <p:sp>
        <p:nvSpPr>
          <p:cNvPr id="147592" name="Rectangle 136"/>
          <p:cNvSpPr>
            <a:spLocks noChangeArrowheads="1"/>
          </p:cNvSpPr>
          <p:nvPr/>
        </p:nvSpPr>
        <p:spPr bwMode="auto">
          <a:xfrm>
            <a:off x="838200" y="2598629"/>
            <a:ext cx="533400" cy="5334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 dirty="0">
                <a:latin typeface="Times New Roman" pitchFamily="18" charset="0"/>
              </a:rPr>
              <a:t>3</a:t>
            </a:r>
          </a:p>
        </p:txBody>
      </p:sp>
      <p:sp>
        <p:nvSpPr>
          <p:cNvPr id="147593" name="Rectangle 137"/>
          <p:cNvSpPr>
            <a:spLocks noChangeArrowheads="1"/>
          </p:cNvSpPr>
          <p:nvPr/>
        </p:nvSpPr>
        <p:spPr bwMode="auto">
          <a:xfrm>
            <a:off x="831937" y="3221277"/>
            <a:ext cx="533400" cy="5334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 dirty="0">
                <a:latin typeface="Times New Roman" pitchFamily="18" charset="0"/>
              </a:rPr>
              <a:t>4</a:t>
            </a:r>
          </a:p>
        </p:txBody>
      </p:sp>
      <p:sp>
        <p:nvSpPr>
          <p:cNvPr id="147594" name="Rectangle 138"/>
          <p:cNvSpPr>
            <a:spLocks noChangeArrowheads="1"/>
          </p:cNvSpPr>
          <p:nvPr/>
        </p:nvSpPr>
        <p:spPr bwMode="auto">
          <a:xfrm>
            <a:off x="1981200" y="6019800"/>
            <a:ext cx="609600" cy="533400"/>
          </a:xfrm>
          <a:prstGeom prst="rect">
            <a:avLst/>
          </a:prstGeom>
          <a:solidFill>
            <a:srgbClr val="FF99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solidFill>
                  <a:srgbClr val="00206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147595" name="Rectangle 139"/>
          <p:cNvSpPr>
            <a:spLocks noChangeArrowheads="1"/>
          </p:cNvSpPr>
          <p:nvPr/>
        </p:nvSpPr>
        <p:spPr bwMode="auto">
          <a:xfrm>
            <a:off x="2590800" y="6019800"/>
            <a:ext cx="609600" cy="533400"/>
          </a:xfrm>
          <a:prstGeom prst="rect">
            <a:avLst/>
          </a:prstGeom>
          <a:solidFill>
            <a:srgbClr val="FF99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Â</a:t>
            </a:r>
          </a:p>
        </p:txBody>
      </p:sp>
      <p:sp>
        <p:nvSpPr>
          <p:cNvPr id="147596" name="Rectangle 140"/>
          <p:cNvSpPr>
            <a:spLocks noChangeArrowheads="1"/>
          </p:cNvSpPr>
          <p:nvPr/>
        </p:nvSpPr>
        <p:spPr bwMode="auto">
          <a:xfrm>
            <a:off x="3200400" y="6019800"/>
            <a:ext cx="609600" cy="533400"/>
          </a:xfrm>
          <a:prstGeom prst="rect">
            <a:avLst/>
          </a:prstGeom>
          <a:solidFill>
            <a:srgbClr val="FF99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Â</a:t>
            </a:r>
          </a:p>
        </p:txBody>
      </p:sp>
      <p:sp>
        <p:nvSpPr>
          <p:cNvPr id="147597" name="Rectangle 141"/>
          <p:cNvSpPr>
            <a:spLocks noChangeArrowheads="1"/>
          </p:cNvSpPr>
          <p:nvPr/>
        </p:nvSpPr>
        <p:spPr bwMode="auto">
          <a:xfrm>
            <a:off x="3810000" y="6019800"/>
            <a:ext cx="609600" cy="533400"/>
          </a:xfrm>
          <a:prstGeom prst="rect">
            <a:avLst/>
          </a:prstGeom>
          <a:solidFill>
            <a:srgbClr val="FF99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Ê</a:t>
            </a:r>
          </a:p>
        </p:txBody>
      </p:sp>
      <p:sp>
        <p:nvSpPr>
          <p:cNvPr id="147598" name="Rectangle 142"/>
          <p:cNvSpPr>
            <a:spLocks noChangeArrowheads="1"/>
          </p:cNvSpPr>
          <p:nvPr/>
        </p:nvSpPr>
        <p:spPr bwMode="auto">
          <a:xfrm>
            <a:off x="4419600" y="6019800"/>
            <a:ext cx="609600" cy="533400"/>
          </a:xfrm>
          <a:prstGeom prst="rect">
            <a:avLst/>
          </a:prstGeom>
          <a:solidFill>
            <a:srgbClr val="FF99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U</a:t>
            </a:r>
          </a:p>
        </p:txBody>
      </p:sp>
      <p:sp>
        <p:nvSpPr>
          <p:cNvPr id="147599" name="Rectangle 143"/>
          <p:cNvSpPr>
            <a:spLocks noChangeArrowheads="1"/>
          </p:cNvSpPr>
          <p:nvPr/>
        </p:nvSpPr>
        <p:spPr bwMode="auto">
          <a:xfrm>
            <a:off x="5029200" y="6019800"/>
            <a:ext cx="609600" cy="533400"/>
          </a:xfrm>
          <a:prstGeom prst="rect">
            <a:avLst/>
          </a:prstGeom>
          <a:solidFill>
            <a:srgbClr val="FF99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147600" name="Rectangle 144"/>
          <p:cNvSpPr>
            <a:spLocks noChangeArrowheads="1"/>
          </p:cNvSpPr>
          <p:nvPr/>
        </p:nvSpPr>
        <p:spPr bwMode="auto">
          <a:xfrm>
            <a:off x="6248400" y="6019800"/>
            <a:ext cx="609600" cy="533400"/>
          </a:xfrm>
          <a:prstGeom prst="rect">
            <a:avLst/>
          </a:prstGeom>
          <a:solidFill>
            <a:srgbClr val="FF99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147601" name="AutoShape 145"/>
          <p:cNvSpPr>
            <a:spLocks noChangeArrowheads="1"/>
          </p:cNvSpPr>
          <p:nvPr/>
        </p:nvSpPr>
        <p:spPr bwMode="auto">
          <a:xfrm>
            <a:off x="152400" y="4267200"/>
            <a:ext cx="1371600" cy="1752600"/>
          </a:xfrm>
          <a:prstGeom prst="irregularSeal1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</a:rPr>
              <a:t>Từ khóa</a:t>
            </a:r>
          </a:p>
        </p:txBody>
      </p:sp>
      <p:sp>
        <p:nvSpPr>
          <p:cNvPr id="147602" name="Text Box 146"/>
          <p:cNvSpPr txBox="1">
            <a:spLocks noChangeArrowheads="1"/>
          </p:cNvSpPr>
          <p:nvPr/>
        </p:nvSpPr>
        <p:spPr bwMode="auto">
          <a:xfrm>
            <a:off x="1371600" y="3886200"/>
            <a:ext cx="6477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Ô chữ gồm có 8 chữ cái : Cuộc tổng tiến công của quân và dân miền Nam vào Tết Mậu Thân 1968 mang tính chất bất ngờ và ………..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7251" name="Text Box 147"/>
          <p:cNvSpPr txBox="1">
            <a:spLocks noChangeArrowheads="1"/>
          </p:cNvSpPr>
          <p:nvPr/>
        </p:nvSpPr>
        <p:spPr bwMode="auto">
          <a:xfrm>
            <a:off x="1981200" y="304800"/>
            <a:ext cx="5562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i="1">
                <a:solidFill>
                  <a:srgbClr val="FF0000"/>
                </a:solidFill>
                <a:latin typeface="Times New Roman" pitchFamily="18" charset="0"/>
              </a:rPr>
              <a:t>Trò chơi ô chữ kì diệu</a:t>
            </a:r>
          </a:p>
        </p:txBody>
      </p:sp>
      <p:sp>
        <p:nvSpPr>
          <p:cNvPr id="147604" name="Rectangle 148"/>
          <p:cNvSpPr>
            <a:spLocks noChangeArrowheads="1"/>
          </p:cNvSpPr>
          <p:nvPr/>
        </p:nvSpPr>
        <p:spPr bwMode="auto">
          <a:xfrm>
            <a:off x="5638800" y="6019800"/>
            <a:ext cx="609600" cy="533400"/>
          </a:xfrm>
          <a:prstGeom prst="rect">
            <a:avLst/>
          </a:prstGeom>
          <a:solidFill>
            <a:srgbClr val="FF99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47605" name="Rectangle 149"/>
          <p:cNvSpPr>
            <a:spLocks noChangeArrowheads="1"/>
          </p:cNvSpPr>
          <p:nvPr/>
        </p:nvSpPr>
        <p:spPr bwMode="auto">
          <a:xfrm>
            <a:off x="762000" y="6019800"/>
            <a:ext cx="609600" cy="533400"/>
          </a:xfrm>
          <a:prstGeom prst="rect">
            <a:avLst/>
          </a:prstGeom>
          <a:solidFill>
            <a:srgbClr val="FF99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147606" name="Rectangle 150"/>
          <p:cNvSpPr>
            <a:spLocks noChangeArrowheads="1"/>
          </p:cNvSpPr>
          <p:nvPr/>
        </p:nvSpPr>
        <p:spPr bwMode="auto">
          <a:xfrm>
            <a:off x="1371600" y="6019800"/>
            <a:ext cx="609600" cy="533400"/>
          </a:xfrm>
          <a:prstGeom prst="rect">
            <a:avLst/>
          </a:prstGeom>
          <a:solidFill>
            <a:srgbClr val="FF99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T</a:t>
            </a:r>
          </a:p>
        </p:txBody>
      </p:sp>
      <p:graphicFrame>
        <p:nvGraphicFramePr>
          <p:cNvPr id="147607" name="Group 1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882085"/>
              </p:ext>
            </p:extLst>
          </p:nvPr>
        </p:nvGraphicFramePr>
        <p:xfrm>
          <a:off x="844463" y="6019800"/>
          <a:ext cx="6057900" cy="517638"/>
        </p:xfrm>
        <a:graphic>
          <a:graphicData uri="http://schemas.openxmlformats.org/drawingml/2006/table">
            <a:tbl>
              <a:tblPr/>
              <a:tblGrid>
                <a:gridCol w="605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57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57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7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57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57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57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Ế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Ậ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U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Â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7631" name="Text Box 175"/>
          <p:cNvSpPr txBox="1">
            <a:spLocks noChangeArrowheads="1"/>
          </p:cNvSpPr>
          <p:nvPr/>
        </p:nvSpPr>
        <p:spPr bwMode="auto">
          <a:xfrm>
            <a:off x="1143000" y="3810000"/>
            <a:ext cx="7391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en-US"/>
              <a:t> </a:t>
            </a:r>
            <a:r>
              <a:rPr lang="en-US" altLang="en-US" sz="2400" b="1">
                <a:solidFill>
                  <a:srgbClr val="FF0000"/>
                </a:solidFill>
                <a:latin typeface="Arial Unicode MS" pitchFamily="34" charset="-128"/>
              </a:rPr>
              <a:t>Ô chữ gồm có 6 chữ cái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b="1">
                <a:solidFill>
                  <a:srgbClr val="FF0000"/>
                </a:solidFill>
                <a:latin typeface="Arial Unicode MS" pitchFamily="34" charset="-128"/>
              </a:rPr>
              <a:t>Cuộc Tổng tiến công và nổi dậy Tết Mậu Thân 1968 không chỉ diễn ra đồng loạt mà còn quá………….,ngoài sức tưởng tượng của địch?</a:t>
            </a:r>
          </a:p>
        </p:txBody>
      </p:sp>
      <p:sp>
        <p:nvSpPr>
          <p:cNvPr id="147632" name="Text Box 176"/>
          <p:cNvSpPr txBox="1">
            <a:spLocks noChangeArrowheads="1"/>
          </p:cNvSpPr>
          <p:nvPr/>
        </p:nvSpPr>
        <p:spPr bwMode="auto">
          <a:xfrm>
            <a:off x="1562100" y="4197350"/>
            <a:ext cx="7543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Ô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̃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gồm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có 3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̃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cái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: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của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một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thành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phô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́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cùng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đồng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loạt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nổi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dậy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Tết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Mậu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1968 ?</a:t>
            </a:r>
          </a:p>
        </p:txBody>
      </p:sp>
      <p:sp>
        <p:nvSpPr>
          <p:cNvPr id="147633" name="Text Box 177"/>
          <p:cNvSpPr txBox="1">
            <a:spLocks noChangeArrowheads="1"/>
          </p:cNvSpPr>
          <p:nvPr/>
        </p:nvSpPr>
        <p:spPr bwMode="auto">
          <a:xfrm>
            <a:off x="1143000" y="4038600"/>
            <a:ext cx="7391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Ô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̃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gồm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có 8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̃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cái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Cuộc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chiến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đấu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diễn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liệt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6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giơ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̀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đồng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hô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̀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khiến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bị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tê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liệt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cuộc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Tổng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Mậu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1968 ?</a:t>
            </a:r>
          </a:p>
        </p:txBody>
      </p:sp>
      <p:pic>
        <p:nvPicPr>
          <p:cNvPr id="47282" name="Picture 178" descr="cap chu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21404">
            <a:off x="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283" name="Picture 179" descr="cap chu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5949">
            <a:off x="7859713" y="-1588"/>
            <a:ext cx="12192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89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47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47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4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4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7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7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7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7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7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7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4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7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92" decel="100000"/>
                                        <p:tgtEl>
                                          <p:spTgt spid="147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192" decel="100000"/>
                                        <p:tgtEl>
                                          <p:spTgt spid="1475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75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192" fill="hold"/>
                                        <p:tgtEl>
                                          <p:spTgt spid="147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7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192" fill="hold"/>
                                        <p:tgtEl>
                                          <p:spTgt spid="147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7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92" decel="100000"/>
                                        <p:tgtEl>
                                          <p:spTgt spid="1476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92" decel="100000"/>
                                        <p:tgtEl>
                                          <p:spTgt spid="1476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76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192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192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7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7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50" decel="100000" fill="hold"/>
                                        <p:tgtEl>
                                          <p:spTgt spid="147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7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7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0" decel="100000" fill="hold"/>
                                        <p:tgtEl>
                                          <p:spTgt spid="14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7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7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50" decel="100000" fill="hold"/>
                                        <p:tgtEl>
                                          <p:spTgt spid="14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7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7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0" decel="100000" fill="hold"/>
                                        <p:tgtEl>
                                          <p:spTgt spid="147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7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500"/>
                                        <p:tgtEl>
                                          <p:spTgt spid="147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7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7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50" decel="100000" fill="hold"/>
                                        <p:tgtEl>
                                          <p:spTgt spid="147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7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7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7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50" decel="100000" fill="hold"/>
                                        <p:tgtEl>
                                          <p:spTgt spid="147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7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4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4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4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4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8" dur="500"/>
                                        <p:tgtEl>
                                          <p:spTgt spid="147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400" decel="100000"/>
                                        <p:tgtEl>
                                          <p:spTgt spid="147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400" decel="100000" fill="hold"/>
                                        <p:tgtEl>
                                          <p:spTgt spid="1475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00" decel="100000" fill="hold"/>
                                        <p:tgtEl>
                                          <p:spTgt spid="14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 decel="100000" fill="hold"/>
                                        <p:tgtEl>
                                          <p:spTgt spid="14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47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47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4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14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14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14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47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47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4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7" dur="500"/>
                                        <p:tgtEl>
                                          <p:spTgt spid="147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0" dur="500"/>
                                        <p:tgtEl>
                                          <p:spTgt spid="147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3" dur="500"/>
                                        <p:tgtEl>
                                          <p:spTgt spid="147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6" dur="500"/>
                                        <p:tgtEl>
                                          <p:spTgt spid="147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9" dur="500"/>
                                        <p:tgtEl>
                                          <p:spTgt spid="147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2" dur="500"/>
                                        <p:tgtEl>
                                          <p:spTgt spid="147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5" dur="500"/>
                                        <p:tgtEl>
                                          <p:spTgt spid="147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" presetClass="exit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8" dur="500"/>
                                        <p:tgtEl>
                                          <p:spTgt spid="147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1" dur="500"/>
                                        <p:tgtEl>
                                          <p:spTgt spid="147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4" dur="500"/>
                                        <p:tgtEl>
                                          <p:spTgt spid="147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400" decel="100000"/>
                                        <p:tgtEl>
                                          <p:spTgt spid="147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400" decel="100000" fill="hold"/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400" decel="100000" fill="hold"/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400" decel="100000" fill="hold"/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47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47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47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47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47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47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 nodeType="clickPar">
                      <p:stCondLst>
                        <p:cond delay="0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0" dur="500"/>
                                        <p:tgtEl>
                                          <p:spTgt spid="14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5" dur="2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8" dur="500"/>
                                        <p:tgtEl>
                                          <p:spTgt spid="14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14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14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8" dur="500"/>
                                        <p:tgtEl>
                                          <p:spTgt spid="14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590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147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 nodeType="clickPar">
                      <p:stCondLst>
                        <p:cond delay="0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5" dur="2000"/>
                                        <p:tgtEl>
                                          <p:spTgt spid="14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14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1" dur="2000"/>
                                        <p:tgtEl>
                                          <p:spTgt spid="14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4" dur="2000"/>
                                        <p:tgtEl>
                                          <p:spTgt spid="14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591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147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 nodeType="clickPar">
                      <p:stCondLst>
                        <p:cond delay="0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0" dur="2000"/>
                                        <p:tgtEl>
                                          <p:spTgt spid="14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3" dur="500"/>
                                        <p:tgtEl>
                                          <p:spTgt spid="14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6" dur="500"/>
                                        <p:tgtEl>
                                          <p:spTgt spid="14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14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14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592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1475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 nodeType="clickPar">
                      <p:stCondLst>
                        <p:cond delay="0"/>
                      </p:stCondLst>
                      <p:childTnLst>
                        <p:par>
                          <p:cTn id="2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8" dur="2000"/>
                                        <p:tgtEl>
                                          <p:spTgt spid="14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1" dur="500"/>
                                        <p:tgtEl>
                                          <p:spTgt spid="14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593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1476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 nodeType="clickPar">
                      <p:stCondLst>
                        <p:cond delay="0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7" dur="2000"/>
                                        <p:tgtEl>
                                          <p:spTgt spid="14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9" dur="500"/>
                                        <p:tgtEl>
                                          <p:spTgt spid="147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2" dur="500"/>
                                        <p:tgtEl>
                                          <p:spTgt spid="147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5" dur="500"/>
                                        <p:tgtEl>
                                          <p:spTgt spid="147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8" dur="500"/>
                                        <p:tgtEl>
                                          <p:spTgt spid="147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1" dur="500"/>
                                        <p:tgtEl>
                                          <p:spTgt spid="147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4" dur="500"/>
                                        <p:tgtEl>
                                          <p:spTgt spid="147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7" dur="500"/>
                                        <p:tgtEl>
                                          <p:spTgt spid="147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0" dur="500"/>
                                        <p:tgtEl>
                                          <p:spTgt spid="147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3" dur="500"/>
                                        <p:tgtEl>
                                          <p:spTgt spid="147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6" dur="500"/>
                                        <p:tgtEl>
                                          <p:spTgt spid="147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601"/>
                  </p:tgtEl>
                </p:cond>
              </p:nextCondLst>
            </p:seq>
          </p:childTnLst>
        </p:cTn>
      </p:par>
    </p:tnLst>
    <p:bldLst>
      <p:bldP spid="147590" grpId="0" animBg="1"/>
      <p:bldP spid="147591" grpId="0" animBg="1"/>
      <p:bldP spid="147592" grpId="0" animBg="1"/>
      <p:bldP spid="147593" grpId="0" animBg="1"/>
      <p:bldP spid="147594" grpId="0" animBg="1"/>
      <p:bldP spid="147594" grpId="1" animBg="1"/>
      <p:bldP spid="147594" grpId="2" animBg="1"/>
      <p:bldP spid="147594" grpId="3" animBg="1"/>
      <p:bldP spid="147595" grpId="0" animBg="1"/>
      <p:bldP spid="147595" grpId="1" animBg="1"/>
      <p:bldP spid="147595" grpId="2" animBg="1"/>
      <p:bldP spid="147595" grpId="3" animBg="1"/>
      <p:bldP spid="147596" grpId="0" animBg="1"/>
      <p:bldP spid="147596" grpId="1" animBg="1"/>
      <p:bldP spid="147596" grpId="2" animBg="1"/>
      <p:bldP spid="147596" grpId="3" animBg="1"/>
      <p:bldP spid="147597" grpId="0" animBg="1"/>
      <p:bldP spid="147597" grpId="1" animBg="1"/>
      <p:bldP spid="147597" grpId="2" animBg="1"/>
      <p:bldP spid="147597" grpId="3" animBg="1"/>
      <p:bldP spid="147598" grpId="0" animBg="1"/>
      <p:bldP spid="147598" grpId="1" animBg="1"/>
      <p:bldP spid="147598" grpId="2" animBg="1"/>
      <p:bldP spid="147598" grpId="3" animBg="1"/>
      <p:bldP spid="147599" grpId="0" animBg="1"/>
      <p:bldP spid="147599" grpId="1" animBg="1"/>
      <p:bldP spid="147599" grpId="2" animBg="1"/>
      <p:bldP spid="147599" grpId="3" animBg="1"/>
      <p:bldP spid="147599" grpId="4" animBg="1"/>
      <p:bldP spid="147600" grpId="0" animBg="1"/>
      <p:bldP spid="147600" grpId="1" animBg="1"/>
      <p:bldP spid="147600" grpId="2" animBg="1"/>
      <p:bldP spid="147600" grpId="3" animBg="1"/>
      <p:bldP spid="147601" grpId="0" animBg="1"/>
      <p:bldP spid="147602" grpId="0" build="allAtOnce"/>
      <p:bldP spid="147602" grpId="1" build="allAtOnce"/>
      <p:bldP spid="147602" grpId="2" build="allAtOnce"/>
      <p:bldP spid="147602" grpId="3" build="allAtOnce"/>
      <p:bldP spid="147604" grpId="0" animBg="1"/>
      <p:bldP spid="147604" grpId="1" animBg="1"/>
      <p:bldP spid="147604" grpId="2" animBg="1"/>
      <p:bldP spid="147604" grpId="3" animBg="1"/>
      <p:bldP spid="147605" grpId="0" animBg="1"/>
      <p:bldP spid="147605" grpId="1" animBg="1"/>
      <p:bldP spid="147605" grpId="2" animBg="1"/>
      <p:bldP spid="147605" grpId="3" animBg="1"/>
      <p:bldP spid="147606" grpId="0" animBg="1"/>
      <p:bldP spid="147606" grpId="1" animBg="1"/>
      <p:bldP spid="147606" grpId="2" animBg="1"/>
      <p:bldP spid="147606" grpId="3" animBg="1"/>
      <p:bldP spid="147631" grpId="0"/>
      <p:bldP spid="147631" grpId="1"/>
      <p:bldP spid="147632" grpId="0" build="allAtOnce"/>
      <p:bldP spid="147633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298575" y="3116263"/>
            <a:ext cx="6705600" cy="381000"/>
            <a:chOff x="384" y="248"/>
            <a:chExt cx="4224" cy="240"/>
          </a:xfrm>
        </p:grpSpPr>
        <p:sp>
          <p:nvSpPr>
            <p:cNvPr id="48149" name="AutoShape 23"/>
            <p:cNvSpPr>
              <a:spLocks noChangeArrowheads="1"/>
            </p:cNvSpPr>
            <p:nvPr/>
          </p:nvSpPr>
          <p:spPr bwMode="auto">
            <a:xfrm>
              <a:off x="4224" y="248"/>
              <a:ext cx="384" cy="240"/>
            </a:xfrm>
            <a:prstGeom prst="flowChartAlternateProcess">
              <a:avLst/>
            </a:prstGeom>
            <a:gradFill rotWithShape="1">
              <a:gsLst>
                <a:gs pos="0">
                  <a:srgbClr val="000082">
                    <a:alpha val="67998"/>
                  </a:srgbClr>
                </a:gs>
                <a:gs pos="100000">
                  <a:srgbClr val="FF8200">
                    <a:alpha val="93999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  <p:grpSp>
          <p:nvGrpSpPr>
            <p:cNvPr id="48150" name="Group 24"/>
            <p:cNvGrpSpPr>
              <a:grpSpLocks/>
            </p:cNvGrpSpPr>
            <p:nvPr/>
          </p:nvGrpSpPr>
          <p:grpSpPr bwMode="auto">
            <a:xfrm>
              <a:off x="384" y="248"/>
              <a:ext cx="3840" cy="240"/>
              <a:chOff x="384" y="248"/>
              <a:chExt cx="3840" cy="240"/>
            </a:xfrm>
          </p:grpSpPr>
          <p:sp>
            <p:nvSpPr>
              <p:cNvPr id="48151" name="AutoShape 25"/>
              <p:cNvSpPr>
                <a:spLocks noChangeArrowheads="1"/>
              </p:cNvSpPr>
              <p:nvPr/>
            </p:nvSpPr>
            <p:spPr bwMode="auto">
              <a:xfrm>
                <a:off x="1152" y="248"/>
                <a:ext cx="384" cy="24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0082">
                      <a:alpha val="67998"/>
                    </a:srgbClr>
                  </a:gs>
                  <a:gs pos="100000">
                    <a:srgbClr val="FF8200">
                      <a:alpha val="93999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altLang="en-US" b="1">
                  <a:latin typeface="VNI-Times" pitchFamily="2" charset="0"/>
                </a:endParaRPr>
              </a:p>
            </p:txBody>
          </p:sp>
          <p:sp>
            <p:nvSpPr>
              <p:cNvPr id="48152" name="AutoShape 26"/>
              <p:cNvSpPr>
                <a:spLocks noChangeArrowheads="1"/>
              </p:cNvSpPr>
              <p:nvPr/>
            </p:nvSpPr>
            <p:spPr bwMode="auto">
              <a:xfrm>
                <a:off x="1536" y="248"/>
                <a:ext cx="384" cy="24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0082">
                      <a:alpha val="67998"/>
                    </a:srgbClr>
                  </a:gs>
                  <a:gs pos="100000">
                    <a:srgbClr val="FF8200">
                      <a:alpha val="93999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altLang="en-US" b="1">
                  <a:latin typeface="VNI-Times" pitchFamily="2" charset="0"/>
                </a:endParaRPr>
              </a:p>
            </p:txBody>
          </p:sp>
          <p:sp>
            <p:nvSpPr>
              <p:cNvPr id="48153" name="AutoShape 27"/>
              <p:cNvSpPr>
                <a:spLocks noChangeArrowheads="1"/>
              </p:cNvSpPr>
              <p:nvPr/>
            </p:nvSpPr>
            <p:spPr bwMode="auto">
              <a:xfrm>
                <a:off x="1920" y="248"/>
                <a:ext cx="384" cy="24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0082">
                      <a:alpha val="67998"/>
                    </a:srgbClr>
                  </a:gs>
                  <a:gs pos="100000">
                    <a:srgbClr val="FF8200">
                      <a:alpha val="93999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altLang="en-US" b="1">
                  <a:latin typeface="VNI-Times" pitchFamily="2" charset="0"/>
                </a:endParaRPr>
              </a:p>
            </p:txBody>
          </p:sp>
          <p:sp>
            <p:nvSpPr>
              <p:cNvPr id="48154" name="AutoShape 28"/>
              <p:cNvSpPr>
                <a:spLocks noChangeArrowheads="1"/>
              </p:cNvSpPr>
              <p:nvPr/>
            </p:nvSpPr>
            <p:spPr bwMode="auto">
              <a:xfrm>
                <a:off x="2304" y="248"/>
                <a:ext cx="384" cy="24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0082">
                      <a:alpha val="67998"/>
                    </a:srgbClr>
                  </a:gs>
                  <a:gs pos="100000">
                    <a:srgbClr val="FF8200">
                      <a:alpha val="93999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altLang="en-US" b="1">
                  <a:latin typeface="VNI-Times" pitchFamily="2" charset="0"/>
                </a:endParaRPr>
              </a:p>
            </p:txBody>
          </p:sp>
          <p:sp>
            <p:nvSpPr>
              <p:cNvPr id="48155" name="AutoShape 29"/>
              <p:cNvSpPr>
                <a:spLocks noChangeArrowheads="1"/>
              </p:cNvSpPr>
              <p:nvPr/>
            </p:nvSpPr>
            <p:spPr bwMode="auto">
              <a:xfrm>
                <a:off x="2688" y="248"/>
                <a:ext cx="384" cy="24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0082">
                      <a:alpha val="67998"/>
                    </a:srgbClr>
                  </a:gs>
                  <a:gs pos="100000">
                    <a:srgbClr val="FF8200">
                      <a:alpha val="93999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/>
              </a:p>
            </p:txBody>
          </p:sp>
          <p:sp>
            <p:nvSpPr>
              <p:cNvPr id="48156" name="AutoShape 30"/>
              <p:cNvSpPr>
                <a:spLocks noChangeArrowheads="1"/>
              </p:cNvSpPr>
              <p:nvPr/>
            </p:nvSpPr>
            <p:spPr bwMode="auto">
              <a:xfrm>
                <a:off x="3072" y="248"/>
                <a:ext cx="384" cy="24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0082">
                      <a:alpha val="67998"/>
                    </a:srgbClr>
                  </a:gs>
                  <a:gs pos="100000">
                    <a:srgbClr val="FF8200">
                      <a:alpha val="93999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/>
              </a:p>
            </p:txBody>
          </p:sp>
          <p:sp>
            <p:nvSpPr>
              <p:cNvPr id="48157" name="AutoShape 31"/>
              <p:cNvSpPr>
                <a:spLocks noChangeArrowheads="1"/>
              </p:cNvSpPr>
              <p:nvPr/>
            </p:nvSpPr>
            <p:spPr bwMode="auto">
              <a:xfrm>
                <a:off x="3456" y="248"/>
                <a:ext cx="384" cy="24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0082">
                      <a:alpha val="67998"/>
                    </a:srgbClr>
                  </a:gs>
                  <a:gs pos="100000">
                    <a:srgbClr val="FF8200">
                      <a:alpha val="93999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/>
              </a:p>
            </p:txBody>
          </p:sp>
          <p:sp>
            <p:nvSpPr>
              <p:cNvPr id="48158" name="AutoShape 32"/>
              <p:cNvSpPr>
                <a:spLocks noChangeArrowheads="1"/>
              </p:cNvSpPr>
              <p:nvPr/>
            </p:nvSpPr>
            <p:spPr bwMode="auto">
              <a:xfrm>
                <a:off x="3840" y="248"/>
                <a:ext cx="384" cy="24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0082">
                      <a:alpha val="67998"/>
                    </a:srgbClr>
                  </a:gs>
                  <a:gs pos="100000">
                    <a:srgbClr val="FF8200">
                      <a:alpha val="93999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/>
              </a:p>
            </p:txBody>
          </p:sp>
          <p:sp>
            <p:nvSpPr>
              <p:cNvPr id="48159" name="AutoShape 33"/>
              <p:cNvSpPr>
                <a:spLocks noChangeArrowheads="1"/>
              </p:cNvSpPr>
              <p:nvPr/>
            </p:nvSpPr>
            <p:spPr bwMode="auto">
              <a:xfrm>
                <a:off x="384" y="248"/>
                <a:ext cx="384" cy="24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0082">
                      <a:alpha val="67998"/>
                    </a:srgbClr>
                  </a:gs>
                  <a:gs pos="100000">
                    <a:srgbClr val="FF8200">
                      <a:alpha val="93999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altLang="en-US" b="1">
                  <a:latin typeface="VNI-Times" pitchFamily="2" charset="0"/>
                </a:endParaRPr>
              </a:p>
            </p:txBody>
          </p:sp>
          <p:sp>
            <p:nvSpPr>
              <p:cNvPr id="48160" name="AutoShape 34"/>
              <p:cNvSpPr>
                <a:spLocks noChangeArrowheads="1"/>
              </p:cNvSpPr>
              <p:nvPr/>
            </p:nvSpPr>
            <p:spPr bwMode="auto">
              <a:xfrm>
                <a:off x="768" y="248"/>
                <a:ext cx="384" cy="24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0082">
                      <a:alpha val="67998"/>
                    </a:srgbClr>
                  </a:gs>
                  <a:gs pos="100000">
                    <a:srgbClr val="FF8200">
                      <a:alpha val="93999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altLang="en-US" b="1">
                  <a:latin typeface="VNI-Times" pitchFamily="2" charset="0"/>
                </a:endParaRPr>
              </a:p>
            </p:txBody>
          </p:sp>
        </p:grpSp>
      </p:grpSp>
      <p:sp>
        <p:nvSpPr>
          <p:cNvPr id="123939" name="AutoShape 35"/>
          <p:cNvSpPr>
            <a:spLocks noChangeArrowheads="1"/>
          </p:cNvSpPr>
          <p:nvPr/>
        </p:nvSpPr>
        <p:spPr bwMode="auto">
          <a:xfrm>
            <a:off x="917575" y="4038600"/>
            <a:ext cx="7467600" cy="685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Tiếng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SẤM SÉT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tiếng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?</a:t>
            </a: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214438" y="3109913"/>
            <a:ext cx="6862762" cy="371475"/>
            <a:chOff x="480" y="1062"/>
            <a:chExt cx="4323" cy="234"/>
          </a:xfrm>
        </p:grpSpPr>
        <p:sp>
          <p:nvSpPr>
            <p:cNvPr id="48138" name="AutoShape 37"/>
            <p:cNvSpPr>
              <a:spLocks noChangeArrowheads="1"/>
            </p:cNvSpPr>
            <p:nvPr/>
          </p:nvSpPr>
          <p:spPr bwMode="auto">
            <a:xfrm>
              <a:off x="480" y="1062"/>
              <a:ext cx="391" cy="230"/>
            </a:xfrm>
            <a:prstGeom prst="flowChartAlternateProcess">
              <a:avLst/>
            </a:prstGeom>
            <a:solidFill>
              <a:srgbClr val="00FFFF">
                <a:alpha val="67842"/>
              </a:srgbClr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 b="1">
                  <a:solidFill>
                    <a:srgbClr val="0000CC"/>
                  </a:solidFill>
                  <a:latin typeface=".VnTimeH" pitchFamily="34" charset="0"/>
                </a:rPr>
                <a:t>T</a:t>
              </a:r>
            </a:p>
          </p:txBody>
        </p:sp>
        <p:sp>
          <p:nvSpPr>
            <p:cNvPr id="48139" name="AutoShape 38"/>
            <p:cNvSpPr>
              <a:spLocks noChangeArrowheads="1"/>
            </p:cNvSpPr>
            <p:nvPr/>
          </p:nvSpPr>
          <p:spPr bwMode="auto">
            <a:xfrm>
              <a:off x="871" y="1062"/>
              <a:ext cx="391" cy="230"/>
            </a:xfrm>
            <a:prstGeom prst="flowChartAlternateProcess">
              <a:avLst/>
            </a:prstGeom>
            <a:solidFill>
              <a:srgbClr val="00FFFF">
                <a:alpha val="67842"/>
              </a:srgbClr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 b="1">
                  <a:solidFill>
                    <a:srgbClr val="0000CC"/>
                  </a:solidFill>
                  <a:latin typeface=".VnTimeH" pitchFamily="34" charset="0"/>
                </a:rPr>
                <a:t>I</a:t>
              </a:r>
            </a:p>
          </p:txBody>
        </p:sp>
        <p:sp>
          <p:nvSpPr>
            <p:cNvPr id="48140" name="AutoShape 39"/>
            <p:cNvSpPr>
              <a:spLocks noChangeArrowheads="1"/>
            </p:cNvSpPr>
            <p:nvPr/>
          </p:nvSpPr>
          <p:spPr bwMode="auto">
            <a:xfrm>
              <a:off x="1262" y="1062"/>
              <a:ext cx="391" cy="230"/>
            </a:xfrm>
            <a:prstGeom prst="flowChartAlternateProcess">
              <a:avLst/>
            </a:prstGeom>
            <a:solidFill>
              <a:srgbClr val="00FFFF">
                <a:alpha val="67842"/>
              </a:srgbClr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 b="1">
                  <a:solidFill>
                    <a:srgbClr val="0000CC"/>
                  </a:solidFill>
                  <a:latin typeface=".VnTimeH" pitchFamily="34" charset="0"/>
                </a:rPr>
                <a:t>Ế</a:t>
              </a:r>
            </a:p>
          </p:txBody>
        </p:sp>
        <p:sp>
          <p:nvSpPr>
            <p:cNvPr id="48141" name="AutoShape 40"/>
            <p:cNvSpPr>
              <a:spLocks noChangeArrowheads="1"/>
            </p:cNvSpPr>
            <p:nvPr/>
          </p:nvSpPr>
          <p:spPr bwMode="auto">
            <a:xfrm>
              <a:off x="1653" y="1062"/>
              <a:ext cx="391" cy="230"/>
            </a:xfrm>
            <a:prstGeom prst="flowChartAlternateProcess">
              <a:avLst/>
            </a:prstGeom>
            <a:solidFill>
              <a:srgbClr val="00FFFF">
                <a:alpha val="67842"/>
              </a:srgbClr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 b="1">
                  <a:solidFill>
                    <a:srgbClr val="0000CC"/>
                  </a:solidFill>
                  <a:latin typeface=".VnTimeH" pitchFamily="34" charset="0"/>
                </a:rPr>
                <a:t>N</a:t>
              </a:r>
            </a:p>
          </p:txBody>
        </p:sp>
        <p:sp>
          <p:nvSpPr>
            <p:cNvPr id="48142" name="AutoShape 41"/>
            <p:cNvSpPr>
              <a:spLocks noChangeArrowheads="1"/>
            </p:cNvSpPr>
            <p:nvPr/>
          </p:nvSpPr>
          <p:spPr bwMode="auto">
            <a:xfrm>
              <a:off x="2044" y="1062"/>
              <a:ext cx="391" cy="230"/>
            </a:xfrm>
            <a:prstGeom prst="flowChartAlternateProcess">
              <a:avLst/>
            </a:prstGeom>
            <a:solidFill>
              <a:srgbClr val="00FFFF">
                <a:alpha val="67842"/>
              </a:srgbClr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 b="1">
                  <a:solidFill>
                    <a:srgbClr val="0000CC"/>
                  </a:solidFill>
                  <a:latin typeface=".VnTimeH" pitchFamily="34" charset="0"/>
                </a:rPr>
                <a:t>G</a:t>
              </a:r>
            </a:p>
          </p:txBody>
        </p:sp>
        <p:sp>
          <p:nvSpPr>
            <p:cNvPr id="48143" name="AutoShape 42"/>
            <p:cNvSpPr>
              <a:spLocks noChangeArrowheads="1"/>
            </p:cNvSpPr>
            <p:nvPr/>
          </p:nvSpPr>
          <p:spPr bwMode="auto">
            <a:xfrm>
              <a:off x="2435" y="1062"/>
              <a:ext cx="391" cy="230"/>
            </a:xfrm>
            <a:prstGeom prst="flowChartAlternateProcess">
              <a:avLst/>
            </a:prstGeom>
            <a:solidFill>
              <a:srgbClr val="00FFFF">
                <a:alpha val="67842"/>
              </a:srgbClr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 b="1">
                  <a:solidFill>
                    <a:srgbClr val="0000CC"/>
                  </a:solidFill>
                  <a:latin typeface=".VnTimeH" pitchFamily="34" charset="0"/>
                </a:rPr>
                <a:t>B</a:t>
              </a:r>
            </a:p>
          </p:txBody>
        </p:sp>
        <p:sp>
          <p:nvSpPr>
            <p:cNvPr id="48144" name="AutoShape 43"/>
            <p:cNvSpPr>
              <a:spLocks noChangeArrowheads="1"/>
            </p:cNvSpPr>
            <p:nvPr/>
          </p:nvSpPr>
          <p:spPr bwMode="auto">
            <a:xfrm>
              <a:off x="2835" y="1062"/>
              <a:ext cx="391" cy="230"/>
            </a:xfrm>
            <a:prstGeom prst="flowChartAlternateProcess">
              <a:avLst/>
            </a:prstGeom>
            <a:solidFill>
              <a:srgbClr val="00FFFF">
                <a:alpha val="67842"/>
              </a:srgbClr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 b="1">
                  <a:solidFill>
                    <a:srgbClr val="0000CC"/>
                  </a:solidFill>
                  <a:latin typeface=".VnTimeH" pitchFamily="34" charset="0"/>
                </a:rPr>
                <a:t>O</a:t>
              </a:r>
            </a:p>
          </p:txBody>
        </p:sp>
        <p:sp>
          <p:nvSpPr>
            <p:cNvPr id="48145" name="AutoShape 44"/>
            <p:cNvSpPr>
              <a:spLocks noChangeArrowheads="1"/>
            </p:cNvSpPr>
            <p:nvPr/>
          </p:nvSpPr>
          <p:spPr bwMode="auto">
            <a:xfrm>
              <a:off x="3226" y="1062"/>
              <a:ext cx="391" cy="230"/>
            </a:xfrm>
            <a:prstGeom prst="flowChartAlternateProcess">
              <a:avLst/>
            </a:prstGeom>
            <a:solidFill>
              <a:srgbClr val="00FFFF">
                <a:alpha val="67842"/>
              </a:srgbClr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 b="1">
                  <a:solidFill>
                    <a:srgbClr val="0000CC"/>
                  </a:solidFill>
                  <a:latin typeface=".VnTimeH" pitchFamily="34" charset="0"/>
                </a:rPr>
                <a:t>M</a:t>
              </a:r>
            </a:p>
          </p:txBody>
        </p:sp>
        <p:sp>
          <p:nvSpPr>
            <p:cNvPr id="48146" name="AutoShape 45"/>
            <p:cNvSpPr>
              <a:spLocks noChangeArrowheads="1"/>
            </p:cNvSpPr>
            <p:nvPr/>
          </p:nvSpPr>
          <p:spPr bwMode="auto">
            <a:xfrm>
              <a:off x="3617" y="1062"/>
              <a:ext cx="391" cy="230"/>
            </a:xfrm>
            <a:prstGeom prst="flowChartAlternateProcess">
              <a:avLst/>
            </a:prstGeom>
            <a:solidFill>
              <a:srgbClr val="00FFFF">
                <a:alpha val="67842"/>
              </a:srgbClr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 b="1">
                  <a:solidFill>
                    <a:srgbClr val="0000CC"/>
                  </a:solidFill>
                  <a:latin typeface=".VnTimeH" pitchFamily="34" charset="0"/>
                </a:rPr>
                <a:t>Đ</a:t>
              </a:r>
            </a:p>
          </p:txBody>
        </p:sp>
        <p:sp>
          <p:nvSpPr>
            <p:cNvPr id="48147" name="AutoShape 46"/>
            <p:cNvSpPr>
              <a:spLocks noChangeArrowheads="1"/>
            </p:cNvSpPr>
            <p:nvPr/>
          </p:nvSpPr>
          <p:spPr bwMode="auto">
            <a:xfrm>
              <a:off x="4011" y="1062"/>
              <a:ext cx="391" cy="230"/>
            </a:xfrm>
            <a:prstGeom prst="flowChartAlternateProcess">
              <a:avLst/>
            </a:prstGeom>
            <a:solidFill>
              <a:srgbClr val="00FFFF">
                <a:alpha val="67842"/>
              </a:srgbClr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 b="1">
                  <a:solidFill>
                    <a:srgbClr val="0000CC"/>
                  </a:solidFill>
                  <a:latin typeface=".VnTimeH" pitchFamily="34" charset="0"/>
                </a:rPr>
                <a:t>Ạ</a:t>
              </a:r>
            </a:p>
          </p:txBody>
        </p:sp>
        <p:sp>
          <p:nvSpPr>
            <p:cNvPr id="48148" name="AutoShape 47"/>
            <p:cNvSpPr>
              <a:spLocks noChangeArrowheads="1"/>
            </p:cNvSpPr>
            <p:nvPr/>
          </p:nvSpPr>
          <p:spPr bwMode="auto">
            <a:xfrm>
              <a:off x="4412" y="1066"/>
              <a:ext cx="391" cy="230"/>
            </a:xfrm>
            <a:prstGeom prst="flowChartAlternateProcess">
              <a:avLst/>
            </a:prstGeom>
            <a:solidFill>
              <a:srgbClr val="00FFFF">
                <a:alpha val="67842"/>
              </a:srgbClr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 b="1">
                  <a:solidFill>
                    <a:srgbClr val="0000CC"/>
                  </a:solidFill>
                  <a:latin typeface=".VnTimeH" pitchFamily="34" charset="0"/>
                </a:rPr>
                <a:t>N</a:t>
              </a:r>
            </a:p>
          </p:txBody>
        </p:sp>
      </p:grpSp>
      <p:sp>
        <p:nvSpPr>
          <p:cNvPr id="123952" name="AutoShape 4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6200" y="6172200"/>
            <a:ext cx="533400" cy="533400"/>
          </a:xfrm>
          <a:prstGeom prst="actionButtonForwardNext">
            <a:avLst/>
          </a:prstGeom>
          <a:solidFill>
            <a:srgbClr val="ED2B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21628735"/>
      </p:ext>
    </p:extLst>
  </p:cSld>
  <p:clrMapOvr>
    <a:masterClrMapping/>
  </p:clrMapOvr>
  <p:transition spd="slow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3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3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9" grpId="0" animBg="1"/>
      <p:bldP spid="123939" grpId="1" animBg="1"/>
      <p:bldP spid="12395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8" name="WordArt 2"/>
          <p:cNvSpPr>
            <a:spLocks noChangeArrowheads="1" noChangeShapeType="1" noTextEdit="1"/>
          </p:cNvSpPr>
          <p:nvPr/>
        </p:nvSpPr>
        <p:spPr bwMode="auto">
          <a:xfrm>
            <a:off x="1187624" y="914400"/>
            <a:ext cx="7128792" cy="28313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03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giỏi!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1507" name="Picture 3" descr="F9849DCFA90C473196ECD16214E77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032" y="462872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ac hanh ti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ac hanh ti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7825"/>
            <a:ext cx="18669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ac hanh ti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5457825"/>
            <a:ext cx="18669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ac hanh ti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0"/>
            <a:ext cx="18669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F9849DCFA90C473196ECD16214E77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25144"/>
            <a:ext cx="1371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82563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7172" name="Picture 4" descr="Fest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175260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dirty="0">
                <a:solidFill>
                  <a:srgbClr val="12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2/ </a:t>
            </a:r>
            <a:r>
              <a:rPr lang="en-US" sz="3200" dirty="0" err="1">
                <a:solidFill>
                  <a:srgbClr val="12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Đường</a:t>
            </a:r>
            <a:r>
              <a:rPr lang="en-US" sz="3200" dirty="0">
                <a:solidFill>
                  <a:srgbClr val="12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12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Trường</a:t>
            </a:r>
            <a:r>
              <a:rPr lang="en-US" sz="3200" dirty="0">
                <a:solidFill>
                  <a:srgbClr val="12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12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Sơn</a:t>
            </a:r>
            <a:r>
              <a:rPr lang="en-US" sz="3200" dirty="0">
                <a:solidFill>
                  <a:srgbClr val="12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còn có tên gọi khác là  ?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4000" dirty="0">
                <a:solidFill>
                  <a:srgbClr val="1210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     </a:t>
            </a:r>
            <a:r>
              <a:rPr lang="en-US" sz="3600" dirty="0">
                <a:solidFill>
                  <a:srgbClr val="12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  Đường Trường Sơn trên biển  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600" dirty="0">
                <a:solidFill>
                  <a:srgbClr val="1210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      </a:t>
            </a:r>
            <a:r>
              <a:rPr lang="en-US" sz="3600" dirty="0">
                <a:solidFill>
                  <a:srgbClr val="12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B.   Tuyến đường Bắc Nam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600" dirty="0">
                <a:solidFill>
                  <a:srgbClr val="12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 C.   Đường Hồ Chí Minh</a:t>
            </a:r>
          </a:p>
        </p:txBody>
      </p:sp>
      <p:sp>
        <p:nvSpPr>
          <p:cNvPr id="60426" name="Oval 10"/>
          <p:cNvSpPr>
            <a:spLocks noChangeArrowheads="1"/>
          </p:cNvSpPr>
          <p:nvPr/>
        </p:nvSpPr>
        <p:spPr bwMode="auto">
          <a:xfrm>
            <a:off x="4416425" y="52578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60427" name="Oval 11"/>
          <p:cNvSpPr>
            <a:spLocks noChangeArrowheads="1"/>
          </p:cNvSpPr>
          <p:nvPr/>
        </p:nvSpPr>
        <p:spPr bwMode="auto">
          <a:xfrm>
            <a:off x="4419600" y="52578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4419600" y="52578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60429" name="Oval 13"/>
          <p:cNvSpPr>
            <a:spLocks noChangeArrowheads="1"/>
          </p:cNvSpPr>
          <p:nvPr/>
        </p:nvSpPr>
        <p:spPr bwMode="auto">
          <a:xfrm>
            <a:off x="4419600" y="52578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60430" name="Oval 14"/>
          <p:cNvSpPr>
            <a:spLocks noChangeArrowheads="1"/>
          </p:cNvSpPr>
          <p:nvPr/>
        </p:nvSpPr>
        <p:spPr bwMode="auto">
          <a:xfrm>
            <a:off x="4419600" y="52578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60431" name="Oval 15"/>
          <p:cNvSpPr>
            <a:spLocks noChangeArrowheads="1"/>
          </p:cNvSpPr>
          <p:nvPr/>
        </p:nvSpPr>
        <p:spPr bwMode="auto">
          <a:xfrm>
            <a:off x="4419600" y="52578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0432" name="Oval 16"/>
          <p:cNvSpPr>
            <a:spLocks noChangeArrowheads="1"/>
          </p:cNvSpPr>
          <p:nvPr/>
        </p:nvSpPr>
        <p:spPr bwMode="auto">
          <a:xfrm>
            <a:off x="4419600" y="52578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0433" name="Oval 17"/>
          <p:cNvSpPr>
            <a:spLocks noChangeArrowheads="1"/>
          </p:cNvSpPr>
          <p:nvPr/>
        </p:nvSpPr>
        <p:spPr bwMode="auto">
          <a:xfrm>
            <a:off x="4419600" y="52578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0434" name="Oval 18"/>
          <p:cNvSpPr>
            <a:spLocks noChangeArrowheads="1"/>
          </p:cNvSpPr>
          <p:nvPr/>
        </p:nvSpPr>
        <p:spPr bwMode="auto">
          <a:xfrm>
            <a:off x="4419600" y="52578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0435" name="Oval 19"/>
          <p:cNvSpPr>
            <a:spLocks noChangeArrowheads="1"/>
          </p:cNvSpPr>
          <p:nvPr/>
        </p:nvSpPr>
        <p:spPr bwMode="auto">
          <a:xfrm>
            <a:off x="4419600" y="5257800"/>
            <a:ext cx="822325" cy="8604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0436" name="Oval 20"/>
          <p:cNvSpPr>
            <a:spLocks noChangeArrowheads="1"/>
          </p:cNvSpPr>
          <p:nvPr/>
        </p:nvSpPr>
        <p:spPr bwMode="auto">
          <a:xfrm>
            <a:off x="4343400" y="5181600"/>
            <a:ext cx="990600" cy="9620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0437" name="AutoShape 21"/>
          <p:cNvSpPr>
            <a:spLocks noChangeArrowheads="1"/>
          </p:cNvSpPr>
          <p:nvPr/>
        </p:nvSpPr>
        <p:spPr bwMode="auto">
          <a:xfrm>
            <a:off x="2286000" y="5105400"/>
            <a:ext cx="1905000" cy="8382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000">
                <a:solidFill>
                  <a:srgbClr val="FF3300"/>
                </a:solidFill>
                <a:latin typeface=".VnTimeH" pitchFamily="34" charset="0"/>
              </a:rPr>
              <a:t>HÕt giê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30676" y="69454"/>
            <a:ext cx="21739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sz="32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Khởi động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20965" y="840869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hãy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chọn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câu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trả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lời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đúng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nhất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647700" y="3733800"/>
            <a:ext cx="990600" cy="762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94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1550"/>
                            </p:stCondLst>
                            <p:childTnLst>
                              <p:par>
                                <p:cTn id="66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6" grpId="0" animBg="1" autoUpdateAnimBg="0"/>
      <p:bldP spid="60427" grpId="0" animBg="1" autoUpdateAnimBg="0"/>
      <p:bldP spid="60428" grpId="0" animBg="1" autoUpdateAnimBg="0"/>
      <p:bldP spid="60429" grpId="0" animBg="1" autoUpdateAnimBg="0"/>
      <p:bldP spid="60430" grpId="0" animBg="1" autoUpdateAnimBg="0"/>
      <p:bldP spid="60431" grpId="0" animBg="1" autoUpdateAnimBg="0"/>
      <p:bldP spid="60432" grpId="0" animBg="1" autoUpdateAnimBg="0"/>
      <p:bldP spid="60433" grpId="0" animBg="1" autoUpdateAnimBg="0"/>
      <p:bldP spid="60434" grpId="0" animBg="1" autoUpdateAnimBg="0"/>
      <p:bldP spid="60435" grpId="0" animBg="1" autoUpdateAnimBg="0"/>
      <p:bldP spid="60436" grpId="0" animBg="1" autoUpdateAnimBg="0"/>
      <p:bldP spid="60437" grpId="0" animBg="1"/>
      <p:bldP spid="60437" grpId="1" animBg="1"/>
      <p:bldP spid="593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98121" y="1554163"/>
            <a:ext cx="8915400" cy="4038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>
                <a:latin typeface="Times New Roman" pitchFamily="18" charset="0"/>
              </a:rPr>
              <a:t> 3/ </a:t>
            </a:r>
            <a:r>
              <a:rPr lang="en-US" sz="3600" b="1" dirty="0" err="1">
                <a:latin typeface="Times New Roman" pitchFamily="18" charset="0"/>
              </a:rPr>
              <a:t>Trung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Ương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Đảng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mở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Trường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Sơn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nhằm</a:t>
            </a:r>
            <a:r>
              <a:rPr lang="en-US" sz="3600" b="1" dirty="0">
                <a:latin typeface="Times New Roman" pitchFamily="18" charset="0"/>
              </a:rPr>
              <a:t>?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>
                <a:latin typeface="VNI-Times" pitchFamily="2" charset="0"/>
              </a:rPr>
              <a:t>  </a:t>
            </a:r>
            <a:r>
              <a:rPr lang="en-US" sz="3600" dirty="0">
                <a:latin typeface="Times New Roman" pitchFamily="18" charset="0"/>
              </a:rPr>
              <a:t>A.   </a:t>
            </a:r>
            <a:r>
              <a:rPr lang="en-US" sz="3600" dirty="0" err="1">
                <a:latin typeface="Times New Roman" pitchFamily="18" charset="0"/>
              </a:rPr>
              <a:t>Nối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liền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Bắc</a:t>
            </a:r>
            <a:r>
              <a:rPr lang="en-US" sz="3600" dirty="0">
                <a:latin typeface="Times New Roman" pitchFamily="18" charset="0"/>
              </a:rPr>
              <a:t> Nam.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>
                <a:latin typeface="Times New Roman" pitchFamily="18" charset="0"/>
              </a:rPr>
              <a:t>  B.   </a:t>
            </a:r>
            <a:r>
              <a:rPr lang="en-US" sz="3600" dirty="0" err="1">
                <a:latin typeface="Times New Roman" pitchFamily="18" charset="0"/>
              </a:rPr>
              <a:t>Miền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Bắc</a:t>
            </a:r>
            <a:r>
              <a:rPr lang="en-US" sz="3600" dirty="0">
                <a:latin typeface="Times New Roman" pitchFamily="18" charset="0"/>
              </a:rPr>
              <a:t> chi </a:t>
            </a:r>
            <a:r>
              <a:rPr lang="en-US" sz="3600" dirty="0" err="1">
                <a:latin typeface="Times New Roman" pitchFamily="18" charset="0"/>
              </a:rPr>
              <a:t>viện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sức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</a:rPr>
              <a:t>vũ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khí</a:t>
            </a:r>
            <a:r>
              <a:rPr lang="en-US" sz="3600" dirty="0">
                <a:latin typeface="Times New Roman" pitchFamily="18" charset="0"/>
              </a:rPr>
              <a:t>,      </a:t>
            </a:r>
            <a:r>
              <a:rPr lang="en-US" sz="3600" dirty="0" err="1">
                <a:latin typeface="Times New Roman" pitchFamily="18" charset="0"/>
              </a:rPr>
              <a:t>lương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</a:rPr>
              <a:t>…</a:t>
            </a:r>
            <a:r>
              <a:rPr lang="en-US" sz="3600" dirty="0" err="1">
                <a:latin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chiến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miền</a:t>
            </a:r>
            <a:r>
              <a:rPr lang="en-US" sz="3600" dirty="0">
                <a:latin typeface="Times New Roman" pitchFamily="18" charset="0"/>
              </a:rPr>
              <a:t> Nam.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dirty="0">
                <a:latin typeface="Times New Roman" pitchFamily="18" charset="0"/>
              </a:rPr>
              <a:t>  C.  </a:t>
            </a:r>
            <a:r>
              <a:rPr lang="en-US" sz="3600" dirty="0" err="1">
                <a:latin typeface="Times New Roman" pitchFamily="18" charset="0"/>
              </a:rPr>
              <a:t>Miền</a:t>
            </a:r>
            <a:r>
              <a:rPr lang="en-US" sz="3600" dirty="0">
                <a:latin typeface="Times New Roman" pitchFamily="18" charset="0"/>
              </a:rPr>
              <a:t> Nam chi </a:t>
            </a:r>
            <a:r>
              <a:rPr lang="en-US" sz="3600" dirty="0" err="1">
                <a:latin typeface="Times New Roman" pitchFamily="18" charset="0"/>
              </a:rPr>
              <a:t>viện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sức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</a:rPr>
              <a:t>vũ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khí</a:t>
            </a:r>
            <a:r>
              <a:rPr lang="en-US" sz="3600" dirty="0">
                <a:latin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</a:rPr>
              <a:t>lương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</a:rPr>
              <a:t>…</a:t>
            </a:r>
            <a:r>
              <a:rPr lang="en-US" sz="3600" dirty="0" err="1">
                <a:latin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chiến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</a:rPr>
              <a:t> .</a:t>
            </a:r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4416425" y="60198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4419600" y="60198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4343400" y="60198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4343400" y="60198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4343400" y="60198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4343400" y="60198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4419600" y="60198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4343400" y="60198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auto">
          <a:xfrm>
            <a:off x="4343400" y="60198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4343400" y="6019800"/>
            <a:ext cx="822325" cy="8604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>
            <a:off x="4343400" y="6019800"/>
            <a:ext cx="990600" cy="9620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>
            <a:off x="2286000" y="5867400"/>
            <a:ext cx="1905000" cy="8382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000">
                <a:solidFill>
                  <a:srgbClr val="FF3300"/>
                </a:solidFill>
                <a:latin typeface=".VnTimeH" pitchFamily="34" charset="0"/>
              </a:rPr>
              <a:t>HÕt giê</a:t>
            </a:r>
          </a:p>
        </p:txBody>
      </p:sp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1073968" y="57618"/>
            <a:ext cx="2424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sz="36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Khởi động</a:t>
            </a: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44360" y="838200"/>
            <a:ext cx="8229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hãy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chọn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câu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trả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lời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đúng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nhất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76200" y="3200400"/>
            <a:ext cx="990600" cy="762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78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1550"/>
                            </p:stCondLst>
                            <p:childTnLst>
                              <p:par>
                                <p:cTn id="66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000" fill="hold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 autoUpdateAnimBg="0"/>
      <p:bldP spid="26632" grpId="0" animBg="1" autoUpdateAnimBg="0"/>
      <p:bldP spid="26633" grpId="0" animBg="1" autoUpdateAnimBg="0"/>
      <p:bldP spid="26634" grpId="0" animBg="1" autoUpdateAnimBg="0"/>
      <p:bldP spid="26635" grpId="0" animBg="1" autoUpdateAnimBg="0"/>
      <p:bldP spid="26636" grpId="0" animBg="1" autoUpdateAnimBg="0"/>
      <p:bldP spid="26637" grpId="0" animBg="1" autoUpdateAnimBg="0"/>
      <p:bldP spid="26638" grpId="0" animBg="1" autoUpdateAnimBg="0"/>
      <p:bldP spid="26639" grpId="0" animBg="1" autoUpdateAnimBg="0"/>
      <p:bldP spid="26640" grpId="0" animBg="1" autoUpdateAnimBg="0"/>
      <p:bldP spid="26641" grpId="0" animBg="1" autoUpdateAnimBg="0"/>
      <p:bldP spid="26642" grpId="0" animBg="1"/>
      <p:bldP spid="26642" grpId="1" animBg="1"/>
      <p:bldP spid="593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223381" y="849609"/>
            <a:ext cx="891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000099"/>
                </a:solidFill>
              </a:rPr>
              <a:t>Các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hoạt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động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chính</a:t>
            </a:r>
            <a:r>
              <a:rPr lang="en-US" sz="2400" b="1" dirty="0">
                <a:solidFill>
                  <a:srgbClr val="000099"/>
                </a:solidFill>
              </a:rPr>
              <a:t>:</a:t>
            </a:r>
          </a:p>
        </p:txBody>
      </p:sp>
      <p:sp>
        <p:nvSpPr>
          <p:cNvPr id="89091" name="AutoShape 3"/>
          <p:cNvSpPr>
            <a:spLocks noChangeArrowheads="1"/>
          </p:cNvSpPr>
          <p:nvPr/>
        </p:nvSpPr>
        <p:spPr bwMode="auto">
          <a:xfrm>
            <a:off x="533400" y="1338776"/>
            <a:ext cx="8305800" cy="1371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3600" b="1" dirty="0">
              <a:solidFill>
                <a:srgbClr val="1002C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1002C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1002C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u="sng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Mậu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1968</a:t>
            </a:r>
            <a:br>
              <a:rPr lang="en-US" sz="3200" b="1" dirty="0">
                <a:solidFill>
                  <a:srgbClr val="1002C2"/>
                </a:solidFill>
              </a:rPr>
            </a:br>
            <a:br>
              <a:rPr lang="en-US" sz="3600" b="1" dirty="0">
                <a:solidFill>
                  <a:srgbClr val="1002C2"/>
                </a:solidFill>
              </a:rPr>
            </a:b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9092" name="AutoShape 4"/>
          <p:cNvSpPr>
            <a:spLocks noChangeArrowheads="1"/>
          </p:cNvSpPr>
          <p:nvPr/>
        </p:nvSpPr>
        <p:spPr bwMode="auto">
          <a:xfrm>
            <a:off x="588723" y="5029200"/>
            <a:ext cx="8305800" cy="1219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Ý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Mậu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1968</a:t>
            </a:r>
          </a:p>
        </p:txBody>
      </p:sp>
      <p:sp>
        <p:nvSpPr>
          <p:cNvPr id="89093" name="AutoShape 5"/>
          <p:cNvSpPr>
            <a:spLocks noChangeArrowheads="1"/>
          </p:cNvSpPr>
          <p:nvPr/>
        </p:nvSpPr>
        <p:spPr bwMode="auto">
          <a:xfrm>
            <a:off x="449893" y="3352800"/>
            <a:ext cx="8382000" cy="1066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u="sng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Mậu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1968 </a:t>
            </a: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725466" y="103078"/>
            <a:ext cx="7391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</a:t>
            </a:r>
            <a:r>
              <a:rPr lang="en-US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Sấm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sét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đêm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giao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thừa</a:t>
            </a:r>
            <a:endParaRPr lang="en-US" sz="36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296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 animBg="1"/>
      <p:bldP spid="89092" grpId="0" animBg="1"/>
      <p:bldP spid="890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1482"/>
            <a:ext cx="8534400" cy="1295400"/>
          </a:xfrm>
        </p:spPr>
        <p:txBody>
          <a:bodyPr>
            <a:noAutofit/>
          </a:bodyPr>
          <a:lstStyle/>
          <a:p>
            <a:br>
              <a:rPr lang="en-US" sz="3200" dirty="0">
                <a:solidFill>
                  <a:srgbClr val="1002C2"/>
                </a:solidFill>
              </a:rPr>
            </a:br>
            <a:br>
              <a:rPr lang="en-US" sz="3200" dirty="0">
                <a:solidFill>
                  <a:srgbClr val="1002C2"/>
                </a:solidFill>
              </a:rPr>
            </a:br>
            <a:r>
              <a:rPr lang="en-US" sz="3200" dirty="0">
                <a:solidFill>
                  <a:srgbClr val="1002C2"/>
                </a:solidFill>
              </a:rPr>
              <a:t>I/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Mậu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1968</a:t>
            </a:r>
            <a:br>
              <a:rPr lang="en-US" sz="3200" b="1" dirty="0">
                <a:solidFill>
                  <a:srgbClr val="1002C2"/>
                </a:solidFill>
              </a:rPr>
            </a:br>
            <a:br>
              <a:rPr lang="en-US" sz="3200" b="1" dirty="0">
                <a:solidFill>
                  <a:srgbClr val="1002C2"/>
                </a:solidFill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763000" cy="10667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1300" y="1556451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i="1" dirty="0" err="1">
                <a:solidFill>
                  <a:srgbClr val="C00000"/>
                </a:solidFill>
              </a:rPr>
              <a:t>Đọc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C00000"/>
                </a:solidFill>
              </a:rPr>
              <a:t>thầm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C00000"/>
                </a:solidFill>
              </a:rPr>
              <a:t>trong</a:t>
            </a:r>
            <a:r>
              <a:rPr lang="en-US" sz="3200" i="1" dirty="0">
                <a:solidFill>
                  <a:srgbClr val="C00000"/>
                </a:solidFill>
              </a:rPr>
              <a:t> SGK/tr49 </a:t>
            </a:r>
            <a:r>
              <a:rPr lang="en-US" sz="3200" i="1" dirty="0" err="1">
                <a:solidFill>
                  <a:srgbClr val="C00000"/>
                </a:solidFill>
              </a:rPr>
              <a:t>đoạn</a:t>
            </a:r>
            <a:r>
              <a:rPr lang="en-US" sz="3200" i="1" dirty="0">
                <a:solidFill>
                  <a:srgbClr val="C00000"/>
                </a:solidFill>
              </a:rPr>
              <a:t> :“</a:t>
            </a:r>
            <a:r>
              <a:rPr lang="en-US" sz="3200" i="1" dirty="0" err="1">
                <a:solidFill>
                  <a:srgbClr val="C00000"/>
                </a:solidFill>
              </a:rPr>
              <a:t>Đêm</a:t>
            </a:r>
            <a:r>
              <a:rPr lang="en-US" sz="3200" i="1" dirty="0">
                <a:solidFill>
                  <a:srgbClr val="C00000"/>
                </a:solidFill>
              </a:rPr>
              <a:t> 30 </a:t>
            </a:r>
            <a:r>
              <a:rPr lang="en-US" sz="3200" i="1" dirty="0" err="1">
                <a:solidFill>
                  <a:srgbClr val="C00000"/>
                </a:solidFill>
              </a:rPr>
              <a:t>Tết</a:t>
            </a:r>
            <a:r>
              <a:rPr lang="en-US" sz="3200" i="1" dirty="0">
                <a:solidFill>
                  <a:srgbClr val="C00000"/>
                </a:solidFill>
              </a:rPr>
              <a:t>…….</a:t>
            </a:r>
            <a:r>
              <a:rPr lang="en-US" sz="3200" i="1" dirty="0" err="1">
                <a:solidFill>
                  <a:srgbClr val="C00000"/>
                </a:solidFill>
              </a:rPr>
              <a:t>tưởng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C00000"/>
                </a:solidFill>
              </a:rPr>
              <a:t>tượng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C00000"/>
                </a:solidFill>
              </a:rPr>
              <a:t>của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C00000"/>
                </a:solidFill>
              </a:rPr>
              <a:t>địch</a:t>
            </a:r>
            <a:r>
              <a:rPr lang="en-US" sz="3200" i="1" dirty="0">
                <a:solidFill>
                  <a:srgbClr val="C00000"/>
                </a:solidFill>
              </a:rPr>
              <a:t>.”</a:t>
            </a:r>
            <a:endParaRPr lang="en-US" sz="3200" dirty="0"/>
          </a:p>
          <a:p>
            <a:pPr>
              <a:defRPr/>
            </a:pPr>
            <a:r>
              <a:rPr lang="en-US" sz="4000" dirty="0"/>
              <a:t>      </a:t>
            </a:r>
          </a:p>
          <a:p>
            <a:pPr>
              <a:defRPr/>
            </a:pP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41300" y="4284178"/>
            <a:ext cx="8826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/>
              <a:t>-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Sài</a:t>
            </a:r>
            <a:r>
              <a:rPr lang="en-US" sz="2800" dirty="0"/>
              <a:t> </a:t>
            </a:r>
            <a:r>
              <a:rPr lang="en-US" sz="2800" dirty="0" err="1"/>
              <a:t>Gòn</a:t>
            </a:r>
            <a:r>
              <a:rPr lang="en-US" sz="2800" dirty="0"/>
              <a:t>, </a:t>
            </a:r>
            <a:r>
              <a:rPr lang="en-US" sz="2800" dirty="0" err="1"/>
              <a:t>quân</a:t>
            </a:r>
            <a:r>
              <a:rPr lang="en-US" sz="2800" dirty="0"/>
              <a:t> ta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loạt</a:t>
            </a:r>
            <a:r>
              <a:rPr lang="en-US" sz="2800" dirty="0"/>
              <a:t>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nơi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273169" y="3667780"/>
            <a:ext cx="4905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- </a:t>
            </a:r>
            <a:r>
              <a:rPr lang="en-US" sz="2800" dirty="0" err="1"/>
              <a:t>Địa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trọng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54000" y="3018829"/>
            <a:ext cx="5506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- </a:t>
            </a:r>
            <a:r>
              <a:rPr lang="en-US" sz="2800" dirty="0" err="1"/>
              <a:t>Trận</a:t>
            </a:r>
            <a:r>
              <a:rPr lang="en-US" sz="2800" dirty="0"/>
              <a:t>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bắt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vi-VN" sz="2800" dirty="0"/>
              <a:t>vào </a:t>
            </a:r>
            <a:r>
              <a:rPr lang="en-US" sz="2800" dirty="0" err="1"/>
              <a:t>lúc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03321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1482"/>
            <a:ext cx="8534400" cy="1295400"/>
          </a:xfrm>
        </p:spPr>
        <p:txBody>
          <a:bodyPr>
            <a:noAutofit/>
          </a:bodyPr>
          <a:lstStyle/>
          <a:p>
            <a:br>
              <a:rPr lang="en-US" sz="3200" dirty="0">
                <a:solidFill>
                  <a:srgbClr val="1002C2"/>
                </a:solidFill>
              </a:rPr>
            </a:br>
            <a:br>
              <a:rPr lang="en-US" sz="3200" dirty="0">
                <a:solidFill>
                  <a:srgbClr val="1002C2"/>
                </a:solidFill>
              </a:rPr>
            </a:br>
            <a:r>
              <a:rPr lang="en-US" sz="3200" dirty="0">
                <a:solidFill>
                  <a:srgbClr val="1002C2"/>
                </a:solidFill>
              </a:rPr>
              <a:t>I/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Mậu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1968</a:t>
            </a:r>
            <a:br>
              <a:rPr lang="en-US" sz="3200" b="1" dirty="0">
                <a:solidFill>
                  <a:srgbClr val="1002C2"/>
                </a:solidFill>
              </a:rPr>
            </a:br>
            <a:br>
              <a:rPr lang="en-US" sz="3200" b="1" dirty="0">
                <a:solidFill>
                  <a:srgbClr val="1002C2"/>
                </a:solidFill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763000" cy="10667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4284178"/>
            <a:ext cx="8674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/>
              <a:t>-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Sài</a:t>
            </a:r>
            <a:r>
              <a:rPr lang="en-US" sz="2800" dirty="0"/>
              <a:t> </a:t>
            </a:r>
            <a:r>
              <a:rPr lang="en-US" sz="2800" dirty="0" err="1"/>
              <a:t>Gòn</a:t>
            </a:r>
            <a:r>
              <a:rPr lang="en-US" sz="2800" dirty="0"/>
              <a:t>, </a:t>
            </a:r>
            <a:r>
              <a:rPr lang="en-US" sz="2800" dirty="0" err="1"/>
              <a:t>quân</a:t>
            </a:r>
            <a:r>
              <a:rPr lang="en-US" sz="2800" dirty="0"/>
              <a:t> ta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loạt</a:t>
            </a:r>
            <a:r>
              <a:rPr lang="en-US" sz="2800" dirty="0"/>
              <a:t>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nơi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" y="2983283"/>
            <a:ext cx="5147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  <a:defRPr/>
            </a:pPr>
            <a:r>
              <a:rPr lang="vi-VN" sz="2800" dirty="0"/>
              <a:t>Địa điểm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trọng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1338591"/>
            <a:ext cx="5343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- </a:t>
            </a:r>
            <a:r>
              <a:rPr lang="en-US" sz="2800" dirty="0" err="1"/>
              <a:t>Trận</a:t>
            </a:r>
            <a:r>
              <a:rPr lang="en-US" sz="2800" dirty="0"/>
              <a:t>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bắt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vi-VN" sz="2800" dirty="0"/>
              <a:t>vào </a:t>
            </a:r>
            <a:r>
              <a:rPr lang="en-US" sz="2800" dirty="0" err="1"/>
              <a:t>lúc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2123421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FF0000"/>
                </a:solidFill>
              </a:rPr>
              <a:t>Trận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đánh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bắt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đầu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đúng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lúc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giao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thừa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đêm</a:t>
            </a:r>
            <a:r>
              <a:rPr lang="en-US" sz="2400" dirty="0">
                <a:solidFill>
                  <a:srgbClr val="FF0000"/>
                </a:solidFill>
              </a:rPr>
              <a:t> 30 </a:t>
            </a:r>
            <a:r>
              <a:rPr lang="en-US" sz="2400" dirty="0" err="1">
                <a:solidFill>
                  <a:srgbClr val="FF0000"/>
                </a:solidFill>
              </a:rPr>
              <a:t>Tết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năm</a:t>
            </a:r>
            <a:r>
              <a:rPr lang="en-US" sz="2400" dirty="0">
                <a:solidFill>
                  <a:srgbClr val="FF0000"/>
                </a:solidFill>
              </a:rPr>
              <a:t> 1968</a:t>
            </a:r>
          </a:p>
        </p:txBody>
      </p:sp>
      <p:sp>
        <p:nvSpPr>
          <p:cNvPr id="9" name="Rectangle 8"/>
          <p:cNvSpPr/>
          <p:nvPr/>
        </p:nvSpPr>
        <p:spPr>
          <a:xfrm>
            <a:off x="749300" y="3535368"/>
            <a:ext cx="5811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Sài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Gòn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trọng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điểm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cuộc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tấn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công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8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1"/>
          <p:cNvSpPr>
            <a:spLocks noChangeArrowheads="1"/>
          </p:cNvSpPr>
          <p:nvPr/>
        </p:nvSpPr>
        <p:spPr bwMode="auto">
          <a:xfrm>
            <a:off x="3873500" y="3289300"/>
            <a:ext cx="1636713" cy="519113"/>
          </a:xfrm>
          <a:prstGeom prst="rect">
            <a:avLst/>
          </a:prstGeom>
          <a:solidFill>
            <a:srgbClr val="FF0000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altLang="zh-CN" sz="2800" b="1">
                <a:solidFill>
                  <a:srgbClr val="FFFF66"/>
                </a:solidFill>
                <a:latin typeface="Constantia" pitchFamily="18" charset="0"/>
                <a:ea typeface="SimSun" pitchFamily="2" charset="-122"/>
                <a:cs typeface="Times New Roman" pitchFamily="18" charset="0"/>
                <a:sym typeface="Times New Roman" pitchFamily="18" charset="0"/>
              </a:rPr>
              <a:t>Sài Gòn</a:t>
            </a:r>
          </a:p>
        </p:txBody>
      </p:sp>
      <p:sp>
        <p:nvSpPr>
          <p:cNvPr id="19461" name="TextBox 4"/>
          <p:cNvSpPr>
            <a:spLocks noChangeArrowheads="1"/>
          </p:cNvSpPr>
          <p:nvPr/>
        </p:nvSpPr>
        <p:spPr bwMode="auto">
          <a:xfrm>
            <a:off x="3803650" y="844550"/>
            <a:ext cx="1816100" cy="476250"/>
          </a:xfrm>
          <a:prstGeom prst="rect">
            <a:avLst/>
          </a:prstGeom>
          <a:solidFill>
            <a:srgbClr val="5CF0F7"/>
          </a:solidFill>
          <a:ln w="19050">
            <a:solidFill>
              <a:srgbClr val="FF0000"/>
            </a:solidFill>
            <a:bevel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400">
                <a:solidFill>
                  <a:srgbClr val="000099"/>
                </a:solidFill>
                <a:latin typeface="Constantia" pitchFamily="18" charset="0"/>
                <a:ea typeface="SimSun" pitchFamily="2" charset="-122"/>
                <a:cs typeface="Times New Roman" pitchFamily="18" charset="0"/>
                <a:sym typeface="Times New Roman" pitchFamily="18" charset="0"/>
              </a:rPr>
              <a:t>Sứ Quán Mĩ</a:t>
            </a:r>
          </a:p>
        </p:txBody>
      </p:sp>
      <p:sp>
        <p:nvSpPr>
          <p:cNvPr id="19462" name="TextBox 5"/>
          <p:cNvSpPr>
            <a:spLocks noChangeArrowheads="1"/>
          </p:cNvSpPr>
          <p:nvPr/>
        </p:nvSpPr>
        <p:spPr bwMode="auto">
          <a:xfrm>
            <a:off x="3663950" y="5734050"/>
            <a:ext cx="2214563" cy="476250"/>
          </a:xfrm>
          <a:prstGeom prst="rect">
            <a:avLst/>
          </a:prstGeom>
          <a:solidFill>
            <a:srgbClr val="5CF0F7"/>
          </a:solidFill>
          <a:ln w="19050">
            <a:solidFill>
              <a:srgbClr val="FF0000"/>
            </a:solidFill>
            <a:bevel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400">
                <a:solidFill>
                  <a:srgbClr val="000099"/>
                </a:solidFill>
                <a:latin typeface="Constantia" pitchFamily="18" charset="0"/>
                <a:ea typeface="SimSun" pitchFamily="2" charset="-122"/>
                <a:cs typeface="Times New Roman" pitchFamily="18" charset="0"/>
                <a:sym typeface="Times New Roman" pitchFamily="18" charset="0"/>
              </a:rPr>
              <a:t>Đài phát thanh</a:t>
            </a:r>
          </a:p>
        </p:txBody>
      </p:sp>
      <p:sp>
        <p:nvSpPr>
          <p:cNvPr id="19463" name="TextBox 6"/>
          <p:cNvSpPr>
            <a:spLocks noChangeArrowheads="1"/>
          </p:cNvSpPr>
          <p:nvPr/>
        </p:nvSpPr>
        <p:spPr bwMode="auto">
          <a:xfrm>
            <a:off x="6997700" y="1752600"/>
            <a:ext cx="1625600" cy="1571625"/>
          </a:xfrm>
          <a:prstGeom prst="rect">
            <a:avLst/>
          </a:prstGeom>
          <a:solidFill>
            <a:srgbClr val="5CF0F7"/>
          </a:solidFill>
          <a:ln w="19050">
            <a:solidFill>
              <a:srgbClr val="FF0000"/>
            </a:solidFill>
            <a:bevel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400">
                <a:solidFill>
                  <a:srgbClr val="000099"/>
                </a:solidFill>
                <a:latin typeface="Constantia" pitchFamily="18" charset="0"/>
                <a:ea typeface="SimSun" pitchFamily="2" charset="-122"/>
                <a:cs typeface="Times New Roman" pitchFamily="18" charset="0"/>
                <a:sym typeface="Times New Roman" pitchFamily="18" charset="0"/>
              </a:rPr>
              <a:t>Bộ Tổng tham mưu quân đội Sài Gòn</a:t>
            </a:r>
          </a:p>
        </p:txBody>
      </p:sp>
      <p:sp>
        <p:nvSpPr>
          <p:cNvPr id="19464" name="TextBox 7"/>
          <p:cNvSpPr>
            <a:spLocks noChangeArrowheads="1"/>
          </p:cNvSpPr>
          <p:nvPr/>
        </p:nvSpPr>
        <p:spPr bwMode="auto">
          <a:xfrm>
            <a:off x="7016750" y="3987800"/>
            <a:ext cx="1633538" cy="841375"/>
          </a:xfrm>
          <a:prstGeom prst="rect">
            <a:avLst/>
          </a:prstGeom>
          <a:solidFill>
            <a:srgbClr val="5CF0F7"/>
          </a:solidFill>
          <a:ln w="19050">
            <a:solidFill>
              <a:srgbClr val="FF0000"/>
            </a:solidFill>
            <a:bevel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400">
                <a:solidFill>
                  <a:srgbClr val="000099"/>
                </a:solidFill>
                <a:latin typeface="Constantia" pitchFamily="18" charset="0"/>
                <a:ea typeface="SimSun" pitchFamily="2" charset="-122"/>
                <a:cs typeface="Times New Roman" pitchFamily="18" charset="0"/>
                <a:sym typeface="Times New Roman" pitchFamily="18" charset="0"/>
              </a:rPr>
              <a:t>Bộ tư lệnh Hải quân</a:t>
            </a:r>
          </a:p>
        </p:txBody>
      </p:sp>
      <p:sp>
        <p:nvSpPr>
          <p:cNvPr id="19465" name="TextBox 8"/>
          <p:cNvSpPr>
            <a:spLocks noChangeArrowheads="1"/>
          </p:cNvSpPr>
          <p:nvPr/>
        </p:nvSpPr>
        <p:spPr bwMode="auto">
          <a:xfrm>
            <a:off x="381000" y="1822450"/>
            <a:ext cx="2235200" cy="841375"/>
          </a:xfrm>
          <a:prstGeom prst="rect">
            <a:avLst/>
          </a:prstGeom>
          <a:solidFill>
            <a:srgbClr val="5CF0F7"/>
          </a:solidFill>
          <a:ln w="19050">
            <a:solidFill>
              <a:srgbClr val="FF0000"/>
            </a:solidFill>
            <a:bevel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altLang="zh-CN" sz="2400">
                <a:solidFill>
                  <a:srgbClr val="000099"/>
                </a:solidFill>
                <a:latin typeface="Constantia" pitchFamily="18" charset="0"/>
                <a:ea typeface="SimSun" pitchFamily="2" charset="-122"/>
                <a:cs typeface="Times New Roman" pitchFamily="18" charset="0"/>
                <a:sym typeface="Times New Roman" pitchFamily="18" charset="0"/>
              </a:rPr>
              <a:t>Sân bay </a:t>
            </a:r>
          </a:p>
          <a:p>
            <a:pPr algn="ctr">
              <a:buFont typeface="Arial" pitchFamily="34" charset="0"/>
              <a:buNone/>
            </a:pPr>
            <a:r>
              <a:rPr lang="en-US" altLang="zh-CN" sz="2400">
                <a:solidFill>
                  <a:srgbClr val="000099"/>
                </a:solidFill>
                <a:latin typeface="Constantia" pitchFamily="18" charset="0"/>
                <a:ea typeface="SimSun" pitchFamily="2" charset="-122"/>
                <a:cs typeface="Times New Roman" pitchFamily="18" charset="0"/>
                <a:sym typeface="Times New Roman" pitchFamily="18" charset="0"/>
              </a:rPr>
              <a:t>Tân Sơn Nhất</a:t>
            </a:r>
          </a:p>
        </p:txBody>
      </p:sp>
      <p:sp>
        <p:nvSpPr>
          <p:cNvPr id="19466" name="TextBox 9"/>
          <p:cNvSpPr>
            <a:spLocks noChangeArrowheads="1"/>
          </p:cNvSpPr>
          <p:nvPr/>
        </p:nvSpPr>
        <p:spPr bwMode="auto">
          <a:xfrm>
            <a:off x="850900" y="3917950"/>
            <a:ext cx="1555750" cy="841375"/>
          </a:xfrm>
          <a:prstGeom prst="rect">
            <a:avLst/>
          </a:prstGeom>
          <a:solidFill>
            <a:srgbClr val="5CF0F7"/>
          </a:solidFill>
          <a:ln w="19050">
            <a:solidFill>
              <a:srgbClr val="FF0000"/>
            </a:solidFill>
            <a:bevel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400">
                <a:solidFill>
                  <a:srgbClr val="000099"/>
                </a:solidFill>
                <a:latin typeface="Constantia" pitchFamily="18" charset="0"/>
                <a:ea typeface="SimSun" pitchFamily="2" charset="-122"/>
                <a:cs typeface="Times New Roman" pitchFamily="18" charset="0"/>
                <a:sym typeface="Times New Roman" pitchFamily="18" charset="0"/>
              </a:rPr>
              <a:t>Tổng nha Cảnh sát</a:t>
            </a:r>
          </a:p>
        </p:txBody>
      </p:sp>
      <p:cxnSp>
        <p:nvCxnSpPr>
          <p:cNvPr id="19468" name="Straight Arrow Connector 15"/>
          <p:cNvCxnSpPr>
            <a:cxnSpLocks noChangeShapeType="1"/>
          </p:cNvCxnSpPr>
          <p:nvPr/>
        </p:nvCxnSpPr>
        <p:spPr bwMode="auto">
          <a:xfrm flipV="1">
            <a:off x="4572000" y="1543050"/>
            <a:ext cx="0" cy="1757363"/>
          </a:xfrm>
          <a:prstGeom prst="straightConnector1">
            <a:avLst/>
          </a:prstGeom>
          <a:noFill/>
          <a:ln w="28575">
            <a:solidFill>
              <a:srgbClr val="FF0000"/>
            </a:solidFill>
            <a:bevel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9" name="Straight Arrow Connector 18"/>
          <p:cNvCxnSpPr>
            <a:cxnSpLocks noChangeShapeType="1"/>
          </p:cNvCxnSpPr>
          <p:nvPr/>
        </p:nvCxnSpPr>
        <p:spPr bwMode="auto">
          <a:xfrm flipV="1">
            <a:off x="5619750" y="2870200"/>
            <a:ext cx="1157288" cy="488950"/>
          </a:xfrm>
          <a:prstGeom prst="straightConnector1">
            <a:avLst/>
          </a:prstGeom>
          <a:noFill/>
          <a:ln w="28575">
            <a:solidFill>
              <a:srgbClr val="FF0000"/>
            </a:solidFill>
            <a:bevel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0" name="Straight Arrow Connector 20"/>
          <p:cNvCxnSpPr>
            <a:cxnSpLocks noChangeShapeType="1"/>
          </p:cNvCxnSpPr>
          <p:nvPr/>
        </p:nvCxnSpPr>
        <p:spPr bwMode="auto">
          <a:xfrm flipH="1" flipV="1">
            <a:off x="2546350" y="2730500"/>
            <a:ext cx="1257300" cy="558800"/>
          </a:xfrm>
          <a:prstGeom prst="straightConnector1">
            <a:avLst/>
          </a:prstGeom>
          <a:noFill/>
          <a:ln w="28575">
            <a:solidFill>
              <a:srgbClr val="FF0000"/>
            </a:solidFill>
            <a:bevel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1" name="Straight Arrow Connector 25"/>
          <p:cNvCxnSpPr>
            <a:cxnSpLocks noChangeShapeType="1"/>
          </p:cNvCxnSpPr>
          <p:nvPr/>
        </p:nvCxnSpPr>
        <p:spPr bwMode="auto">
          <a:xfrm>
            <a:off x="4641850" y="3917950"/>
            <a:ext cx="0" cy="1608138"/>
          </a:xfrm>
          <a:prstGeom prst="straightConnector1">
            <a:avLst/>
          </a:prstGeom>
          <a:noFill/>
          <a:ln w="28575">
            <a:solidFill>
              <a:srgbClr val="FF0000"/>
            </a:solidFill>
            <a:bevel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2" name="Straight Arrow Connector 27"/>
          <p:cNvCxnSpPr>
            <a:cxnSpLocks noChangeShapeType="1"/>
          </p:cNvCxnSpPr>
          <p:nvPr/>
        </p:nvCxnSpPr>
        <p:spPr bwMode="auto">
          <a:xfrm>
            <a:off x="5549900" y="3708400"/>
            <a:ext cx="1466850" cy="768350"/>
          </a:xfrm>
          <a:prstGeom prst="straightConnector1">
            <a:avLst/>
          </a:prstGeom>
          <a:noFill/>
          <a:ln w="28575">
            <a:solidFill>
              <a:srgbClr val="FF0000"/>
            </a:solidFill>
            <a:bevel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3" name="Straight Arrow Connector 31"/>
          <p:cNvCxnSpPr>
            <a:cxnSpLocks noChangeShapeType="1"/>
          </p:cNvCxnSpPr>
          <p:nvPr/>
        </p:nvCxnSpPr>
        <p:spPr bwMode="auto">
          <a:xfrm flipH="1">
            <a:off x="2476500" y="3708400"/>
            <a:ext cx="1265238" cy="628650"/>
          </a:xfrm>
          <a:prstGeom prst="straightConnector1">
            <a:avLst/>
          </a:prstGeom>
          <a:noFill/>
          <a:ln w="28575">
            <a:solidFill>
              <a:srgbClr val="FF0000"/>
            </a:solidFill>
            <a:bevel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9" name="TextBox 14"/>
          <p:cNvSpPr txBox="1">
            <a:spLocks noChangeArrowheads="1"/>
          </p:cNvSpPr>
          <p:nvPr/>
        </p:nvSpPr>
        <p:spPr bwMode="auto">
          <a:xfrm>
            <a:off x="241300" y="215900"/>
            <a:ext cx="8661400" cy="6462713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02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6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ldLvl="0" animBg="1" autoUpdateAnimBg="0"/>
      <p:bldP spid="19461" grpId="0" bldLvl="0" animBg="1" autoUpdateAnimBg="0"/>
      <p:bldP spid="19462" grpId="0" bldLvl="0" animBg="1" autoUpdateAnimBg="0"/>
      <p:bldP spid="19463" grpId="0" bldLvl="0" animBg="1" autoUpdateAnimBg="0"/>
      <p:bldP spid="19464" grpId="0" bldLvl="0" animBg="1" autoUpdateAnimBg="0"/>
      <p:bldP spid="19465" grpId="0" bldLvl="0" animBg="1" autoUpdateAnimBg="0"/>
      <p:bldP spid="19466" grpId="0" bldLvl="0" animBg="1" autoUpdateAnimBg="0"/>
      <p:bldP spid="19468" grpId="0" animBg="1"/>
      <p:bldP spid="19469" grpId="0" animBg="1"/>
      <p:bldP spid="19470" grpId="0" animBg="1"/>
      <p:bldP spid="19471" grpId="0" animBg="1"/>
      <p:bldP spid="19472" grpId="0" animBg="1"/>
      <p:bldP spid="194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90500" y="5599300"/>
            <a:ext cx="8642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Chủ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tịch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Hồ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Chí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Minh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chủ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trì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cuộc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họp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của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Bộ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Chính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trị</a:t>
            </a:r>
            <a:endParaRPr lang="en-US" altLang="vi-VN" sz="2400" b="1" dirty="0">
              <a:solidFill>
                <a:srgbClr val="1002C2"/>
              </a:solidFill>
              <a:latin typeface="Times New Roman" pitchFamily="18" charset="0"/>
              <a:ea typeface="SimSun" pitchFamily="2" charset="-122"/>
              <a:sym typeface="Arial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về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cuộc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Tổng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tiến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công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và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nổi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dậy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Tết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Mậu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Thân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1968 </a:t>
            </a:r>
            <a:endParaRPr lang="en-US" altLang="en-US" b="1" dirty="0">
              <a:solidFill>
                <a:srgbClr val="1002C2"/>
              </a:solidFill>
              <a:ea typeface="SimSun" pitchFamily="2" charset="-122"/>
            </a:endParaRPr>
          </a:p>
        </p:txBody>
      </p:sp>
      <p:pic>
        <p:nvPicPr>
          <p:cNvPr id="4169" name="Picture 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94" y="403121"/>
            <a:ext cx="7951779" cy="501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42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Nhac bai day\nhac beat.mp3"/>
  <p:tag name="PPSNARRATION" val="31,573138435,C:\Users\Admin\Desktop\Giao an-e - learning(15-16)\LS lop 5\Đường Trường Sơn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5178</TotalTime>
  <Words>1212</Words>
  <Application>Microsoft Office PowerPoint</Application>
  <PresentationFormat>On-screen Show (4:3)</PresentationFormat>
  <Paragraphs>269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.VnTimeH</vt:lpstr>
      <vt:lpstr>Arial</vt:lpstr>
      <vt:lpstr>Arial Unicode MS</vt:lpstr>
      <vt:lpstr>Calibri</vt:lpstr>
      <vt:lpstr>Constantia</vt:lpstr>
      <vt:lpstr>Times New Roman</vt:lpstr>
      <vt:lpstr>VNI-Times</vt:lpstr>
      <vt:lpstr>VnTime</vt:lpstr>
      <vt:lpstr>VnTimeH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I/ Sơ lược cuộc tiến công và nổi dậy của quân giải phóng miền Nam Tết Mậu thân 1968  </vt:lpstr>
      <vt:lpstr>  I/ Sơ lược cuộc tổng tiến công và nổi dậy của quân giải phóng miền Nam Tết Mậu thân 1968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II/ Diễn biến cuộc tổng tiến công vànổi dậy TẾT MẬU THÂN 1968:   Đọc thầm trong SGK/tr49 đoạn: “ Trận đánh…..bị tê liệt.”  Thuật lại diễn biến của cuộc tấn công vào sứ quán Mĩ </vt:lpstr>
      <vt:lpstr>PowerPoint Presentation</vt:lpstr>
      <vt:lpstr> TỔNG TIẾN CÔNG VÀ NỔI DẬY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</dc:creator>
  <cp:lastModifiedBy>This MC</cp:lastModifiedBy>
  <cp:revision>333</cp:revision>
  <dcterms:created xsi:type="dcterms:W3CDTF">2017-02-03T02:15:18Z</dcterms:created>
  <dcterms:modified xsi:type="dcterms:W3CDTF">2022-03-10T02:29:35Z</dcterms:modified>
</cp:coreProperties>
</file>