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6"/>
  </p:notesMasterIdLst>
  <p:sldIdLst>
    <p:sldId id="269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33FF"/>
    <a:srgbClr val="0000FF"/>
    <a:srgbClr val="9900CC"/>
    <a:srgbClr val="FF66FF"/>
    <a:srgbClr val="FFCCFF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63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01A3ABA-F085-4646-8359-B1F71AE79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5097955-AC93-490E-895D-329AE2EF4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C723F-CDAC-4992-937A-53DE3F6D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AFE3-D95F-4B08-B96F-0664D06C5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00332-4D1C-43F0-AE9B-7CBC9FE1E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D99FC-DFAC-4B85-BFF0-4C71EF383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BBD6-D662-42A5-A5D0-FE0E7ABE5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E1D8-B34C-43EE-A2A6-303AAB674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4D212-03C3-44D5-8346-595F8DA9B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4E5FF-4D84-431F-8885-14472348B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81FEC-00C0-4031-BC80-5A0866582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07667-4340-4C2D-B191-F560418F3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48553-81C2-4CA4-A374-6580C9F15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2F304C1A-0CB0-49E2-B92E-AADF27D24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CC00CC"/>
                </a:solidFill>
                <a:latin typeface="Arial" charset="0"/>
              </a:rPr>
              <a:t>Kể chuyện</a:t>
            </a:r>
          </a:p>
        </p:txBody>
      </p:sp>
      <p:sp>
        <p:nvSpPr>
          <p:cNvPr id="239619" name="WordArt 3"/>
          <p:cNvSpPr>
            <a:spLocks noChangeArrowheads="1" noChangeShapeType="1" noTextEdit="1"/>
          </p:cNvSpPr>
          <p:nvPr/>
        </p:nvSpPr>
        <p:spPr bwMode="auto">
          <a:xfrm>
            <a:off x="3276600" y="1143000"/>
            <a:ext cx="27432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1143000" y="86995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96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CC00CC"/>
                </a:solidFill>
                <a:latin typeface="Arial" charset="0"/>
              </a:rPr>
              <a:t>Kể chuyện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43000" y="86995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647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  <a:latin typeface="Arial" charset="0"/>
              </a:rPr>
              <a:t>Kể chuyện </a:t>
            </a:r>
            <a:r>
              <a:rPr lang="vi-VN" sz="3200" b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3200" b="1">
                <a:solidFill>
                  <a:schemeClr val="hlink"/>
                </a:solidFill>
                <a:latin typeface="Arial" charset="0"/>
              </a:rPr>
              <a:t>ã nghe, </a:t>
            </a:r>
            <a:r>
              <a:rPr lang="vi-VN" sz="3200" b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3200" b="1">
                <a:solidFill>
                  <a:schemeClr val="hlink"/>
                </a:solidFill>
                <a:latin typeface="Arial" charset="0"/>
              </a:rPr>
              <a:t>ã học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381000" y="2032000"/>
            <a:ext cx="9906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>
                <a:latin typeface="Arial" charset="0"/>
              </a:rPr>
              <a:t>Đề bài</a:t>
            </a:r>
            <a:endParaRPr lang="en-US" sz="2100">
              <a:latin typeface="Arial" charset="0"/>
            </a:endParaRPr>
          </a:p>
        </p:txBody>
      </p:sp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390525" y="3098800"/>
            <a:ext cx="10572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 i="1">
                <a:latin typeface="Arial" charset="0"/>
              </a:rPr>
              <a:t>Gợi ý</a:t>
            </a:r>
            <a:endParaRPr lang="en-US" sz="2100">
              <a:latin typeface="Arial" charset="0"/>
            </a:endParaRP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457200" y="3479800"/>
            <a:ext cx="8610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1. </a:t>
            </a:r>
            <a:r>
              <a:rPr lang="en-US" sz="2100" i="1">
                <a:latin typeface="Arial" charset="0"/>
              </a:rPr>
              <a:t>Thế nào là sống, làm việc theo pháp luật, theo nếp sống v</a:t>
            </a:r>
            <a:r>
              <a:rPr lang="vi-VN" sz="2100" i="1">
                <a:latin typeface="Arial" charset="0"/>
              </a:rPr>
              <a:t>ă</a:t>
            </a:r>
            <a:r>
              <a:rPr lang="en-US" sz="2100" i="1">
                <a:latin typeface="Arial" charset="0"/>
              </a:rPr>
              <a:t>n minh?</a:t>
            </a:r>
            <a:endParaRPr lang="en-US" sz="2100">
              <a:latin typeface="Arial" charset="0"/>
            </a:endParaRPr>
          </a:p>
        </p:txBody>
      </p:sp>
      <p:sp>
        <p:nvSpPr>
          <p:cNvPr id="265227" name="Text Box 11"/>
          <p:cNvSpPr txBox="1">
            <a:spLocks noChangeArrowheads="1"/>
          </p:cNvSpPr>
          <p:nvPr/>
        </p:nvSpPr>
        <p:spPr bwMode="auto">
          <a:xfrm>
            <a:off x="381000" y="3908425"/>
            <a:ext cx="8610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a) Thực hiện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úng quy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ịnh của pháp luật, quy </a:t>
            </a:r>
            <a:r>
              <a:rPr lang="vi-VN" sz="2100">
                <a:latin typeface="Arial" charset="0"/>
              </a:rPr>
              <a:t>ư</a:t>
            </a:r>
            <a:r>
              <a:rPr lang="en-US" sz="2100">
                <a:latin typeface="Arial" charset="0"/>
              </a:rPr>
              <a:t>ớc của cộng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ồng;</a:t>
            </a:r>
          </a:p>
        </p:txBody>
      </p:sp>
      <p:sp>
        <p:nvSpPr>
          <p:cNvPr id="265228" name="Text Box 12"/>
          <p:cNvSpPr txBox="1">
            <a:spLocks noChangeArrowheads="1"/>
          </p:cNvSpPr>
          <p:nvPr/>
        </p:nvSpPr>
        <p:spPr bwMode="auto">
          <a:xfrm>
            <a:off x="381000" y="4270375"/>
            <a:ext cx="838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thiếu nhi giữ gìn trật tự, vệ sinh n</a:t>
            </a:r>
            <a:r>
              <a:rPr lang="vi-VN" sz="2100">
                <a:latin typeface="Arial" charset="0"/>
              </a:rPr>
              <a:t>ơ</a:t>
            </a:r>
            <a:r>
              <a:rPr lang="en-US" sz="2100">
                <a:latin typeface="Arial" charset="0"/>
              </a:rPr>
              <a:t>i công cộng, chấp hành luật lệ giao thông.</a:t>
            </a:r>
          </a:p>
        </p:txBody>
      </p:sp>
      <p:sp>
        <p:nvSpPr>
          <p:cNvPr id="265229" name="Text Box 13"/>
          <p:cNvSpPr txBox="1">
            <a:spLocks noChangeArrowheads="1"/>
          </p:cNvSpPr>
          <p:nvPr/>
        </p:nvSpPr>
        <p:spPr bwMode="auto">
          <a:xfrm>
            <a:off x="381000" y="2360613"/>
            <a:ext cx="838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  Kể một câu chuyện em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nghe hoặc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ọc về những tấm g</a:t>
            </a:r>
            <a:r>
              <a:rPr lang="vi-VN" sz="2100">
                <a:latin typeface="Arial" charset="0"/>
              </a:rPr>
              <a:t>ươ</a:t>
            </a:r>
            <a:r>
              <a:rPr lang="en-US" sz="2100">
                <a:latin typeface="Arial" charset="0"/>
              </a:rPr>
              <a:t>ng sống, làm việc theo pháp luật, theo nếp sống v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 minh.</a:t>
            </a:r>
          </a:p>
        </p:txBody>
      </p:sp>
      <p:sp>
        <p:nvSpPr>
          <p:cNvPr id="265230" name="Text Box 14"/>
          <p:cNvSpPr txBox="1">
            <a:spLocks noChangeArrowheads="1"/>
          </p:cNvSpPr>
          <p:nvPr/>
        </p:nvSpPr>
        <p:spPr bwMode="auto">
          <a:xfrm>
            <a:off x="381000" y="5000625"/>
            <a:ext cx="8610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b) Yêu chuộng công lí,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ấu tranh thực hiện công lí.</a:t>
            </a:r>
          </a:p>
        </p:txBody>
      </p:sp>
      <p:sp>
        <p:nvSpPr>
          <p:cNvPr id="265234" name="Text Box 18"/>
          <p:cNvSpPr txBox="1">
            <a:spLocks noChangeArrowheads="1"/>
          </p:cNvSpPr>
          <p:nvPr/>
        </p:nvSpPr>
        <p:spPr bwMode="auto">
          <a:xfrm>
            <a:off x="419100" y="5499100"/>
            <a:ext cx="8382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				     thiếu nhi tham gia bảo vệ các công trình công cộng, các di tích lịch sử – v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 hoá, bảo vệ môi tr</a:t>
            </a:r>
            <a:r>
              <a:rPr lang="vi-VN" sz="2100">
                <a:latin typeface="Arial" charset="0"/>
              </a:rPr>
              <a:t>ư</a:t>
            </a:r>
            <a:r>
              <a:rPr lang="en-US" sz="2100">
                <a:latin typeface="Arial" charset="0"/>
              </a:rPr>
              <a:t>ờng.</a:t>
            </a:r>
          </a:p>
        </p:txBody>
      </p:sp>
      <p:sp>
        <p:nvSpPr>
          <p:cNvPr id="265235" name="Text Box 19"/>
          <p:cNvSpPr txBox="1">
            <a:spLocks noChangeArrowheads="1"/>
          </p:cNvSpPr>
          <p:nvPr/>
        </p:nvSpPr>
        <p:spPr bwMode="auto">
          <a:xfrm>
            <a:off x="381000" y="5505450"/>
            <a:ext cx="8610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c) Đấu tranh chống vi phạm pháp luật;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26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65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65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65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65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65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/>
      <p:bldP spid="265222" grpId="0"/>
      <p:bldP spid="265223" grpId="0"/>
      <p:bldP spid="265224" grpId="0"/>
      <p:bldP spid="265227" grpId="0"/>
      <p:bldP spid="265228" grpId="0"/>
      <p:bldP spid="265229" grpId="0"/>
      <p:bldP spid="265230" grpId="0"/>
      <p:bldP spid="265234" grpId="0"/>
      <p:bldP spid="2652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143000" y="86995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" y="2032000"/>
            <a:ext cx="9906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>
                <a:latin typeface="Arial" charset="0"/>
              </a:rPr>
              <a:t>Đề bài</a:t>
            </a:r>
            <a:endParaRPr lang="en-US" sz="2100">
              <a:latin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90525" y="3098800"/>
            <a:ext cx="10572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 i="1">
                <a:latin typeface="Arial" charset="0"/>
              </a:rPr>
              <a:t>Gợi ý</a:t>
            </a:r>
            <a:endParaRPr lang="en-US" sz="2100">
              <a:latin typeface="Arial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3479800"/>
            <a:ext cx="8382000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100" i="1">
                <a:latin typeface="Arial" charset="0"/>
              </a:rPr>
              <a:t>2. Cách kể chuyện: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- Giới thiệu câu chuyện: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+ Nêu tên câu chuyện.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+ Nêu tên nhân vật.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- Kể diễn biến của câu chuyện, nhấn mạnh vào các suy nghĩ, hành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ộng của nhân vật thể hiện, ý thức sống, làm việc theo pháp luật, theo nếp sống v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 minh.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381000" y="2360613"/>
            <a:ext cx="838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  Kể một câu chuyện em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nghe hoặc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ọc về những tấm g</a:t>
            </a:r>
            <a:r>
              <a:rPr lang="vi-VN" sz="2100">
                <a:latin typeface="Arial" charset="0"/>
              </a:rPr>
              <a:t>ươ</a:t>
            </a:r>
            <a:r>
              <a:rPr lang="en-US" sz="2100">
                <a:latin typeface="Arial" charset="0"/>
              </a:rPr>
              <a:t>ng sống, làm việc theo pháp luật, theo nếp sống v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 minh.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43000" y="86995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2032000"/>
            <a:ext cx="9906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>
                <a:latin typeface="Arial" charset="0"/>
              </a:rPr>
              <a:t>Đề bài</a:t>
            </a:r>
            <a:endParaRPr lang="en-US" sz="2100">
              <a:latin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0525" y="3098800"/>
            <a:ext cx="10572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 b="1" i="1">
                <a:latin typeface="Arial" charset="0"/>
              </a:rPr>
              <a:t>Gợi ý</a:t>
            </a:r>
            <a:endParaRPr lang="en-US" sz="2100">
              <a:latin typeface="Arial" charset="0"/>
            </a:endParaRPr>
          </a:p>
        </p:txBody>
      </p:sp>
      <p:sp>
        <p:nvSpPr>
          <p:cNvPr id="267271" name="Text Box 7"/>
          <p:cNvSpPr txBox="1">
            <a:spLocks noChangeArrowheads="1"/>
          </p:cNvSpPr>
          <p:nvPr/>
        </p:nvSpPr>
        <p:spPr bwMode="auto">
          <a:xfrm>
            <a:off x="457200" y="3702050"/>
            <a:ext cx="83820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100" i="1">
                <a:latin typeface="Arial" charset="0"/>
              </a:rPr>
              <a:t>3. Trao </a:t>
            </a:r>
            <a:r>
              <a:rPr lang="vi-VN" sz="2100" i="1">
                <a:latin typeface="Arial" charset="0"/>
              </a:rPr>
              <a:t>đ</a:t>
            </a:r>
            <a:r>
              <a:rPr lang="en-US" sz="2100" i="1">
                <a:latin typeface="Arial" charset="0"/>
              </a:rPr>
              <a:t>ổi với các bạn về ý nghĩa của câu chuyện.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81000" y="2360613"/>
            <a:ext cx="838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       Kể một câu chuyện em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nghe hoặc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ã </a:t>
            </a:r>
            <a:r>
              <a:rPr lang="vi-VN" sz="2100">
                <a:latin typeface="Arial" charset="0"/>
              </a:rPr>
              <a:t>đ</a:t>
            </a:r>
            <a:r>
              <a:rPr lang="en-US" sz="2100">
                <a:latin typeface="Arial" charset="0"/>
              </a:rPr>
              <a:t>ọc về những tấm g</a:t>
            </a:r>
            <a:r>
              <a:rPr lang="vi-VN" sz="2100">
                <a:latin typeface="Arial" charset="0"/>
              </a:rPr>
              <a:t>ươ</a:t>
            </a:r>
            <a:r>
              <a:rPr lang="en-US" sz="2100">
                <a:latin typeface="Arial" charset="0"/>
              </a:rPr>
              <a:t>ng sống, làm việc theo pháp luật, theo nếp sống v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 minh.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457200" y="4164013"/>
            <a:ext cx="8382000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100" i="1">
                <a:latin typeface="Arial" charset="0"/>
              </a:rPr>
              <a:t>4. Tiêu chuẩn </a:t>
            </a:r>
            <a:r>
              <a:rPr lang="vi-VN" sz="2100" i="1">
                <a:latin typeface="Arial" charset="0"/>
              </a:rPr>
              <a:t>đ</a:t>
            </a:r>
            <a:r>
              <a:rPr lang="en-US" sz="2100" i="1">
                <a:latin typeface="Arial" charset="0"/>
              </a:rPr>
              <a:t>ánh giá: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 i="1">
                <a:latin typeface="Arial" charset="0"/>
              </a:rPr>
              <a:t>	</a:t>
            </a:r>
            <a:r>
              <a:rPr lang="en-US" sz="2100">
                <a:latin typeface="Arial" charset="0"/>
              </a:rPr>
              <a:t>+ Nội dung chuyện có hay, có mới không?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>
                <a:latin typeface="Arial" charset="0"/>
              </a:rPr>
              <a:t>	+ Cách kể </a:t>
            </a:r>
            <a:r>
              <a:rPr lang="en-US" sz="2100" i="1">
                <a:latin typeface="Arial" charset="0"/>
              </a:rPr>
              <a:t>(giọng </a:t>
            </a:r>
            <a:r>
              <a:rPr lang="vi-VN" sz="2100" i="1">
                <a:latin typeface="Arial" charset="0"/>
              </a:rPr>
              <a:t>đ</a:t>
            </a:r>
            <a:r>
              <a:rPr lang="en-US" sz="2100" i="1">
                <a:latin typeface="Arial" charset="0"/>
              </a:rPr>
              <a:t>iệu, cử chỉ)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100" i="1">
                <a:latin typeface="Arial" charset="0"/>
              </a:rPr>
              <a:t>	</a:t>
            </a:r>
            <a:r>
              <a:rPr lang="en-US" sz="2100">
                <a:latin typeface="Arial" charset="0"/>
              </a:rPr>
              <a:t>+ Khả n</a:t>
            </a:r>
            <a:r>
              <a:rPr lang="vi-VN" sz="2100">
                <a:latin typeface="Arial" charset="0"/>
              </a:rPr>
              <a:t>ă</a:t>
            </a:r>
            <a:r>
              <a:rPr lang="en-US" sz="2100">
                <a:latin typeface="Arial" charset="0"/>
              </a:rPr>
              <a:t>ng hiểu chuyện của ng</a:t>
            </a:r>
            <a:r>
              <a:rPr lang="vi-VN" sz="2100">
                <a:latin typeface="Arial" charset="0"/>
              </a:rPr>
              <a:t>ư</a:t>
            </a:r>
            <a:r>
              <a:rPr lang="en-US" sz="2100">
                <a:latin typeface="Arial" charset="0"/>
              </a:rPr>
              <a:t>ời kể?</a:t>
            </a:r>
            <a:endParaRPr lang="en-US" sz="21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1" grpId="0"/>
      <p:bldP spid="267273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705</TotalTime>
  <Words>258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.VnTime</vt:lpstr>
      <vt:lpstr>Arial</vt:lpstr>
      <vt:lpstr>Tahoma</vt:lpstr>
      <vt:lpstr>Wingdings</vt:lpstr>
      <vt:lpstr>Blends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39</cp:revision>
  <cp:lastPrinted>1601-01-01T00:00:00Z</cp:lastPrinted>
  <dcterms:created xsi:type="dcterms:W3CDTF">1601-01-01T00:00:00Z</dcterms:created>
  <dcterms:modified xsi:type="dcterms:W3CDTF">2021-12-02T17:29:32Z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