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6" r:id="rId2"/>
    <p:sldId id="257" r:id="rId3"/>
    <p:sldId id="258" r:id="rId4"/>
    <p:sldId id="260" r:id="rId5"/>
    <p:sldId id="262" r:id="rId6"/>
    <p:sldId id="263" r:id="rId7"/>
    <p:sldId id="276" r:id="rId8"/>
    <p:sldId id="277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1" r:id="rId28"/>
    <p:sldId id="292" r:id="rId29"/>
    <p:sldId id="295" r:id="rId30"/>
    <p:sldId id="2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6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22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0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5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5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0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8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9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8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6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9E3F8-EF3A-44E7-A59F-D1C388463068}" type="datetimeFigureOut">
              <a:rPr lang="en-US" smtClean="0"/>
              <a:t>16/04/2022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" Target="slide11.xml"/><Relationship Id="rId7" Type="http://schemas.openxmlformats.org/officeDocument/2006/relationships/image" Target="../media/image13.png"/><Relationship Id="rId12" Type="http://schemas.openxmlformats.org/officeDocument/2006/relationships/slide" Target="slide14.xml"/><Relationship Id="rId17" Type="http://schemas.openxmlformats.org/officeDocument/2006/relationships/slide" Target="slide15.xml"/><Relationship Id="rId2" Type="http://schemas.openxmlformats.org/officeDocument/2006/relationships/image" Target="../media/image10.jpeg"/><Relationship Id="rId16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gif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13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3.gif"/><Relationship Id="rId5" Type="http://schemas.openxmlformats.org/officeDocument/2006/relationships/image" Target="../media/image20.gif"/><Relationship Id="rId10" Type="http://schemas.openxmlformats.org/officeDocument/2006/relationships/image" Target="../media/image22.gif"/><Relationship Id="rId4" Type="http://schemas.openxmlformats.org/officeDocument/2006/relationships/image" Target="../media/image1.jpeg"/><Relationship Id="rId9" Type="http://schemas.openxmlformats.org/officeDocument/2006/relationships/image" Target="../media/image21.gif"/><Relationship Id="rId1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0" Type="http://schemas.openxmlformats.org/officeDocument/2006/relationships/image" Target="../media/image23.gif"/><Relationship Id="rId4" Type="http://schemas.openxmlformats.org/officeDocument/2006/relationships/image" Target="../media/image1.jpeg"/><Relationship Id="rId9" Type="http://schemas.openxmlformats.org/officeDocument/2006/relationships/image" Target="../media/image22.gif"/><Relationship Id="rId1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0" Type="http://schemas.openxmlformats.org/officeDocument/2006/relationships/image" Target="../media/image23.gif"/><Relationship Id="rId4" Type="http://schemas.openxmlformats.org/officeDocument/2006/relationships/image" Target="../media/image1.jpeg"/><Relationship Id="rId9" Type="http://schemas.openxmlformats.org/officeDocument/2006/relationships/image" Target="../media/image22.gif"/><Relationship Id="rId1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5" Type="http://schemas.openxmlformats.org/officeDocument/2006/relationships/image" Target="../media/image27.png"/><Relationship Id="rId10" Type="http://schemas.openxmlformats.org/officeDocument/2006/relationships/image" Target="../media/image23.gif"/><Relationship Id="rId4" Type="http://schemas.openxmlformats.org/officeDocument/2006/relationships/image" Target="../media/image1.jpeg"/><Relationship Id="rId9" Type="http://schemas.openxmlformats.org/officeDocument/2006/relationships/image" Target="../media/image22.gif"/><Relationship Id="rId1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DCD03F-BFDD-4B5F-890D-9D9E33823F89}"/>
              </a:ext>
            </a:extLst>
          </p:cNvPr>
          <p:cNvSpPr/>
          <p:nvPr/>
        </p:nvSpPr>
        <p:spPr>
          <a:xfrm>
            <a:off x="2590800" y="1143001"/>
            <a:ext cx="7848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HỌC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872CAC-ADAA-4C42-8E20-F8DBBF244F86}"/>
              </a:ext>
            </a:extLst>
          </p:cNvPr>
          <p:cNvSpPr/>
          <p:nvPr/>
        </p:nvSpPr>
        <p:spPr>
          <a:xfrm>
            <a:off x="4648200" y="3338781"/>
            <a:ext cx="3276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 5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9AC502B2-D249-4817-9432-A9DF8BF51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71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2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61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0" y="114256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0" y="600516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06" y="1170222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81" y="64281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38" y="4530352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37" y="408090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31" y="4563445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31" y="4051556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08767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6308767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74631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2974631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6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2922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hlinkClick r:id="rId17" action="ppaction://hlinksldjump"/>
          </p:cNvPr>
          <p:cNvSpPr/>
          <p:nvPr/>
        </p:nvSpPr>
        <p:spPr>
          <a:xfrm>
            <a:off x="12674992" y="6038538"/>
            <a:ext cx="1041009" cy="80184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09DBB9B6-6879-4103-A8A4-2CCD04A0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48" y="3937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667759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….(1)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365D6FE9-1A9C-4CF2-975D-36C1850D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3" y="39095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7025" y="330870"/>
            <a:ext cx="1009904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…..(2)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đực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….(3)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C56BC5B4-9BB5-4404-8E86-84FCE378E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73" y="130048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……(4)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nhụy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A5F43165-1B50-4C49-B3DF-7CB306E06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3" y="162818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288949" y="3630593"/>
            <a:ext cx="405508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Tx/>
              <a:buAutoNum type="arabicPeriod"/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Nhụy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001" y="228405"/>
            <a:ext cx="9622971" cy="3156327"/>
          </a:xfrm>
          <a:prstGeom prst="rect">
            <a:avLst/>
          </a:prstGeom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45BD063B-5F7A-4B6E-A43E-C99EAB00E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7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68" y="2067317"/>
            <a:ext cx="10515600" cy="1325563"/>
          </a:xfrm>
        </p:spPr>
        <p:txBody>
          <a:bodyPr>
            <a:noAutofit/>
          </a:bodyPr>
          <a:lstStyle/>
          <a:p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587326" y="5460192"/>
            <a:ext cx="10515600" cy="13939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949" y="5613009"/>
            <a:ext cx="11296357" cy="10902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140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278402" y="5136004"/>
            <a:ext cx="9133449" cy="15672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FC7FF1BF-9C4B-4E7F-8023-F03948908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7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build="p" animBg="1"/>
      <p:bldP spid="8" grpId="1" build="p" animBg="1"/>
      <p:bldP spid="5" grpId="0" animBg="1"/>
      <p:bldP spid="5" grpId="1" animBg="1"/>
      <p:bldP spid="5" grpId="2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877" y="365125"/>
            <a:ext cx="6066987" cy="6148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39" y="358776"/>
            <a:ext cx="5388073" cy="6154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38" y="365125"/>
            <a:ext cx="5715000" cy="6148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273" y="358776"/>
            <a:ext cx="5715000" cy="61545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38" y="365125"/>
            <a:ext cx="11657724" cy="6148216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43C9AC25-CADB-4299-900F-690649F2A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17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538" y="446991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>
              <a:buNone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67573A-CAA5-4D11-9986-D0FC4E5B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87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326" y="261659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b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9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3720412-A59B-4593-8B26-E12EE65B3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98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2" y="3052689"/>
            <a:ext cx="12079458" cy="3805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:………..(1).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……….(2).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………..(3).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………..(4).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…………(5),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3651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2987" y="2375846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3990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56729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2957" y="2375846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CA2B3C9-0C5D-4F38-ADED-EAE994100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6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8" y="3616546"/>
            <a:ext cx="93836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3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3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9" y="5197165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6060427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7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7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3" y="5197165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Thu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3" y="6060427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Thu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1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5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7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3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8A19E583-D855-4040-85BA-4CF77E9C5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6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5576" y="862209"/>
            <a:ext cx="2805332" cy="943170"/>
          </a:xfrm>
        </p:spPr>
        <p:txBody>
          <a:bodyPr>
            <a:norm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420072"/>
            <a:ext cx="10515600" cy="2137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:………………(1). Con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……………..(2). Con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…………………(3).</a:t>
            </a:r>
          </a:p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……………………(4).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………………….(5),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500" b="1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36080" y="1488831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11570" y="2685402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66160" y="4082342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2595" y="5350412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7F8FA57-8A6C-466C-BA53-DD9549C31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9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757" y="2469542"/>
            <a:ext cx="10515600" cy="1325563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8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8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0991F6-83DB-42B0-B5AC-F086D5661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26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601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A0D549-B899-4C6D-81E0-136CE044F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05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4843" y="211017"/>
            <a:ext cx="2330548" cy="6288259"/>
          </a:xfrm>
        </p:spPr>
        <p:txBody>
          <a:bodyPr>
            <a:normAutofit/>
          </a:bodyPr>
          <a:lstStyle/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08"/>
            <a:ext cx="9509760" cy="656257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E0E3D6F1-0228-4E17-A112-EAF49D77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5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78" y="126610"/>
            <a:ext cx="9295814" cy="65696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734843" y="211017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DB2CFB3-7B75-48DE-970D-254BBD6EE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36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26" y="126610"/>
            <a:ext cx="8853268" cy="65555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734843" y="211017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E31C31E-7420-4185-A6DE-DF14A275C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0" y="126609"/>
            <a:ext cx="9405278" cy="64852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861452" y="323558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239F8A1-01F3-426F-84FD-99886D8F1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590" y="475127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marL="0" indent="0">
              <a:buNone/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35A952-9FCB-4229-8415-4ACD363EA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99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161757" y="244714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0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014025" y="565274"/>
            <a:ext cx="10515600" cy="13338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3CB1D2-B257-43E0-AD9F-4ED9B0259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595" name="Group 563"/>
          <p:cNvGraphicFramePr>
            <a:graphicFrameLocks noGrp="1"/>
          </p:cNvGraphicFramePr>
          <p:nvPr/>
        </p:nvGraphicFramePr>
        <p:xfrm>
          <a:off x="3733800" y="1447800"/>
          <a:ext cx="5562600" cy="4495802"/>
        </p:xfrm>
        <a:graphic>
          <a:graphicData uri="http://schemas.openxmlformats.org/drawingml/2006/table">
            <a:tbl>
              <a:tblPr/>
              <a:tblGrid>
                <a:gridCol w="506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6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64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32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64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429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35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938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350">
                <a:tc rowSpan="2"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2938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4559" name="Group 527"/>
          <p:cNvGraphicFramePr>
            <a:graphicFrameLocks noGrp="1"/>
          </p:cNvGraphicFramePr>
          <p:nvPr/>
        </p:nvGraphicFramePr>
        <p:xfrm>
          <a:off x="3733800" y="2743200"/>
          <a:ext cx="4038600" cy="6096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Ô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83" name="Group 551"/>
          <p:cNvGraphicFramePr>
            <a:graphicFrameLocks noGrp="1"/>
          </p:cNvGraphicFramePr>
          <p:nvPr/>
        </p:nvGraphicFramePr>
        <p:xfrm>
          <a:off x="4743450" y="3352800"/>
          <a:ext cx="4038600" cy="647700"/>
        </p:xfrm>
        <a:graphic>
          <a:graphicData uri="http://schemas.openxmlformats.org/drawingml/2006/table">
            <a:tbl>
              <a:tblPr/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35" name="Group 503"/>
          <p:cNvGraphicFramePr>
            <a:graphicFrameLocks noGrp="1"/>
          </p:cNvGraphicFramePr>
          <p:nvPr/>
        </p:nvGraphicFramePr>
        <p:xfrm>
          <a:off x="4743450" y="1466850"/>
          <a:ext cx="4038600" cy="6096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41" name="Group 509"/>
          <p:cNvGraphicFramePr>
            <a:graphicFrameLocks noGrp="1"/>
          </p:cNvGraphicFramePr>
          <p:nvPr/>
        </p:nvGraphicFramePr>
        <p:xfrm>
          <a:off x="3219450" y="2057400"/>
          <a:ext cx="4038600" cy="685800"/>
        </p:xfrm>
        <a:graphic>
          <a:graphicData uri="http://schemas.openxmlformats.org/drawingml/2006/table">
            <a:tbl>
              <a:tblPr/>
              <a:tblGrid>
                <a:gridCol w="100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49" name="Group 517"/>
          <p:cNvGraphicFramePr>
            <a:graphicFrameLocks noGrp="1"/>
          </p:cNvGraphicFramePr>
          <p:nvPr/>
        </p:nvGraphicFramePr>
        <p:xfrm>
          <a:off x="5257800" y="4019550"/>
          <a:ext cx="4038600" cy="609600"/>
        </p:xfrm>
        <a:graphic>
          <a:graphicData uri="http://schemas.openxmlformats.org/drawingml/2006/table">
            <a:tbl>
              <a:tblPr/>
              <a:tblGrid>
                <a:gridCol w="151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52" name="Group 520"/>
          <p:cNvGraphicFramePr>
            <a:graphicFrameLocks noGrp="1"/>
          </p:cNvGraphicFramePr>
          <p:nvPr/>
        </p:nvGraphicFramePr>
        <p:xfrm>
          <a:off x="3238500" y="4648200"/>
          <a:ext cx="4038600" cy="609600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561" name="Text Box 529"/>
          <p:cNvSpPr txBox="1">
            <a:spLocks noChangeArrowheads="1"/>
          </p:cNvSpPr>
          <p:nvPr/>
        </p:nvSpPr>
        <p:spPr bwMode="auto">
          <a:xfrm>
            <a:off x="4495800" y="304800"/>
            <a:ext cx="350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TRÒ CHƠI Ô CHỮ</a:t>
            </a:r>
          </a:p>
        </p:txBody>
      </p:sp>
      <p:sp>
        <p:nvSpPr>
          <p:cNvPr id="44562" name="Oval 53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15621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1</a:t>
            </a:r>
          </a:p>
        </p:txBody>
      </p:sp>
      <p:sp>
        <p:nvSpPr>
          <p:cNvPr id="44563" name="Oval 531"/>
          <p:cNvSpPr>
            <a:spLocks noChangeArrowheads="1"/>
          </p:cNvSpPr>
          <p:nvPr/>
        </p:nvSpPr>
        <p:spPr bwMode="auto">
          <a:xfrm>
            <a:off x="1981200" y="22479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2</a:t>
            </a:r>
          </a:p>
        </p:txBody>
      </p:sp>
      <p:sp>
        <p:nvSpPr>
          <p:cNvPr id="44564" name="Oval 53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000250" y="28956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3</a:t>
            </a:r>
          </a:p>
        </p:txBody>
      </p:sp>
      <p:sp>
        <p:nvSpPr>
          <p:cNvPr id="44565" name="Oval 533"/>
          <p:cNvSpPr>
            <a:spLocks noChangeArrowheads="1"/>
          </p:cNvSpPr>
          <p:nvPr/>
        </p:nvSpPr>
        <p:spPr bwMode="auto">
          <a:xfrm>
            <a:off x="1981200" y="35433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4</a:t>
            </a:r>
          </a:p>
        </p:txBody>
      </p:sp>
      <p:sp>
        <p:nvSpPr>
          <p:cNvPr id="44566" name="Oval 53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41910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5</a:t>
            </a:r>
          </a:p>
        </p:txBody>
      </p:sp>
      <p:sp>
        <p:nvSpPr>
          <p:cNvPr id="44567" name="Oval 535"/>
          <p:cNvSpPr>
            <a:spLocks noChangeArrowheads="1"/>
          </p:cNvSpPr>
          <p:nvPr/>
        </p:nvSpPr>
        <p:spPr bwMode="auto">
          <a:xfrm>
            <a:off x="1981200" y="48006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6</a:t>
            </a:r>
          </a:p>
        </p:txBody>
      </p:sp>
      <p:sp>
        <p:nvSpPr>
          <p:cNvPr id="44568" name="Oval 53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62150" y="542925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7</a:t>
            </a:r>
          </a:p>
        </p:txBody>
      </p:sp>
      <p:sp>
        <p:nvSpPr>
          <p:cNvPr id="44569" name="Oval 53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600075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8</a:t>
            </a:r>
          </a:p>
        </p:txBody>
      </p:sp>
      <p:sp>
        <p:nvSpPr>
          <p:cNvPr id="44571" name="Rectangle 539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15430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1</a:t>
            </a:r>
          </a:p>
        </p:txBody>
      </p:sp>
      <p:sp>
        <p:nvSpPr>
          <p:cNvPr id="44572" name="Rectangle 54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22479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2</a:t>
            </a:r>
          </a:p>
        </p:txBody>
      </p:sp>
      <p:sp>
        <p:nvSpPr>
          <p:cNvPr id="44573" name="Rectangle 541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28956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3</a:t>
            </a:r>
          </a:p>
        </p:txBody>
      </p:sp>
      <p:sp>
        <p:nvSpPr>
          <p:cNvPr id="44574" name="Rectangle 542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35623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4</a:t>
            </a:r>
          </a:p>
        </p:txBody>
      </p:sp>
      <p:sp>
        <p:nvSpPr>
          <p:cNvPr id="44575" name="Rectangle 543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42291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5</a:t>
            </a:r>
          </a:p>
        </p:txBody>
      </p:sp>
      <p:sp>
        <p:nvSpPr>
          <p:cNvPr id="44576" name="Rectangle 5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48196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6</a:t>
            </a:r>
          </a:p>
        </p:txBody>
      </p:sp>
      <p:sp>
        <p:nvSpPr>
          <p:cNvPr id="44577" name="Rectangle 545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54483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7</a:t>
            </a:r>
          </a:p>
        </p:txBody>
      </p:sp>
      <p:sp>
        <p:nvSpPr>
          <p:cNvPr id="44578" name="Rectangle 546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60198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8</a:t>
            </a:r>
          </a:p>
        </p:txBody>
      </p:sp>
      <p:sp>
        <p:nvSpPr>
          <p:cNvPr id="44579" name="AutoShape 547"/>
          <p:cNvSpPr>
            <a:spLocks noChangeArrowheads="1"/>
          </p:cNvSpPr>
          <p:nvPr/>
        </p:nvSpPr>
        <p:spPr bwMode="auto">
          <a:xfrm>
            <a:off x="2057400" y="-13335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Con vật bé nhỏ chuyên bắt sâu trừ hại cho hoa màu ?</a:t>
            </a:r>
            <a:r>
              <a:rPr lang="en-US" sz="1600"/>
              <a:t> </a:t>
            </a:r>
          </a:p>
        </p:txBody>
      </p:sp>
      <p:sp>
        <p:nvSpPr>
          <p:cNvPr id="44580" name="AutoShape 548"/>
          <p:cNvSpPr>
            <a:spLocks noChangeArrowheads="1"/>
          </p:cNvSpPr>
          <p:nvPr/>
        </p:nvSpPr>
        <p:spPr bwMode="auto">
          <a:xfrm>
            <a:off x="20764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Con gì hay giúp đồng bào Tây Nguyên kéo gỗ ?</a:t>
            </a:r>
          </a:p>
        </p:txBody>
      </p:sp>
      <p:sp>
        <p:nvSpPr>
          <p:cNvPr id="44581" name="AutoShape 549"/>
          <p:cNvSpPr>
            <a:spLocks noChangeArrowheads="1"/>
          </p:cNvSpPr>
          <p:nvPr/>
        </p:nvSpPr>
        <p:spPr bwMode="auto">
          <a:xfrm>
            <a:off x="20955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800000"/>
                </a:solidFill>
              </a:rPr>
              <a:t>   Tên gọi chung của những con vật tham gia vào quá </a:t>
            </a:r>
          </a:p>
          <a:p>
            <a:r>
              <a:rPr lang="en-US" sz="2400">
                <a:solidFill>
                  <a:srgbClr val="800000"/>
                </a:solidFill>
              </a:rPr>
              <a:t>trình thụ phấn của thực vật có hoa ? </a:t>
            </a:r>
          </a:p>
        </p:txBody>
      </p:sp>
      <p:sp>
        <p:nvSpPr>
          <p:cNvPr id="44582" name="AutoShape 550"/>
          <p:cNvSpPr>
            <a:spLocks noChangeArrowheads="1"/>
          </p:cNvSpPr>
          <p:nvPr/>
        </p:nvSpPr>
        <p:spPr bwMode="auto">
          <a:xfrm>
            <a:off x="20955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Tên một cơ quan sinh sản ở thực vật có hoa ? </a:t>
            </a:r>
          </a:p>
        </p:txBody>
      </p:sp>
      <p:sp>
        <p:nvSpPr>
          <p:cNvPr id="44584" name="AutoShape 552"/>
          <p:cNvSpPr>
            <a:spLocks noChangeArrowheads="1"/>
          </p:cNvSpPr>
          <p:nvPr/>
        </p:nvSpPr>
        <p:spPr bwMode="auto">
          <a:xfrm>
            <a:off x="20574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800000"/>
                </a:solidFill>
              </a:rPr>
              <a:t>           Tên  một con vật được phát hiện đầu tiên ở</a:t>
            </a:r>
          </a:p>
          <a:p>
            <a:r>
              <a:rPr lang="en-US" sz="2400">
                <a:solidFill>
                  <a:srgbClr val="800000"/>
                </a:solidFill>
              </a:rPr>
              <a:t>    huyện  ALưới ?  </a:t>
            </a:r>
          </a:p>
        </p:txBody>
      </p:sp>
      <p:sp>
        <p:nvSpPr>
          <p:cNvPr id="44585" name="AutoShape 553"/>
          <p:cNvSpPr>
            <a:spLocks noChangeArrowheads="1"/>
          </p:cNvSpPr>
          <p:nvPr/>
        </p:nvSpPr>
        <p:spPr bwMode="auto">
          <a:xfrm>
            <a:off x="20764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Sau khi thụ phấn, bầu nhuỵ phát triển thành gì ? </a:t>
            </a:r>
          </a:p>
        </p:txBody>
      </p:sp>
      <p:sp>
        <p:nvSpPr>
          <p:cNvPr id="44586" name="AutoShape 554"/>
          <p:cNvSpPr>
            <a:spLocks noChangeArrowheads="1"/>
          </p:cNvSpPr>
          <p:nvPr/>
        </p:nvSpPr>
        <p:spPr bwMode="auto">
          <a:xfrm>
            <a:off x="20764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Con gì kêu báo hiệu mùa hè ? </a:t>
            </a:r>
          </a:p>
        </p:txBody>
      </p:sp>
      <p:sp>
        <p:nvSpPr>
          <p:cNvPr id="44587" name="AutoShape 555"/>
          <p:cNvSpPr>
            <a:spLocks noChangeArrowheads="1"/>
          </p:cNvSpPr>
          <p:nvPr/>
        </p:nvSpPr>
        <p:spPr bwMode="auto">
          <a:xfrm>
            <a:off x="21145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800000"/>
                </a:solidFill>
              </a:rPr>
              <a:t>     Ô chữ hàng dọc :Đây là công việc có ý nghĩa duy </a:t>
            </a:r>
          </a:p>
          <a:p>
            <a:r>
              <a:rPr lang="en-US" sz="2400">
                <a:solidFill>
                  <a:srgbClr val="800000"/>
                </a:solidFill>
              </a:rPr>
              <a:t>trì nòi giống ở động vật và thực vật ?</a:t>
            </a:r>
          </a:p>
        </p:txBody>
      </p:sp>
      <p:sp>
        <p:nvSpPr>
          <p:cNvPr id="14534" name="Rectangle 556"/>
          <p:cNvSpPr>
            <a:spLocks noChangeArrowheads="1"/>
          </p:cNvSpPr>
          <p:nvPr/>
        </p:nvSpPr>
        <p:spPr bwMode="auto">
          <a:xfrm>
            <a:off x="5734050" y="5276850"/>
            <a:ext cx="533400" cy="666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600"/>
          </a:p>
        </p:txBody>
      </p:sp>
      <p:graphicFrame>
        <p:nvGraphicFramePr>
          <p:cNvPr id="44596" name="Group 564"/>
          <p:cNvGraphicFramePr>
            <a:graphicFrameLocks noGrp="1"/>
          </p:cNvGraphicFramePr>
          <p:nvPr/>
        </p:nvGraphicFramePr>
        <p:xfrm>
          <a:off x="5753100" y="5276850"/>
          <a:ext cx="4038600" cy="6477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614" name="Group 582"/>
          <p:cNvGraphicFramePr>
            <a:graphicFrameLocks noGrp="1"/>
          </p:cNvGraphicFramePr>
          <p:nvPr/>
        </p:nvGraphicFramePr>
        <p:xfrm>
          <a:off x="6762750" y="1422400"/>
          <a:ext cx="495300" cy="4521202"/>
        </p:xfrm>
        <a:graphic>
          <a:graphicData uri="http://schemas.openxmlformats.org/drawingml/2006/table">
            <a:tbl>
              <a:tblPr/>
              <a:tblGrid>
                <a:gridCol w="49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632" name="Oval 60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9277350" y="6400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0</a:t>
            </a:r>
          </a:p>
        </p:txBody>
      </p:sp>
      <p:sp>
        <p:nvSpPr>
          <p:cNvPr id="44633" name="AutoShape 60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610600" y="4648200"/>
            <a:ext cx="2057400" cy="1524000"/>
          </a:xfrm>
          <a:prstGeom prst="cloudCallout">
            <a:avLst>
              <a:gd name="adj1" fmla="val -8565"/>
              <a:gd name="adj2" fmla="val 6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Rất tiếc, bạn đã trả</a:t>
            </a:r>
          </a:p>
          <a:p>
            <a:pPr algn="ctr"/>
            <a:r>
              <a:rPr lang="en-US" sz="2000"/>
              <a:t>lời sai</a:t>
            </a:r>
            <a:r>
              <a:rPr lang="en-US" sz="2000">
                <a:solidFill>
                  <a:srgbClr val="006666"/>
                </a:solidFill>
              </a:rPr>
              <a:t>.</a:t>
            </a: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F7FB1FFB-A0C4-4592-98AE-B08FBFB9C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4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4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4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4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4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4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4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4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4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4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4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4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4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4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4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44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4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4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4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4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44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4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4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4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4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44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9" dur="500"/>
                                        <p:tgtEl>
                                          <p:spTgt spid="44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32"/>
                  </p:tgtEl>
                </p:cond>
              </p:nextCondLst>
            </p:seq>
          </p:childTnLst>
        </p:cTn>
      </p:par>
    </p:tnLst>
    <p:bldLst>
      <p:bldP spid="44561" grpId="0"/>
      <p:bldP spid="44579" grpId="0" animBg="1"/>
      <p:bldP spid="44579" grpId="1" animBg="1"/>
      <p:bldP spid="44580" grpId="0" animBg="1"/>
      <p:bldP spid="44580" grpId="1" animBg="1"/>
      <p:bldP spid="44633" grpId="0" animBg="1"/>
      <p:bldP spid="446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6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8" y="3616546"/>
            <a:ext cx="93836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7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3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3" y="520278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19072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7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3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1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5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7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3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2A9883F4-2116-4B86-81F6-0CFC1C48A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621" y="30702"/>
            <a:ext cx="10515600" cy="1325563"/>
          </a:xfrm>
        </p:spPr>
        <p:txBody>
          <a:bodyPr>
            <a:noAutofit/>
          </a:bodyPr>
          <a:lstStyle/>
          <a:p>
            <a:r>
              <a:rPr lang="en-US" sz="7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– DẶN DÒ: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335" y="1240522"/>
            <a:ext cx="10515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1AC29-813B-46F9-9B55-81B774002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1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6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8" y="3616548"/>
            <a:ext cx="93836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…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7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7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3" y="606042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chạy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3" y="5197163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săn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mồi</a:t>
            </a:r>
            <a:endParaRPr lang="en-US" sz="2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3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9" y="606042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1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5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7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3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1FD25F05-813E-435B-BBAF-79F6B8A43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70" y="196948"/>
            <a:ext cx="11310425" cy="65555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6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8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6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4C043F-D347-41D0-AF42-FD8071908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07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30" y="1320725"/>
            <a:ext cx="12061371" cy="3253287"/>
          </a:xfrm>
        </p:spPr>
        <p:txBody>
          <a:bodyPr>
            <a:noAutofit/>
          </a:bodyPr>
          <a:lstStyle/>
          <a:p>
            <a:pPr algn="ctr"/>
            <a:r>
              <a:rPr lang="en-US" sz="10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10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10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br>
              <a:rPr lang="en-US" sz="10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10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F31725-97D3-48FE-9655-DADF4B5D9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67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92" y="91440"/>
            <a:ext cx="11210109" cy="68580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…………(1)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……..(2)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…………(3) .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………..(4).</a:t>
            </a:r>
          </a:p>
          <a:p>
            <a:pPr marL="0" indent="0">
              <a:buNone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381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18063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48745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15250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A3DF4DD-D2A1-46FF-B273-7EECB5AF8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1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5258752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E1E2B9D9-5CD9-4825-99C5-2BAFF03FA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56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2" y="196948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49827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B858BA-CE47-40DE-91C6-B69EFEEA3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</TotalTime>
  <Words>1056</Words>
  <Application>Microsoft Office PowerPoint</Application>
  <PresentationFormat>Widescreen</PresentationFormat>
  <Paragraphs>160</Paragraphs>
  <Slides>30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 Ôn tập về thực vật</vt:lpstr>
      <vt:lpstr>PowerPoint Presentation</vt:lpstr>
      <vt:lpstr>2. Tìm xem mỗi chú thích phù hợp với số thứ tự nào trong hình.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Trong các cây dưới đây, cây nào có hoa thụ phấn nhờ gió, cây nào có hoa thụ phấn nhờ côn trùng ?</vt:lpstr>
      <vt:lpstr>PowerPoint Presentation</vt:lpstr>
      <vt:lpstr>PowerPoint Presentation</vt:lpstr>
      <vt:lpstr>Hoạt động 2:  Ôn tập về động vật</vt:lpstr>
      <vt:lpstr>4. Tìm xem mỗi tấm phiếu có nội dung dưới đây phù hợp với chỗ …..nào trong câu. </vt:lpstr>
      <vt:lpstr>đực và cái</vt:lpstr>
      <vt:lpstr>5. Trong các động vật dưới đây, động vật nào đẻ trứng, động vật đẻ con?</vt:lpstr>
      <vt:lpstr>PowerPoint Presentation</vt:lpstr>
      <vt:lpstr>Sư tử là động vật đẻ con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NHẬN XÉT – DẶN DÒ: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This MC</cp:lastModifiedBy>
  <cp:revision>40</cp:revision>
  <dcterms:created xsi:type="dcterms:W3CDTF">2020-06-07T10:45:29Z</dcterms:created>
  <dcterms:modified xsi:type="dcterms:W3CDTF">2022-04-16T01:50:12Z</dcterms:modified>
</cp:coreProperties>
</file>