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1" r:id="rId3"/>
    <p:sldId id="328" r:id="rId4"/>
    <p:sldId id="326" r:id="rId5"/>
    <p:sldId id="259" r:id="rId6"/>
    <p:sldId id="329" r:id="rId7"/>
    <p:sldId id="337" r:id="rId8"/>
    <p:sldId id="331" r:id="rId9"/>
    <p:sldId id="332" r:id="rId10"/>
    <p:sldId id="333" r:id="rId11"/>
    <p:sldId id="334" r:id="rId12"/>
    <p:sldId id="335" r:id="rId13"/>
    <p:sldId id="336" r:id="rId14"/>
    <p:sldId id="339" r:id="rId15"/>
    <p:sldId id="327" r:id="rId16"/>
    <p:sldId id="340" r:id="rId17"/>
    <p:sldId id="258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C131"/>
    <a:srgbClr val="2D2833"/>
    <a:srgbClr val="EB8D1B"/>
    <a:srgbClr val="01A8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67" autoAdjust="0"/>
    <p:restoredTop sz="94660"/>
  </p:normalViewPr>
  <p:slideViewPr>
    <p:cSldViewPr snapToGrid="0">
      <p:cViewPr varScale="1">
        <p:scale>
          <a:sx n="83" d="100"/>
          <a:sy n="83" d="100"/>
        </p:scale>
        <p:origin x="4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6BE4BA-322E-40A3-894C-67D4443D98EC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4E78A-1D74-4887-851C-0228622054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086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72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053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053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2123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053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523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772119"/>
            <a:ext cx="12192000" cy="6085881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457361" y="195942"/>
            <a:ext cx="10515600" cy="576177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361" cy="80082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2533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98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646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85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8" r:id="rId3"/>
    <p:sldLayoutId id="2147483657" r:id="rId4"/>
    <p:sldLayoutId id="2147483659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.xml"/><Relationship Id="rId7" Type="http://schemas.openxmlformats.org/officeDocument/2006/relationships/notesSlide" Target="../notesSlides/notesSlide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4.xml"/><Relationship Id="rId10" Type="http://schemas.openxmlformats.org/officeDocument/2006/relationships/image" Target="../media/image6.png"/><Relationship Id="rId4" Type="http://schemas.openxmlformats.org/officeDocument/2006/relationships/tags" Target="../tags/tag3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7.jpeg"/><Relationship Id="rId7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7.jpe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631" y="119119"/>
            <a:ext cx="8762351" cy="6865460"/>
          </a:xfrm>
          <a:prstGeom prst="rect">
            <a:avLst/>
          </a:prstGeom>
        </p:spPr>
      </p:pic>
      <p:pic>
        <p:nvPicPr>
          <p:cNvPr id="9" name="PA_宗次郎 - いつも何度でも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-609600"/>
            <a:ext cx="609600" cy="609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23" y="2452198"/>
            <a:ext cx="2215722" cy="3879669"/>
          </a:xfrm>
          <a:prstGeom prst="rect">
            <a:avLst/>
          </a:prstGeom>
        </p:spPr>
      </p:pic>
      <p:sp>
        <p:nvSpPr>
          <p:cNvPr id="7" name="PA_文本框 15"/>
          <p:cNvSpPr txBox="1"/>
          <p:nvPr>
            <p:custDataLst>
              <p:tags r:id="rId4"/>
            </p:custDataLst>
          </p:nvPr>
        </p:nvSpPr>
        <p:spPr>
          <a:xfrm>
            <a:off x="1580084" y="1993665"/>
            <a:ext cx="9439898" cy="1046428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en-US" altLang="zh-CN" sz="6000" b="1">
                <a:ln w="12700">
                  <a:noFill/>
                  <a:prstDash val="solid"/>
                </a:ln>
                <a:solidFill>
                  <a:srgbClr val="2D28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KHOA HỌC LỚP 5</a:t>
            </a:r>
            <a:endParaRPr lang="zh-CN" altLang="en-US" sz="6000" b="1" dirty="0">
              <a:ln w="12700">
                <a:noFill/>
                <a:prstDash val="solid"/>
              </a:ln>
              <a:solidFill>
                <a:srgbClr val="2D283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PA_文本框 15">
            <a:extLst>
              <a:ext uri="{FF2B5EF4-FFF2-40B4-BE49-F238E27FC236}">
                <a16:creationId xmlns:a16="http://schemas.microsoft.com/office/drawing/2014/main" id="{318E857D-D695-4972-A0E8-5EDD39543A6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719479" y="3269420"/>
            <a:ext cx="9439898" cy="1138761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en-US" altLang="zh-CN" sz="6600" b="1">
                <a:ln w="12700">
                  <a:noFill/>
                  <a:prstDash val="solid"/>
                </a:ln>
                <a:solidFill>
                  <a:srgbClr val="2D28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 SU</a:t>
            </a:r>
            <a:endParaRPr lang="zh-CN" altLang="en-US" sz="6600" b="1" dirty="0">
              <a:ln w="12700">
                <a:noFill/>
                <a:prstDash val="solid"/>
              </a:ln>
              <a:solidFill>
                <a:srgbClr val="2D283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84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9853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 p14:presetBounceEnd="2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667">
                                          <p:cBhvr additive="base">
                                            <p:cTn id="1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667">
                                          <p:cBhvr additive="base">
                                            <p:cTn id="1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grpId="0" nodeType="withEffect" p14:presetBounceEnd="2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667">
                                          <p:cBhvr additive="base">
                                            <p:cTn id="2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667">
                                          <p:cBhvr additive="base">
                                            <p:cTn id="2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  <p:bldLst>
          <p:bldP spid="7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9853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  <p:bldLst>
          <p:bldP spid="7" grpId="0"/>
          <p:bldP spid="1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B0B94-6CB6-4BD2-81E1-22A34F7A4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Tính chất của cao su:</a:t>
            </a:r>
            <a:endParaRPr lang="en-US"/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F05EDE44-CF86-4B35-855F-B2BFACBA0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" y="5980365"/>
            <a:ext cx="2387600" cy="646331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luận: </a:t>
            </a:r>
          </a:p>
        </p:txBody>
      </p:sp>
      <p:sp>
        <p:nvSpPr>
          <p:cNvPr id="12" name="Text Box 22">
            <a:extLst>
              <a:ext uri="{FF2B5EF4-FFF2-40B4-BE49-F238E27FC236}">
                <a16:creationId xmlns:a16="http://schemas.microsoft.com/office/drawing/2014/main" id="{F618B919-E83F-4069-8187-5CC4C8ED7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" y="4315824"/>
            <a:ext cx="28011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 4:</a:t>
            </a:r>
          </a:p>
        </p:txBody>
      </p:sp>
      <p:sp>
        <p:nvSpPr>
          <p:cNvPr id="13" name="Rectangle 23">
            <a:extLst>
              <a:ext uri="{FF2B5EF4-FFF2-40B4-BE49-F238E27FC236}">
                <a16:creationId xmlns:a16="http://schemas.microsoft.com/office/drawing/2014/main" id="{4A8334C7-6E77-47FF-A434-E871AAA38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4302" y="3826172"/>
            <a:ext cx="896417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 Cho một chiếc thìa nhôm và một đầu dây cao su vào cốc nước nóng.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 Sờ tay vào đuôi thìa và đầu dây cao su còn lại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 So sánh nhiệt độ giữa đuôi thìa và đầu dây cao su</a:t>
            </a:r>
          </a:p>
        </p:txBody>
      </p:sp>
      <p:sp>
        <p:nvSpPr>
          <p:cNvPr id="14" name="Text Box 24">
            <a:extLst>
              <a:ext uri="{FF2B5EF4-FFF2-40B4-BE49-F238E27FC236}">
                <a16:creationId xmlns:a16="http://schemas.microsoft.com/office/drawing/2014/main" id="{B0A280C0-CC79-4E0F-8BA0-58677247E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4463" y="6048703"/>
            <a:ext cx="7704338" cy="646331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CC"/>
              </a:gs>
              <a:gs pos="100000">
                <a:srgbClr val="00FFFF"/>
              </a:gs>
            </a:gsLst>
            <a:lin ang="5400000" scaled="1"/>
          </a:gradFill>
          <a:ln w="57150" cmpd="thinThick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su có tính cách nhiệt, cách điện.</a:t>
            </a: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FB5D1712-FBAC-4438-B0BD-3AA7BBFC7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" y="782596"/>
            <a:ext cx="28011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 1:</a:t>
            </a: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3AB0BCB2-EDA6-441E-B9EE-A42A50F61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" y="1507725"/>
            <a:ext cx="26576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 2:</a:t>
            </a:r>
          </a:p>
        </p:txBody>
      </p:sp>
      <p:sp>
        <p:nvSpPr>
          <p:cNvPr id="17" name="Text Box 12">
            <a:extLst>
              <a:ext uri="{FF2B5EF4-FFF2-40B4-BE49-F238E27FC236}">
                <a16:creationId xmlns:a16="http://schemas.microsoft.com/office/drawing/2014/main" id="{2918B431-D888-4D10-BF94-1225BF181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9027" y="1227298"/>
            <a:ext cx="5633559" cy="646331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CC"/>
              </a:gs>
              <a:gs pos="100000">
                <a:srgbClr val="00FFFF"/>
              </a:gs>
            </a:gsLst>
            <a:lin ang="5400000" scaled="1"/>
          </a:gradFill>
          <a:ln w="57150" cmpd="thinThick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su có tính đàn hồi tốt.</a:t>
            </a:r>
          </a:p>
        </p:txBody>
      </p:sp>
      <p:sp>
        <p:nvSpPr>
          <p:cNvPr id="18" name="AutoShape 15">
            <a:extLst>
              <a:ext uri="{FF2B5EF4-FFF2-40B4-BE49-F238E27FC236}">
                <a16:creationId xmlns:a16="http://schemas.microsoft.com/office/drawing/2014/main" id="{C9F678CB-A4BF-4367-A36E-BC8C5B951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1702" y="1205506"/>
            <a:ext cx="855663" cy="550863"/>
          </a:xfrm>
          <a:prstGeom prst="rightArrow">
            <a:avLst>
              <a:gd name="adj1" fmla="val 50000"/>
              <a:gd name="adj2" fmla="val 388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16">
            <a:extLst>
              <a:ext uri="{FF2B5EF4-FFF2-40B4-BE49-F238E27FC236}">
                <a16:creationId xmlns:a16="http://schemas.microsoft.com/office/drawing/2014/main" id="{57638EFD-A211-445C-98AC-6FA2910BA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" y="2651283"/>
            <a:ext cx="28011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 3:</a:t>
            </a:r>
          </a:p>
        </p:txBody>
      </p:sp>
      <p:sp>
        <p:nvSpPr>
          <p:cNvPr id="21" name="Text Box 19">
            <a:extLst>
              <a:ext uri="{FF2B5EF4-FFF2-40B4-BE49-F238E27FC236}">
                <a16:creationId xmlns:a16="http://schemas.microsoft.com/office/drawing/2014/main" id="{3FFA0CE4-354B-460C-A0E7-E021B4E2B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9027" y="2466546"/>
            <a:ext cx="7631293" cy="1200329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CC"/>
              </a:gs>
              <a:gs pos="100000">
                <a:srgbClr val="00FFFF"/>
              </a:gs>
            </a:gsLst>
            <a:lin ang="5400000" scaled="1"/>
          </a:gradFill>
          <a:ln w="57150" cmpd="thinThick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eaLnBrk="1" hangingPunct="1">
              <a:spcBef>
                <a:spcPct val="0"/>
              </a:spcBef>
              <a:buFontTx/>
              <a:buChar char="-"/>
            </a:pPr>
            <a:r>
              <a:rPr lang="vi-VN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tan trong nước.</a:t>
            </a: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spcBef>
                <a:spcPct val="0"/>
              </a:spcBef>
              <a:buFontTx/>
              <a:buChar char="-"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 trong một số chất lỏng khác.</a:t>
            </a:r>
            <a:endParaRPr lang="vi-VN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AutoShape 15">
            <a:extLst>
              <a:ext uri="{FF2B5EF4-FFF2-40B4-BE49-F238E27FC236}">
                <a16:creationId xmlns:a16="http://schemas.microsoft.com/office/drawing/2014/main" id="{55766161-57A6-4525-B350-4566B06FD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1702" y="2735252"/>
            <a:ext cx="855663" cy="550863"/>
          </a:xfrm>
          <a:prstGeom prst="rightArrow">
            <a:avLst>
              <a:gd name="adj1" fmla="val 50000"/>
              <a:gd name="adj2" fmla="val 388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47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3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E279A-B6DC-4931-B78C-E04746EE6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Tính chất của cao su:</a:t>
            </a:r>
            <a:endParaRPr lang="en-US"/>
          </a:p>
        </p:txBody>
      </p:sp>
      <p:sp>
        <p:nvSpPr>
          <p:cNvPr id="4" name="Text Box 19">
            <a:extLst>
              <a:ext uri="{FF2B5EF4-FFF2-40B4-BE49-F238E27FC236}">
                <a16:creationId xmlns:a16="http://schemas.microsoft.com/office/drawing/2014/main" id="{7CCC5F95-FA51-49A0-B881-3C803086F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520" y="2394585"/>
            <a:ext cx="11744960" cy="2485745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50000">
                <a:srgbClr val="00FFCC"/>
              </a:gs>
              <a:gs pos="100000">
                <a:schemeClr val="accent1"/>
              </a:gs>
            </a:gsLst>
            <a:lin ang="5400000" scaled="1"/>
          </a:gradFill>
          <a:ln w="76200" cmpd="tri">
            <a:pattFill prst="wdUpDiag">
              <a:fgClr>
                <a:srgbClr val="FFFF00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vi-VN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Cao </a:t>
            </a:r>
            <a:r>
              <a:rPr lang="vi-V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su có tính đàn hồi tốt; ít bị biến dạng khi gặp nóng lạnh; cách điện, cách nhiệt; không tan trong nước, tan trong một số chất lỏng khác.</a:t>
            </a:r>
          </a:p>
        </p:txBody>
      </p:sp>
    </p:spTree>
    <p:extLst>
      <p:ext uri="{BB962C8B-B14F-4D97-AF65-F5344CB8AC3E}">
        <p14:creationId xmlns:p14="http://schemas.microsoft.com/office/powerpoint/2010/main" val="113356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2D4C1-BC7B-46B8-B34B-E47D4471D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Công dụng của cao su:</a:t>
            </a:r>
          </a:p>
        </p:txBody>
      </p:sp>
      <p:pic>
        <p:nvPicPr>
          <p:cNvPr id="3" name="Picture 11" descr="images[85]">
            <a:extLst>
              <a:ext uri="{FF2B5EF4-FFF2-40B4-BE49-F238E27FC236}">
                <a16:creationId xmlns:a16="http://schemas.microsoft.com/office/drawing/2014/main" id="{E6AA38EE-7CE0-4A8A-82EF-DF6BF1C19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983" y="4777570"/>
            <a:ext cx="2543968" cy="208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3" descr="CAERMH61">
            <a:extLst>
              <a:ext uri="{FF2B5EF4-FFF2-40B4-BE49-F238E27FC236}">
                <a16:creationId xmlns:a16="http://schemas.microsoft.com/office/drawing/2014/main" id="{BE1CD2F1-74ED-407F-A8A7-2637295A1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886" y="2169480"/>
            <a:ext cx="2676121" cy="2378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6">
            <a:extLst>
              <a:ext uri="{FF2B5EF4-FFF2-40B4-BE49-F238E27FC236}">
                <a16:creationId xmlns:a16="http://schemas.microsoft.com/office/drawing/2014/main" id="{F378FFCA-42A2-48C8-A0C7-E44502D54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814" y="870635"/>
            <a:ext cx="11623039" cy="1200329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100000">
                <a:srgbClr val="00FFCC"/>
              </a:gs>
            </a:gsLst>
            <a:path path="shape">
              <a:fillToRect l="50000" t="50000" r="50000" b="50000"/>
            </a:path>
          </a:gradFill>
          <a:ln w="76200" cmpd="tri">
            <a:pattFill prst="plaid">
              <a:fgClr>
                <a:srgbClr val="FFFF00"/>
              </a:fgClr>
              <a:bgClr>
                <a:srgbClr val="FFFFFF"/>
              </a:bgClr>
            </a:patt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su được sử dụng để làm săm, lốp xe; làm các chi tiết của một số đồ điện, máy móc và đồ dùng gia đình.</a:t>
            </a:r>
          </a:p>
        </p:txBody>
      </p:sp>
      <p:pic>
        <p:nvPicPr>
          <p:cNvPr id="6" name="Picture 17">
            <a:extLst>
              <a:ext uri="{FF2B5EF4-FFF2-40B4-BE49-F238E27FC236}">
                <a16:creationId xmlns:a16="http://schemas.microsoft.com/office/drawing/2014/main" id="{977ACF03-66A4-4573-B16A-4BDF5AF84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1" r="44785" b="24367"/>
          <a:stretch>
            <a:fillRect/>
          </a:stretch>
        </p:blipFill>
        <p:spPr bwMode="auto">
          <a:xfrm>
            <a:off x="5660221" y="2257600"/>
            <a:ext cx="3396775" cy="2234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3" descr="CAO5MFG1">
            <a:extLst>
              <a:ext uri="{FF2B5EF4-FFF2-40B4-BE49-F238E27FC236}">
                <a16:creationId xmlns:a16="http://schemas.microsoft.com/office/drawing/2014/main" id="{F8F23B38-7E3C-4796-B0AF-533107B57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1" y="2169480"/>
            <a:ext cx="2514271" cy="2289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4">
            <a:extLst>
              <a:ext uri="{FF2B5EF4-FFF2-40B4-BE49-F238E27FC236}">
                <a16:creationId xmlns:a16="http://schemas.microsoft.com/office/drawing/2014/main" id="{375BA39A-35E3-4E61-914B-DDD24651F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" t="21191" r="56236" b="49927"/>
          <a:stretch>
            <a:fillRect/>
          </a:stretch>
        </p:blipFill>
        <p:spPr bwMode="auto">
          <a:xfrm>
            <a:off x="703333" y="4977093"/>
            <a:ext cx="3072584" cy="1684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6">
            <a:extLst>
              <a:ext uri="{FF2B5EF4-FFF2-40B4-BE49-F238E27FC236}">
                <a16:creationId xmlns:a16="http://schemas.microsoft.com/office/drawing/2014/main" id="{368C43B6-F951-488D-8B91-F7E546F14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23" t="45872" r="24179" b="14577"/>
          <a:stretch>
            <a:fillRect/>
          </a:stretch>
        </p:blipFill>
        <p:spPr bwMode="auto">
          <a:xfrm>
            <a:off x="8335734" y="4734890"/>
            <a:ext cx="3152933" cy="2066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7" descr="images[14]">
            <a:extLst>
              <a:ext uri="{FF2B5EF4-FFF2-40B4-BE49-F238E27FC236}">
                <a16:creationId xmlns:a16="http://schemas.microsoft.com/office/drawing/2014/main" id="{F99A63E1-BDEA-4858-81BA-DFEA1103F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26" y="2193963"/>
            <a:ext cx="2577006" cy="2234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409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48A66-DABE-4F9F-9AFD-0DAB837D9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Cách bảo quản đồ dung bằng cao su:</a:t>
            </a:r>
          </a:p>
        </p:txBody>
      </p:sp>
      <p:sp>
        <p:nvSpPr>
          <p:cNvPr id="4" name="Text Box 16">
            <a:extLst>
              <a:ext uri="{FF2B5EF4-FFF2-40B4-BE49-F238E27FC236}">
                <a16:creationId xmlns:a16="http://schemas.microsoft.com/office/drawing/2014/main" id="{4D62CA08-A073-418E-9C09-815364094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0" y="2138680"/>
            <a:ext cx="7239000" cy="523875"/>
          </a:xfrm>
          <a:prstGeom prst="rect">
            <a:avLst/>
          </a:prstGeom>
          <a:solidFill>
            <a:srgbClr val="66FFFF"/>
          </a:solidFill>
          <a:ln w="57150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Cách bảo quản đồ dùng bằng cao su</a:t>
            </a:r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id="{D050D550-9D9A-48F8-BDA3-3F4A2113B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300" y="3789680"/>
            <a:ext cx="2286000" cy="1200150"/>
          </a:xfrm>
          <a:prstGeom prst="rect">
            <a:avLst/>
          </a:prstGeom>
          <a:noFill/>
          <a:ln w="57150" cmpd="thickThin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Không để ở nơi có nhiệt độ quá cao.</a:t>
            </a:r>
          </a:p>
        </p:txBody>
      </p:sp>
      <p:sp>
        <p:nvSpPr>
          <p:cNvPr id="6" name="Text Box 18">
            <a:extLst>
              <a:ext uri="{FF2B5EF4-FFF2-40B4-BE49-F238E27FC236}">
                <a16:creationId xmlns:a16="http://schemas.microsoft.com/office/drawing/2014/main" id="{75A3415C-F3ED-49CA-A0E0-335CBC913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00" y="3815080"/>
            <a:ext cx="2286000" cy="1200150"/>
          </a:xfrm>
          <a:prstGeom prst="rect">
            <a:avLst/>
          </a:prstGeom>
          <a:noFill/>
          <a:ln w="57150" cmpd="thickThin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Không để ở nơi có nhiệt độ quá thấp.</a:t>
            </a:r>
          </a:p>
        </p:txBody>
      </p:sp>
      <p:sp>
        <p:nvSpPr>
          <p:cNvPr id="7" name="Text Box 19">
            <a:extLst>
              <a:ext uri="{FF2B5EF4-FFF2-40B4-BE49-F238E27FC236}">
                <a16:creationId xmlns:a16="http://schemas.microsoft.com/office/drawing/2014/main" id="{15B6BA25-529D-4227-B519-A9AE3DA33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2900" y="3815080"/>
            <a:ext cx="2286000" cy="1200150"/>
          </a:xfrm>
          <a:prstGeom prst="rect">
            <a:avLst/>
          </a:prstGeom>
          <a:noFill/>
          <a:ln w="57150" cmpd="thickThin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Không để các hoá chất dính vào.</a:t>
            </a:r>
          </a:p>
        </p:txBody>
      </p:sp>
      <p:sp>
        <p:nvSpPr>
          <p:cNvPr id="8" name="Line 20">
            <a:extLst>
              <a:ext uri="{FF2B5EF4-FFF2-40B4-BE49-F238E27FC236}">
                <a16:creationId xmlns:a16="http://schemas.microsoft.com/office/drawing/2014/main" id="{EBD856FD-15A0-4B1F-A058-5813B94C96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38500" y="2661920"/>
            <a:ext cx="2390140" cy="107696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21">
            <a:extLst>
              <a:ext uri="{FF2B5EF4-FFF2-40B4-BE49-F238E27FC236}">
                <a16:creationId xmlns:a16="http://schemas.microsoft.com/office/drawing/2014/main" id="{94917197-FC26-426E-BB0C-79B00238778B}"/>
              </a:ext>
            </a:extLst>
          </p:cNvPr>
          <p:cNvSpPr>
            <a:spLocks noChangeShapeType="1"/>
          </p:cNvSpPr>
          <p:nvPr/>
        </p:nvSpPr>
        <p:spPr bwMode="auto">
          <a:xfrm>
            <a:off x="6593840" y="2661920"/>
            <a:ext cx="2512060" cy="107696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22">
            <a:extLst>
              <a:ext uri="{FF2B5EF4-FFF2-40B4-BE49-F238E27FC236}">
                <a16:creationId xmlns:a16="http://schemas.microsoft.com/office/drawing/2014/main" id="{92E3EBE6-DBDC-46DE-A954-03B757927E1E}"/>
              </a:ext>
            </a:extLst>
          </p:cNvPr>
          <p:cNvSpPr>
            <a:spLocks noChangeShapeType="1"/>
          </p:cNvSpPr>
          <p:nvPr/>
        </p:nvSpPr>
        <p:spPr bwMode="auto">
          <a:xfrm>
            <a:off x="6134100" y="2714857"/>
            <a:ext cx="0" cy="1100223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1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9C284-C670-4998-BAC4-2BA29671A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GHI NHỚ:</a:t>
            </a:r>
          </a:p>
        </p:txBody>
      </p:sp>
      <p:sp>
        <p:nvSpPr>
          <p:cNvPr id="4" name="Text Box 7" descr="Bouquet">
            <a:extLst>
              <a:ext uri="{FF2B5EF4-FFF2-40B4-BE49-F238E27FC236}">
                <a16:creationId xmlns:a16="http://schemas.microsoft.com/office/drawing/2014/main" id="{D99DD58C-481D-4211-820E-DCCC3DB44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" y="1311593"/>
            <a:ext cx="12049760" cy="5174493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76200" cmpd="tri">
            <a:pattFill prst="dkHorz">
              <a:fgClr>
                <a:srgbClr val="FF0066"/>
              </a:fgClr>
              <a:bgClr>
                <a:srgbClr val="FFFFFF"/>
              </a:bgClr>
            </a:patt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su tự nhiên được chế biến từ nhựa cây cao su. Cao su nhân tạo thường được chế biến từ  than đá, dầu mỏ.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su có tính đàn hồi tốt; ít bị biến đổi khi gặp nóng, lạnh; cách điện, cách nhiệt; không tan trong nước, tan trong một số chất lỏng khác.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su được sử dụng để làm săm, lốp xe; làm các chi tiết của một số đồ điện, máy móc và đồ dùng gia đình.</a:t>
            </a:r>
          </a:p>
        </p:txBody>
      </p:sp>
    </p:spTree>
    <p:extLst>
      <p:ext uri="{BB962C8B-B14F-4D97-AF65-F5344CB8AC3E}">
        <p14:creationId xmlns:p14="http://schemas.microsoft.com/office/powerpoint/2010/main" val="71581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2465341" y="2027196"/>
            <a:ext cx="2592288" cy="2467891"/>
          </a:xfrm>
          <a:prstGeom prst="ellipse">
            <a:avLst/>
          </a:prstGeom>
          <a:solidFill>
            <a:srgbClr val="2D28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流程图: 库存数据 5"/>
          <p:cNvSpPr/>
          <p:nvPr/>
        </p:nvSpPr>
        <p:spPr>
          <a:xfrm flipH="1">
            <a:off x="4470422" y="2027197"/>
            <a:ext cx="5833823" cy="2467889"/>
          </a:xfrm>
          <a:prstGeom prst="flowChartOnlineStorage">
            <a:avLst/>
          </a:prstGeom>
          <a:solidFill>
            <a:srgbClr val="2D28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TextBox 9"/>
          <p:cNvSpPr txBox="1"/>
          <p:nvPr/>
        </p:nvSpPr>
        <p:spPr>
          <a:xfrm>
            <a:off x="2806952" y="2176374"/>
            <a:ext cx="201208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800" b="1">
                <a:solidFill>
                  <a:schemeClr val="bg1"/>
                </a:solidFill>
              </a:rPr>
              <a:t>03</a:t>
            </a:r>
            <a:endParaRPr lang="zh-CN" altLang="en-US" sz="12800" b="1" dirty="0">
              <a:solidFill>
                <a:schemeClr val="bg1"/>
              </a:soli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5754892" y="3573493"/>
            <a:ext cx="4017573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1"/>
          <p:cNvSpPr txBox="1"/>
          <p:nvPr/>
        </p:nvSpPr>
        <p:spPr>
          <a:xfrm>
            <a:off x="5517127" y="2546157"/>
            <a:ext cx="4554065" cy="1030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55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  <a:endParaRPr lang="zh-CN" altLang="en-US" sz="5500" b="1" dirty="0">
              <a:solidFill>
                <a:schemeClr val="bg1"/>
              </a:solidFill>
              <a:latin typeface="Tahoma" panose="020B0604030504040204" pitchFamily="34" charset="0"/>
              <a:ea typeface="微软雅黑" pitchFamily="34" charset="-122"/>
              <a:cs typeface="Tahoma" panose="020B060403050404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62" y="859160"/>
            <a:ext cx="2215722" cy="3879669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3839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0B69F-C25D-468C-8F13-7DEF5A3E4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 đáp án đúng:</a:t>
            </a: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ACCBFB6A-9D81-4338-9906-3CDCE90F9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" y="938034"/>
            <a:ext cx="84886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Cao su tự nhiên được chế biến từ vật liệu gì ? </a:t>
            </a: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9A51A4E4-3F09-49AD-BBDC-B8D9DBA43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5600" y="1810842"/>
            <a:ext cx="370840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Nhựa cây cao su.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68303C0B-8859-46C5-BF49-F72EFB24E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5600" y="2523630"/>
            <a:ext cx="353181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Than đá, dầu mỏ.</a:t>
            </a: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C96AFE7A-5439-4CC6-AF6F-9D6E63308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5600" y="3168155"/>
            <a:ext cx="529771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Nhựa cây cao su, than đá, dầu mỏ</a:t>
            </a: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395C35AB-450E-4B1E-B738-035D75F1D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7360" y="3933242"/>
            <a:ext cx="6553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Cao su có những tính chất gì? </a:t>
            </a: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C28C9A78-ABE6-4157-8500-AFF882848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399" y="4625023"/>
            <a:ext cx="4279053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Đàn hồi tốt.</a:t>
            </a:r>
          </a:p>
        </p:txBody>
      </p:sp>
      <p:sp>
        <p:nvSpPr>
          <p:cNvPr id="9" name="Text Box 13">
            <a:extLst>
              <a:ext uri="{FF2B5EF4-FFF2-40B4-BE49-F238E27FC236}">
                <a16:creationId xmlns:a16="http://schemas.microsoft.com/office/drawing/2014/main" id="{4C54E357-DA74-4C05-8516-A08BC2501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399" y="5257353"/>
            <a:ext cx="91694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Ít biến đổi khi gặp nóng, lạnh; cách điện, cách nhiệt, không tan trong nước.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4AECF899-546C-4BFE-9352-56E6D573C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399" y="6289040"/>
            <a:ext cx="6112933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Tất cả các ý trên.</a:t>
            </a:r>
          </a:p>
        </p:txBody>
      </p:sp>
      <p:sp>
        <p:nvSpPr>
          <p:cNvPr id="11" name="Rectangle 31">
            <a:extLst>
              <a:ext uri="{FF2B5EF4-FFF2-40B4-BE49-F238E27FC236}">
                <a16:creationId xmlns:a16="http://schemas.microsoft.com/office/drawing/2014/main" id="{BBB3C2DF-6E90-4A3D-A517-5D08E7A9CB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212840"/>
            <a:ext cx="457200" cy="5207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32">
            <a:extLst>
              <a:ext uri="{FF2B5EF4-FFF2-40B4-BE49-F238E27FC236}">
                <a16:creationId xmlns:a16="http://schemas.microsoft.com/office/drawing/2014/main" id="{8F559433-D290-4A3A-93DD-FF5B0FF3E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354320"/>
            <a:ext cx="457200" cy="6096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33">
            <a:extLst>
              <a:ext uri="{FF2B5EF4-FFF2-40B4-BE49-F238E27FC236}">
                <a16:creationId xmlns:a16="http://schemas.microsoft.com/office/drawing/2014/main" id="{88A41613-F380-4176-A83D-22B677D90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505960"/>
            <a:ext cx="457200" cy="6096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34">
            <a:extLst>
              <a:ext uri="{FF2B5EF4-FFF2-40B4-BE49-F238E27FC236}">
                <a16:creationId xmlns:a16="http://schemas.microsoft.com/office/drawing/2014/main" id="{07988AC4-FB68-4C40-B723-90EFB8292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0" y="3084017"/>
            <a:ext cx="457200" cy="6096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36">
            <a:extLst>
              <a:ext uri="{FF2B5EF4-FFF2-40B4-BE49-F238E27FC236}">
                <a16:creationId xmlns:a16="http://schemas.microsoft.com/office/drawing/2014/main" id="{7D04D719-0702-46CC-9668-AEAFE1246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0" y="2398217"/>
            <a:ext cx="457200" cy="6096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37">
            <a:extLst>
              <a:ext uri="{FF2B5EF4-FFF2-40B4-BE49-F238E27FC236}">
                <a16:creationId xmlns:a16="http://schemas.microsoft.com/office/drawing/2014/main" id="{3F3D9F50-790C-40CD-BC25-D6AAD598C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0" y="1712417"/>
            <a:ext cx="457200" cy="6096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40">
            <a:extLst>
              <a:ext uri="{FF2B5EF4-FFF2-40B4-BE49-F238E27FC236}">
                <a16:creationId xmlns:a16="http://schemas.microsoft.com/office/drawing/2014/main" id="{41EBF354-23F5-43F4-B3BF-1513CC330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0" y="1712417"/>
            <a:ext cx="457200" cy="609600"/>
          </a:xfrm>
          <a:prstGeom prst="rect">
            <a:avLst/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43">
            <a:extLst>
              <a:ext uri="{FF2B5EF4-FFF2-40B4-BE49-F238E27FC236}">
                <a16:creationId xmlns:a16="http://schemas.microsoft.com/office/drawing/2014/main" id="{8C5DC7F1-2905-4229-AF23-CE7848E6C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225540"/>
            <a:ext cx="457200" cy="508000"/>
          </a:xfrm>
          <a:prstGeom prst="rect">
            <a:avLst/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44">
            <a:extLst>
              <a:ext uri="{FF2B5EF4-FFF2-40B4-BE49-F238E27FC236}">
                <a16:creationId xmlns:a16="http://schemas.microsoft.com/office/drawing/2014/main" id="{D7030ACA-772A-4B60-BEF8-6381F7502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0" y="2398217"/>
            <a:ext cx="457200" cy="609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1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45">
            <a:extLst>
              <a:ext uri="{FF2B5EF4-FFF2-40B4-BE49-F238E27FC236}">
                <a16:creationId xmlns:a16="http://schemas.microsoft.com/office/drawing/2014/main" id="{93F5F5A8-D42E-4B63-A8DA-067605CE8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354320"/>
            <a:ext cx="457200" cy="609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46">
            <a:extLst>
              <a:ext uri="{FF2B5EF4-FFF2-40B4-BE49-F238E27FC236}">
                <a16:creationId xmlns:a16="http://schemas.microsoft.com/office/drawing/2014/main" id="{C1B77536-37FE-4473-80E5-28639E19C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0" y="3084017"/>
            <a:ext cx="457200" cy="609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1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47">
            <a:extLst>
              <a:ext uri="{FF2B5EF4-FFF2-40B4-BE49-F238E27FC236}">
                <a16:creationId xmlns:a16="http://schemas.microsoft.com/office/drawing/2014/main" id="{0635BB07-1675-4D1F-938C-8C02B1F53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505960"/>
            <a:ext cx="457200" cy="609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1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81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7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7"/>
          <p:cNvSpPr>
            <a:spLocks noChangeArrowheads="1"/>
          </p:cNvSpPr>
          <p:nvPr/>
        </p:nvSpPr>
        <p:spPr bwMode="auto">
          <a:xfrm>
            <a:off x="1602603" y="536201"/>
            <a:ext cx="3406277" cy="1064393"/>
          </a:xfrm>
          <a:custGeom>
            <a:avLst/>
            <a:gdLst>
              <a:gd name="connsiteX0" fmla="*/ 0 w 2821927"/>
              <a:gd name="connsiteY0" fmla="*/ 0 h 1064393"/>
              <a:gd name="connsiteX1" fmla="*/ 2821927 w 2821927"/>
              <a:gd name="connsiteY1" fmla="*/ 0 h 1064393"/>
              <a:gd name="connsiteX2" fmla="*/ 2821927 w 2821927"/>
              <a:gd name="connsiteY2" fmla="*/ 1064393 h 1064393"/>
              <a:gd name="connsiteX3" fmla="*/ 0 w 2821927"/>
              <a:gd name="connsiteY3" fmla="*/ 1064393 h 1064393"/>
              <a:gd name="connsiteX4" fmla="*/ 0 w 2821927"/>
              <a:gd name="connsiteY4" fmla="*/ 0 h 1064393"/>
              <a:gd name="connsiteX0" fmla="*/ 78377 w 2821927"/>
              <a:gd name="connsiteY0" fmla="*/ 39188 h 1064393"/>
              <a:gd name="connsiteX1" fmla="*/ 2821927 w 2821927"/>
              <a:gd name="connsiteY1" fmla="*/ 0 h 1064393"/>
              <a:gd name="connsiteX2" fmla="*/ 2821927 w 2821927"/>
              <a:gd name="connsiteY2" fmla="*/ 1064393 h 1064393"/>
              <a:gd name="connsiteX3" fmla="*/ 0 w 2821927"/>
              <a:gd name="connsiteY3" fmla="*/ 1064393 h 1064393"/>
              <a:gd name="connsiteX4" fmla="*/ 78377 w 2821927"/>
              <a:gd name="connsiteY4" fmla="*/ 39188 h 1064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1927" h="1064393">
                <a:moveTo>
                  <a:pt x="78377" y="39188"/>
                </a:moveTo>
                <a:lnTo>
                  <a:pt x="2821927" y="0"/>
                </a:lnTo>
                <a:lnTo>
                  <a:pt x="2821927" y="1064393"/>
                </a:lnTo>
                <a:lnTo>
                  <a:pt x="0" y="1064393"/>
                </a:lnTo>
                <a:lnTo>
                  <a:pt x="78377" y="39188"/>
                </a:lnTo>
                <a:close/>
              </a:path>
            </a:pathLst>
          </a:custGeom>
          <a:solidFill>
            <a:srgbClr val="2D2833"/>
          </a:solidFill>
          <a:ln>
            <a:noFill/>
          </a:ln>
        </p:spPr>
        <p:txBody>
          <a:bodyPr/>
          <a:lstStyle/>
          <a:p>
            <a:endParaRPr lang="zh-CN" altLang="en-US" sz="1799" b="1">
              <a:solidFill>
                <a:schemeClr val="tx2"/>
              </a:solidFill>
              <a:sym typeface="Arial" pitchFamily="34" charset="0"/>
            </a:endParaRPr>
          </a:p>
        </p:txBody>
      </p:sp>
      <p:sp>
        <p:nvSpPr>
          <p:cNvPr id="5" name="TextBox 18"/>
          <p:cNvSpPr>
            <a:spLocks noChangeArrowheads="1"/>
          </p:cNvSpPr>
          <p:nvPr/>
        </p:nvSpPr>
        <p:spPr bwMode="auto">
          <a:xfrm>
            <a:off x="1602604" y="585380"/>
            <a:ext cx="3406276" cy="101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5997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方正大黑简体" pitchFamily="65" charset="-122"/>
              </a:rPr>
              <a:t>Dặn dò</a:t>
            </a:r>
            <a:endParaRPr lang="zh-CN" altLang="en-US" sz="5997" b="1" dirty="0">
              <a:solidFill>
                <a:schemeClr val="bg1"/>
              </a:solidFill>
              <a:latin typeface="Tahoma" panose="020B0604030504040204" pitchFamily="34" charset="0"/>
              <a:ea typeface="微软雅黑" panose="020B0503020204020204" pitchFamily="34" charset="-122"/>
              <a:cs typeface="Tahoma" panose="020B0604030504040204" pitchFamily="34" charset="0"/>
              <a:sym typeface="方正大黑简体" pitchFamily="65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428" y="4040573"/>
            <a:ext cx="2913016" cy="2913016"/>
          </a:xfrm>
          <a:prstGeom prst="rect">
            <a:avLst/>
          </a:prstGeom>
        </p:spPr>
      </p:pic>
      <p:sp>
        <p:nvSpPr>
          <p:cNvPr id="6" name="Rectangle 10">
            <a:extLst>
              <a:ext uri="{FF2B5EF4-FFF2-40B4-BE49-F238E27FC236}">
                <a16:creationId xmlns:a16="http://schemas.microsoft.com/office/drawing/2014/main" id="{04B2F63A-521C-4191-BBF6-554E37131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0383" y="2390021"/>
            <a:ext cx="9017303" cy="179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eaLnBrk="1" hangingPunct="1">
              <a:lnSpc>
                <a:spcPct val="200000"/>
              </a:lnSpc>
              <a:spcBef>
                <a:spcPct val="0"/>
              </a:spcBef>
              <a:buFontTx/>
              <a:buChar char="-"/>
            </a:pPr>
            <a:r>
              <a:rPr lang="en-US" alt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Ôn lại bài học hôm nay</a:t>
            </a:r>
          </a:p>
          <a:p>
            <a:pPr marL="457200" indent="-457200" eaLnBrk="1" hangingPunct="1">
              <a:lnSpc>
                <a:spcPct val="200000"/>
              </a:lnSpc>
              <a:spcBef>
                <a:spcPct val="0"/>
              </a:spcBef>
              <a:buFontTx/>
              <a:buChar char="-"/>
            </a:pPr>
            <a:r>
              <a:rPr lang="en-US" alt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“Chất dẻo”</a:t>
            </a:r>
            <a:endParaRPr lang="vi-VN" altLang="en-US" sz="30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34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2465341" y="2027196"/>
            <a:ext cx="2592288" cy="2467891"/>
          </a:xfrm>
          <a:prstGeom prst="ellipse">
            <a:avLst/>
          </a:prstGeom>
          <a:solidFill>
            <a:srgbClr val="2D28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流程图: 库存数据 5"/>
          <p:cNvSpPr/>
          <p:nvPr/>
        </p:nvSpPr>
        <p:spPr>
          <a:xfrm flipH="1">
            <a:off x="4470422" y="2027197"/>
            <a:ext cx="5833823" cy="2467889"/>
          </a:xfrm>
          <a:prstGeom prst="flowChartOnlineStorage">
            <a:avLst/>
          </a:prstGeom>
          <a:solidFill>
            <a:srgbClr val="2D28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TextBox 9"/>
          <p:cNvSpPr txBox="1"/>
          <p:nvPr/>
        </p:nvSpPr>
        <p:spPr>
          <a:xfrm>
            <a:off x="2806952" y="2176374"/>
            <a:ext cx="201208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800" b="1" dirty="0">
                <a:solidFill>
                  <a:schemeClr val="bg1"/>
                </a:solidFill>
              </a:rPr>
              <a:t>01</a:t>
            </a:r>
            <a:endParaRPr lang="zh-CN" altLang="en-US" sz="12800" b="1" dirty="0">
              <a:solidFill>
                <a:schemeClr val="bg1"/>
              </a:soli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5754892" y="3573493"/>
            <a:ext cx="4017573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1"/>
          <p:cNvSpPr txBox="1"/>
          <p:nvPr/>
        </p:nvSpPr>
        <p:spPr>
          <a:xfrm>
            <a:off x="5517127" y="2546157"/>
            <a:ext cx="4554065" cy="1030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sz="55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  <a:endParaRPr lang="zh-CN" altLang="en-US" sz="5500" b="1" dirty="0">
              <a:solidFill>
                <a:schemeClr val="bg1"/>
              </a:solidFill>
              <a:latin typeface="Tahoma" panose="020B0604030504040204" pitchFamily="34" charset="0"/>
              <a:ea typeface="微软雅黑" pitchFamily="34" charset="-122"/>
              <a:cs typeface="Tahoma" panose="020B060403050404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62" y="859160"/>
            <a:ext cx="2215722" cy="3879669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7667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AC209-EA5F-49C3-89E1-1DB0B08D1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38AE3920-5D1B-45F3-96E8-6EB2E7DF7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341880"/>
            <a:ext cx="962152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3600" b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1. Nêu tính chất của thuỷ tinh ? 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90411CDB-9BF4-45BB-8029-2EAADF068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8" y="3256280"/>
            <a:ext cx="1118459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vi-VN" sz="3600" b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2. Nêu cách bảo quản những đồ dùng bằng  thuỷ tinh ?  </a:t>
            </a:r>
            <a:endParaRPr lang="en-US" sz="3600" b="1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83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2465341" y="2027196"/>
            <a:ext cx="2592288" cy="2467891"/>
          </a:xfrm>
          <a:prstGeom prst="ellipse">
            <a:avLst/>
          </a:prstGeom>
          <a:solidFill>
            <a:srgbClr val="2D28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流程图: 库存数据 5"/>
          <p:cNvSpPr/>
          <p:nvPr/>
        </p:nvSpPr>
        <p:spPr>
          <a:xfrm flipH="1">
            <a:off x="4470422" y="2027197"/>
            <a:ext cx="5833823" cy="2467889"/>
          </a:xfrm>
          <a:prstGeom prst="flowChartOnlineStorage">
            <a:avLst/>
          </a:prstGeom>
          <a:solidFill>
            <a:srgbClr val="2D28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TextBox 9"/>
          <p:cNvSpPr txBox="1"/>
          <p:nvPr/>
        </p:nvSpPr>
        <p:spPr>
          <a:xfrm>
            <a:off x="2806952" y="2176374"/>
            <a:ext cx="201208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800" b="1">
                <a:solidFill>
                  <a:schemeClr val="bg1"/>
                </a:solidFill>
              </a:rPr>
              <a:t>02</a:t>
            </a:r>
            <a:endParaRPr lang="zh-CN" altLang="en-US" sz="12800" b="1" dirty="0">
              <a:solidFill>
                <a:schemeClr val="bg1"/>
              </a:soli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5754892" y="3573493"/>
            <a:ext cx="4017573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1"/>
          <p:cNvSpPr txBox="1"/>
          <p:nvPr/>
        </p:nvSpPr>
        <p:spPr>
          <a:xfrm>
            <a:off x="5517127" y="2546157"/>
            <a:ext cx="4554065" cy="1030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55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 PHÁ</a:t>
            </a:r>
            <a:endParaRPr lang="zh-CN" altLang="en-US" sz="5500" b="1" dirty="0">
              <a:solidFill>
                <a:schemeClr val="bg1"/>
              </a:solidFill>
              <a:latin typeface="Tahoma" panose="020B0604030504040204" pitchFamily="34" charset="0"/>
              <a:ea typeface="微软雅黑" pitchFamily="34" charset="-122"/>
              <a:cs typeface="Tahoma" panose="020B060403050404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62" y="859160"/>
            <a:ext cx="2215722" cy="3879669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593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865665" y="132990"/>
            <a:ext cx="3029997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4400" b="1">
                <a:solidFill>
                  <a:srgbClr val="2D28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MỤC TIÊU</a:t>
            </a:r>
            <a:endParaRPr lang="zh-CN" altLang="en-US" sz="4400" dirty="0">
              <a:solidFill>
                <a:srgbClr val="2D2833"/>
              </a:solidFill>
              <a:latin typeface="Tahoma" panose="020B0604030504040204" pitchFamily="34" charset="0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40" name="PA_文本框 8"/>
          <p:cNvSpPr txBox="1"/>
          <p:nvPr>
            <p:custDataLst>
              <p:tags r:id="rId1"/>
            </p:custDataLst>
          </p:nvPr>
        </p:nvSpPr>
        <p:spPr>
          <a:xfrm>
            <a:off x="1892660" y="1340158"/>
            <a:ext cx="90598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2D2833"/>
                </a:solidFill>
              </a:rPr>
              <a:t>1</a:t>
            </a:r>
            <a:r>
              <a:rPr lang="en-US" altLang="zh-CN" sz="3600" b="1">
                <a:solidFill>
                  <a:srgbClr val="2D2833"/>
                </a:solidFill>
              </a:rPr>
              <a:t>. </a:t>
            </a:r>
            <a:r>
              <a:rPr lang="en-US" altLang="zh-CN" sz="3600"/>
              <a:t>H</a:t>
            </a:r>
            <a:r>
              <a:rPr lang="en-US" sz="3600"/>
              <a:t>ọc sinh biết ích lợi của cao su, tính chất cao su, cách sản xuất cao su.</a:t>
            </a:r>
            <a:endParaRPr lang="zh-CN" altLang="en-US" sz="3600" b="1" dirty="0">
              <a:solidFill>
                <a:srgbClr val="2D2833"/>
              </a:solidFill>
            </a:endParaRPr>
          </a:p>
        </p:txBody>
      </p:sp>
      <p:sp>
        <p:nvSpPr>
          <p:cNvPr id="41" name="PA_文本框 9"/>
          <p:cNvSpPr txBox="1"/>
          <p:nvPr>
            <p:custDataLst>
              <p:tags r:id="rId2"/>
            </p:custDataLst>
          </p:nvPr>
        </p:nvSpPr>
        <p:spPr>
          <a:xfrm>
            <a:off x="1892660" y="2962657"/>
            <a:ext cx="90598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2D2833"/>
                </a:solidFill>
              </a:rPr>
              <a:t>2</a:t>
            </a:r>
            <a:r>
              <a:rPr lang="en-US" altLang="zh-CN" sz="3600" b="1">
                <a:solidFill>
                  <a:srgbClr val="2D2833"/>
                </a:solidFill>
              </a:rPr>
              <a:t>. </a:t>
            </a:r>
            <a:r>
              <a:rPr lang="en-US" sz="3600"/>
              <a:t>Nắm được tính chất của cao su giải thích được một số hiện tượng trong cuộc sống.</a:t>
            </a:r>
            <a:endParaRPr lang="zh-CN" altLang="en-US" sz="3600" b="1" dirty="0">
              <a:solidFill>
                <a:srgbClr val="2D2833"/>
              </a:solidFill>
            </a:endParaRPr>
          </a:p>
        </p:txBody>
      </p:sp>
      <p:sp>
        <p:nvSpPr>
          <p:cNvPr id="42" name="PA_文本框 10"/>
          <p:cNvSpPr txBox="1"/>
          <p:nvPr>
            <p:custDataLst>
              <p:tags r:id="rId3"/>
            </p:custDataLst>
          </p:nvPr>
        </p:nvSpPr>
        <p:spPr>
          <a:xfrm>
            <a:off x="1892660" y="4702273"/>
            <a:ext cx="9415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2D2833"/>
                </a:solidFill>
              </a:rPr>
              <a:t>3</a:t>
            </a:r>
            <a:r>
              <a:rPr lang="en-US" altLang="zh-CN" sz="3600" b="1">
                <a:solidFill>
                  <a:srgbClr val="2D2833"/>
                </a:solidFill>
              </a:rPr>
              <a:t>. </a:t>
            </a:r>
            <a:r>
              <a:rPr lang="en-US" altLang="zh-CN" sz="3600">
                <a:solidFill>
                  <a:srgbClr val="2D2833"/>
                </a:solidFill>
              </a:rPr>
              <a:t>Yêu thích môn học, say mê tìm hiểu khoa học.</a:t>
            </a:r>
            <a:endParaRPr lang="zh-CN" altLang="en-US" sz="3600" dirty="0">
              <a:solidFill>
                <a:srgbClr val="2D28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43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9AC22-42BF-414E-B674-7F235C0D4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alt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và cho biết các đồ vật sau</a:t>
            </a:r>
            <a:r>
              <a:rPr lang="en-US" alt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được làm từ chất liệu gì?</a:t>
            </a:r>
            <a:endParaRPr lang="en-US"/>
          </a:p>
        </p:txBody>
      </p:sp>
      <p:pic>
        <p:nvPicPr>
          <p:cNvPr id="4" name="Picture 8" descr="CAO5MFG1">
            <a:extLst>
              <a:ext uri="{FF2B5EF4-FFF2-40B4-BE49-F238E27FC236}">
                <a16:creationId xmlns:a16="http://schemas.microsoft.com/office/drawing/2014/main" id="{1C1B8CEC-EC57-4FBD-90B0-249819E05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164" y="3821289"/>
            <a:ext cx="3454172" cy="282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images[14]">
            <a:extLst>
              <a:ext uri="{FF2B5EF4-FFF2-40B4-BE49-F238E27FC236}">
                <a16:creationId xmlns:a16="http://schemas.microsoft.com/office/drawing/2014/main" id="{CC86651B-B8AF-4072-8BC8-38F1E2423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164" y="934130"/>
            <a:ext cx="3454172" cy="258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images[15]">
            <a:extLst>
              <a:ext uri="{FF2B5EF4-FFF2-40B4-BE49-F238E27FC236}">
                <a16:creationId xmlns:a16="http://schemas.microsoft.com/office/drawing/2014/main" id="{CB786E36-BB27-4A40-9C82-85CDA4903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45" y="3649518"/>
            <a:ext cx="3320873" cy="285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images[85]">
            <a:extLst>
              <a:ext uri="{FF2B5EF4-FFF2-40B4-BE49-F238E27FC236}">
                <a16:creationId xmlns:a16="http://schemas.microsoft.com/office/drawing/2014/main" id="{B092FDF4-4975-4AFF-9475-7083040E2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54" y="902679"/>
            <a:ext cx="3216965" cy="2635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9">
            <a:extLst>
              <a:ext uri="{FF2B5EF4-FFF2-40B4-BE49-F238E27FC236}">
                <a16:creationId xmlns:a16="http://schemas.microsoft.com/office/drawing/2014/main" id="{378AACDA-BD3E-4461-B665-2F4F02B09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23" t="45872" r="24179" b="14577"/>
          <a:stretch>
            <a:fillRect/>
          </a:stretch>
        </p:blipFill>
        <p:spPr bwMode="auto">
          <a:xfrm>
            <a:off x="7952673" y="3750679"/>
            <a:ext cx="4021207" cy="296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0">
            <a:extLst>
              <a:ext uri="{FF2B5EF4-FFF2-40B4-BE49-F238E27FC236}">
                <a16:creationId xmlns:a16="http://schemas.microsoft.com/office/drawing/2014/main" id="{C4674839-5DD4-4740-A0B0-AB7DA4668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" t="21191" r="56236" b="49927"/>
          <a:stretch>
            <a:fillRect/>
          </a:stretch>
        </p:blipFill>
        <p:spPr bwMode="auto">
          <a:xfrm>
            <a:off x="7952673" y="869808"/>
            <a:ext cx="4021207" cy="275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81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31547-D3B5-48EE-AF72-7F4C0AAC5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Các loại cao su:</a:t>
            </a:r>
          </a:p>
        </p:txBody>
      </p:sp>
      <p:sp>
        <p:nvSpPr>
          <p:cNvPr id="5" name="Text Box 15">
            <a:extLst>
              <a:ext uri="{FF2B5EF4-FFF2-40B4-BE49-F238E27FC236}">
                <a16:creationId xmlns:a16="http://schemas.microsoft.com/office/drawing/2014/main" id="{0DB2893B-DCC6-4D21-AECA-EB3F13BA8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36" y="2020391"/>
            <a:ext cx="172012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su tự nhiên:</a:t>
            </a: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id="{95365E0D-2A15-459C-9A64-5981349F9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" t="21530" r="41148" b="27487"/>
          <a:stretch>
            <a:fillRect/>
          </a:stretch>
        </p:blipFill>
        <p:spPr bwMode="auto">
          <a:xfrm>
            <a:off x="2020887" y="1336675"/>
            <a:ext cx="4758603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1">
            <a:extLst>
              <a:ext uri="{FF2B5EF4-FFF2-40B4-BE49-F238E27FC236}">
                <a16:creationId xmlns:a16="http://schemas.microsoft.com/office/drawing/2014/main" id="{C5D2899C-A88A-4B5F-BC92-2F8D10305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30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5" r="54469" b="39874"/>
          <a:stretch>
            <a:fillRect/>
          </a:stretch>
        </p:blipFill>
        <p:spPr bwMode="auto">
          <a:xfrm>
            <a:off x="7322705" y="1336675"/>
            <a:ext cx="4217988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4">
            <a:extLst>
              <a:ext uri="{FF2B5EF4-FFF2-40B4-BE49-F238E27FC236}">
                <a16:creationId xmlns:a16="http://schemas.microsoft.com/office/drawing/2014/main" id="{A99D0C27-E6D7-4BD9-BFF4-5DAF45D0B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37500" b="6667"/>
          <a:stretch>
            <a:fillRect/>
          </a:stretch>
        </p:blipFill>
        <p:spPr bwMode="auto">
          <a:xfrm>
            <a:off x="2020887" y="4005263"/>
            <a:ext cx="4758602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5">
            <a:extLst>
              <a:ext uri="{FF2B5EF4-FFF2-40B4-BE49-F238E27FC236}">
                <a16:creationId xmlns:a16="http://schemas.microsoft.com/office/drawing/2014/main" id="{5A853C66-2449-41AB-9807-98E354DEC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24000"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0" r="64575" b="51720"/>
          <a:stretch>
            <a:fillRect/>
          </a:stretch>
        </p:blipFill>
        <p:spPr bwMode="auto">
          <a:xfrm>
            <a:off x="7322705" y="4026808"/>
            <a:ext cx="4217988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5">
            <a:extLst>
              <a:ext uri="{FF2B5EF4-FFF2-40B4-BE49-F238E27FC236}">
                <a16:creationId xmlns:a16="http://schemas.microsoft.com/office/drawing/2014/main" id="{118516A7-CE37-4874-B5E6-A36FF54F4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16" y="4638900"/>
            <a:ext cx="192145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su nhân tạo:</a:t>
            </a:r>
          </a:p>
        </p:txBody>
      </p:sp>
    </p:spTree>
    <p:extLst>
      <p:ext uri="{BB962C8B-B14F-4D97-AF65-F5344CB8AC3E}">
        <p14:creationId xmlns:p14="http://schemas.microsoft.com/office/powerpoint/2010/main" val="155713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4DFA8-4030-49D7-9B36-354BBCC82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61" y="166758"/>
            <a:ext cx="10515600" cy="576177"/>
          </a:xfrm>
        </p:spPr>
        <p:txBody>
          <a:bodyPr>
            <a:noAutofit/>
          </a:bodyPr>
          <a:lstStyle/>
          <a:p>
            <a:r>
              <a:rPr lang="en-US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Tính chất của cao su:</a:t>
            </a:r>
          </a:p>
        </p:txBody>
      </p:sp>
      <p:sp>
        <p:nvSpPr>
          <p:cNvPr id="4" name="Text Box 9">
            <a:extLst>
              <a:ext uri="{FF2B5EF4-FFF2-40B4-BE49-F238E27FC236}">
                <a16:creationId xmlns:a16="http://schemas.microsoft.com/office/drawing/2014/main" id="{F39E618C-11E6-4E8C-A6EB-D7153544E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664" y="1050755"/>
            <a:ext cx="34358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 1: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DE117417-24AE-45EC-9068-353E5FDA7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423" y="1739781"/>
            <a:ext cx="901730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 Ném quả bóng cao su xuống sàn nhà hoặc vào tường.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 Quan sát và nhận xét hiện tượng xảy ra .</a:t>
            </a: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96A223C7-8E85-4052-B16A-B95F34F75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42" y="3242940"/>
            <a:ext cx="34245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 2: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A05EF39D-69DF-4AD5-9F3A-160E53FFF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423" y="4073295"/>
            <a:ext cx="889347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r>
              <a:rPr lang="vi-VN" alt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Kéo căng một sợi dây cao su rồi buông tay ra.   </a:t>
            </a:r>
            <a:endParaRPr lang="en-US" altLang="en-US" sz="30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và nhận xét hiện tượng xảy ra .</a:t>
            </a:r>
          </a:p>
        </p:txBody>
      </p:sp>
      <p:sp>
        <p:nvSpPr>
          <p:cNvPr id="8" name="Text Box 13">
            <a:extLst>
              <a:ext uri="{FF2B5EF4-FFF2-40B4-BE49-F238E27FC236}">
                <a16:creationId xmlns:a16="http://schemas.microsoft.com/office/drawing/2014/main" id="{F869DDFB-5677-4AEF-8251-953B53851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102" y="5484079"/>
            <a:ext cx="23258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luận: </a:t>
            </a: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D5ECB018-A1E6-4641-91AD-4A40FA1EC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119" y="5484079"/>
            <a:ext cx="5587762" cy="584775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CC"/>
              </a:gs>
              <a:gs pos="100000">
                <a:srgbClr val="00FFFF"/>
              </a:gs>
            </a:gsLst>
            <a:lin ang="5400000" scaled="1"/>
          </a:gradFill>
          <a:ln w="57150" cmpd="thinThick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su có tính đàn hồi tốt</a:t>
            </a:r>
          </a:p>
        </p:txBody>
      </p:sp>
    </p:spTree>
    <p:extLst>
      <p:ext uri="{BB962C8B-B14F-4D97-AF65-F5344CB8AC3E}">
        <p14:creationId xmlns:p14="http://schemas.microsoft.com/office/powerpoint/2010/main" val="380080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8F8A3-DED8-4AD1-B816-12A62F8E5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Tính chất của cao su: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B659F70F-8B55-418C-805C-10C83CD8D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" y="1249956"/>
            <a:ext cx="28011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 1: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A3BA5B3B-6895-44A8-AF41-2EBA399B7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" y="1975085"/>
            <a:ext cx="26576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 2:</a:t>
            </a: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3579F075-D140-49B1-A420-4981D9E22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361" y="5245101"/>
            <a:ext cx="2413630" cy="646331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luận: </a:t>
            </a: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AEA92D9E-E2D9-4413-A205-EC3598979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9402" y="1688032"/>
            <a:ext cx="5633559" cy="646331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CC"/>
              </a:gs>
              <a:gs pos="100000">
                <a:srgbClr val="00FFFF"/>
              </a:gs>
            </a:gsLst>
            <a:lin ang="5400000" scaled="1"/>
          </a:gradFill>
          <a:ln w="57150" cmpd="thinThick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su có tính đàn hồi tốt.</a:t>
            </a:r>
          </a:p>
        </p:txBody>
      </p:sp>
      <p:sp>
        <p:nvSpPr>
          <p:cNvPr id="8" name="AutoShape 15">
            <a:extLst>
              <a:ext uri="{FF2B5EF4-FFF2-40B4-BE49-F238E27FC236}">
                <a16:creationId xmlns:a16="http://schemas.microsoft.com/office/drawing/2014/main" id="{812EE0FC-29E5-4B05-9652-BF4CF0A6B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9027" y="1699653"/>
            <a:ext cx="855663" cy="550863"/>
          </a:xfrm>
          <a:prstGeom prst="rightArrow">
            <a:avLst>
              <a:gd name="adj1" fmla="val 50000"/>
              <a:gd name="adj2" fmla="val 388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6">
            <a:extLst>
              <a:ext uri="{FF2B5EF4-FFF2-40B4-BE49-F238E27FC236}">
                <a16:creationId xmlns:a16="http://schemas.microsoft.com/office/drawing/2014/main" id="{1E140A78-2197-4977-A55A-C05104F08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" y="3118643"/>
            <a:ext cx="28011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 3:</a:t>
            </a:r>
          </a:p>
        </p:txBody>
      </p:sp>
      <p:sp>
        <p:nvSpPr>
          <p:cNvPr id="10" name="Rectangle 17">
            <a:extLst>
              <a:ext uri="{FF2B5EF4-FFF2-40B4-BE49-F238E27FC236}">
                <a16:creationId xmlns:a16="http://schemas.microsoft.com/office/drawing/2014/main" id="{60A977F1-EC74-43E5-8C5F-ECC790BAA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7855" y="2967037"/>
            <a:ext cx="859726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Thả một miếng cao su vào trong nước lạnh, sau đó lấy ra và thả vào cốc nước nóng.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 Quan sát và nhận xét hình dạng miếng cao su.</a:t>
            </a:r>
          </a:p>
        </p:txBody>
      </p:sp>
      <p:sp>
        <p:nvSpPr>
          <p:cNvPr id="11" name="Text Box 18">
            <a:extLst>
              <a:ext uri="{FF2B5EF4-FFF2-40B4-BE49-F238E27FC236}">
                <a16:creationId xmlns:a16="http://schemas.microsoft.com/office/drawing/2014/main" id="{F03C57F7-4FC4-4F32-A545-2DE38F4E4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6444" y="4769918"/>
            <a:ext cx="7920355" cy="646331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CC"/>
              </a:gs>
              <a:gs pos="100000">
                <a:srgbClr val="00FFFF"/>
              </a:gs>
            </a:gsLst>
            <a:lin ang="5400000" scaled="1"/>
          </a:gradFill>
          <a:ln w="57150" cmpd="thinThick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Í</a:t>
            </a:r>
            <a:r>
              <a:rPr lang="vi-VN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bị biến đổi khi gặp nóng, lạnh.</a:t>
            </a:r>
          </a:p>
        </p:txBody>
      </p:sp>
      <p:sp>
        <p:nvSpPr>
          <p:cNvPr id="12" name="Text Box 19">
            <a:extLst>
              <a:ext uri="{FF2B5EF4-FFF2-40B4-BE49-F238E27FC236}">
                <a16:creationId xmlns:a16="http://schemas.microsoft.com/office/drawing/2014/main" id="{26DE1EDC-A575-42F7-9704-38AE3215D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1927" y="5568266"/>
            <a:ext cx="8029388" cy="1200329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CC"/>
              </a:gs>
              <a:gs pos="100000">
                <a:srgbClr val="00FFFF"/>
              </a:gs>
            </a:gsLst>
            <a:lin ang="5400000" scaled="1"/>
          </a:gradFill>
          <a:ln w="57150" cmpd="thinThick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eaLnBrk="1" hangingPunct="1">
              <a:spcBef>
                <a:spcPct val="0"/>
              </a:spcBef>
              <a:buFontTx/>
              <a:buChar char="-"/>
            </a:pPr>
            <a:r>
              <a:rPr lang="vi-VN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tan trong nước.</a:t>
            </a: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spcBef>
                <a:spcPct val="0"/>
              </a:spcBef>
              <a:buFontTx/>
              <a:buChar char="-"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 trong một số chất lỏng khác.</a:t>
            </a:r>
            <a:endParaRPr lang="vi-VN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89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/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95d4330573af9e2c619448244bb26baa7dda94"/>
  <p:tag name="ISPRING_PRESENTATION_TITLE" val="创意简约黑板教学培训设计教育PPT课件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">
  <a:themeElements>
    <a:clrScheme name="自定义 1646">
      <a:dk1>
        <a:srgbClr val="000000"/>
      </a:dk1>
      <a:lt1>
        <a:srgbClr val="FFFFFF"/>
      </a:lt1>
      <a:dk2>
        <a:srgbClr val="F5C131"/>
      </a:dk2>
      <a:lt2>
        <a:srgbClr val="2D2833"/>
      </a:lt2>
      <a:accent1>
        <a:srgbClr val="2D2833"/>
      </a:accent1>
      <a:accent2>
        <a:srgbClr val="F5C131"/>
      </a:accent2>
      <a:accent3>
        <a:srgbClr val="2D2833"/>
      </a:accent3>
      <a:accent4>
        <a:srgbClr val="F5C131"/>
      </a:accent4>
      <a:accent5>
        <a:srgbClr val="2D2833"/>
      </a:accent5>
      <a:accent6>
        <a:srgbClr val="F5C131"/>
      </a:accent6>
      <a:hlink>
        <a:srgbClr val="0070C0"/>
      </a:hlink>
      <a:folHlink>
        <a:srgbClr val="0089D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729</Words>
  <Application>Microsoft Office PowerPoint</Application>
  <PresentationFormat>Widescreen</PresentationFormat>
  <Paragraphs>83</Paragraphs>
  <Slides>17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Arial Black</vt:lpstr>
      <vt:lpstr>Calibri</vt:lpstr>
      <vt:lpstr>Tahoma</vt:lpstr>
      <vt:lpstr>Times New Roman</vt:lpstr>
      <vt:lpstr>Office 主题</vt:lpstr>
      <vt:lpstr>PowerPoint Presentation</vt:lpstr>
      <vt:lpstr>PowerPoint Presentation</vt:lpstr>
      <vt:lpstr>KHỞI ĐỘNG</vt:lpstr>
      <vt:lpstr>PowerPoint Presentation</vt:lpstr>
      <vt:lpstr>PowerPoint Presentation</vt:lpstr>
      <vt:lpstr>Quan sát và cho biết các đồ vật sau được làm từ chất liệu gì?</vt:lpstr>
      <vt:lpstr>1. Các loại cao su:</vt:lpstr>
      <vt:lpstr>2. Tính chất của cao su:</vt:lpstr>
      <vt:lpstr>2. Tính chất của cao su:</vt:lpstr>
      <vt:lpstr>2. Tính chất của cao su:</vt:lpstr>
      <vt:lpstr>2. Tính chất của cao su:</vt:lpstr>
      <vt:lpstr>3. Công dụng của cao su:</vt:lpstr>
      <vt:lpstr>4. Cách bảo quản đồ dung bằng cao su:</vt:lpstr>
      <vt:lpstr>GHI NHỚ:</vt:lpstr>
      <vt:lpstr>PowerPoint Presentation</vt:lpstr>
      <vt:lpstr>Chọn đáp án đúng: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创意简约黑板教学培训设计教育PPT课件</dc:title>
  <dc:creator>213</dc:creator>
  <cp:lastModifiedBy>DELL</cp:lastModifiedBy>
  <cp:revision>45</cp:revision>
  <dcterms:created xsi:type="dcterms:W3CDTF">2015-05-05T08:02:14Z</dcterms:created>
  <dcterms:modified xsi:type="dcterms:W3CDTF">2021-09-13T15:06:58Z</dcterms:modified>
</cp:coreProperties>
</file>