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315" r:id="rId2"/>
    <p:sldId id="313" r:id="rId3"/>
    <p:sldId id="346" r:id="rId4"/>
    <p:sldId id="347" r:id="rId5"/>
    <p:sldId id="348" r:id="rId6"/>
    <p:sldId id="349" r:id="rId7"/>
    <p:sldId id="350" r:id="rId8"/>
    <p:sldId id="311" r:id="rId9"/>
    <p:sldId id="317" r:id="rId10"/>
    <p:sldId id="331" r:id="rId11"/>
    <p:sldId id="332" r:id="rId12"/>
    <p:sldId id="333" r:id="rId13"/>
    <p:sldId id="298" r:id="rId14"/>
    <p:sldId id="335" r:id="rId15"/>
    <p:sldId id="302" r:id="rId16"/>
    <p:sldId id="310" r:id="rId17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Tahoma" panose="020B0604030504040204" pitchFamily="34" charset="0"/>
      <p:regular r:id="rId22"/>
      <p:bold r:id="rId23"/>
    </p:embeddedFont>
    <p:embeddedFont>
      <p:font typeface="Nunito Black" panose="020B0604020202020204" charset="-93"/>
      <p:bold r:id="rId24"/>
      <p:boldItalic r:id="rId25"/>
    </p:embeddedFont>
    <p:embeddedFont>
      <p:font typeface="Great Vibes" panose="020B0604020202020204" charset="0"/>
      <p:regular r:id="rId26"/>
    </p:embeddedFont>
    <p:embeddedFont>
      <p:font typeface="Sigmar One" panose="020B0604020202020204" charset="-93"/>
      <p:regular r:id="rId27"/>
    </p:embeddedFont>
    <p:embeddedFont>
      <p:font typeface=".VnArial" panose="020B0604020202020204"/>
      <p:regular r:id="rId28"/>
      <p:bold r:id="rId29"/>
      <p:italic r:id="rId30"/>
      <p:boldItalic r:id="rId31"/>
    </p:embeddedFont>
    <p:embeddedFont>
      <p:font typeface="Calibri Light" panose="020F0302020204030204" pitchFamily="34" charset="0"/>
      <p:regular r:id="rId32"/>
      <p:italic r:id="rId3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89ABC"/>
    <a:srgbClr val="F846B0"/>
    <a:srgbClr val="91F7F9"/>
    <a:srgbClr val="FCD4E2"/>
    <a:srgbClr val="FF00FF"/>
    <a:srgbClr val="EE1A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5" d="100"/>
          <a:sy n="65" d="100"/>
        </p:scale>
        <p:origin x="48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21" Type="http://schemas.openxmlformats.org/officeDocument/2006/relationships/font" Target="fonts/font4.fntdata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9E8E67-41D7-12B4-C3EB-17B2C6C239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D1BC448-71F0-8111-7541-B0D22C26558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7F926D-00A1-50A3-6218-84F1C63D5D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951984-2626-59B1-26FB-6465335AD0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A403D7-5B02-B863-5D3C-E22F6045AA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536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FF333-0587-8536-E6A3-ED6F7BA7B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309C967-F8F5-CDA9-15E4-0FA0B48019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B416D7-30A2-5133-3D5C-489E28ADEE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3070B5-F60E-5D74-7F58-0D46FFB75E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444848-0C3E-16EB-E57E-D38DE806F8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286703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6C7B99D-04C5-EEEC-E6F3-5E2ACA11E6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7448FBB-7788-9DE0-F214-32A1D432447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5F70E9-E66A-0FC5-DCAC-9E42B3763C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CE93F6-49DC-BEA7-D6D5-B546A2102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AD8FF14-C2D6-A2D4-CA34-03F6B0AEC4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02459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B54114-2B89-DC3E-9BC5-0A63A9B2C5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6BA6D11-EC46-0AA3-BA92-40BA5C82B3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F58EEE-FF97-7919-E637-F9585974F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3A915CF-FA68-0F7D-A272-C7F0520F4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EC0E22-93A7-9818-F8FF-9369884129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1809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22F21A-C3FD-698F-A97A-74E79DDA42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E9AEB4-8341-2BFE-97F5-D71C46381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218DED8-9DBB-6F7C-4F3F-AE5001B89C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4950F2-6200-C392-C995-FC4829ED6E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D595211-05D5-2ED9-476B-1ADD84FBB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51208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60838-57E9-1766-461D-8130A5198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00475-FF68-F407-42FA-7AEEE1581B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471161C-AEE6-45CE-9F69-AF0C07BE065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DF3CE0-6686-8414-725F-1F2A5C9AD3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54A85C7-F3A4-CE6D-65FD-0ABA68B87B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26AE524-2637-76AD-DA19-E613AF9EC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654382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798490-B4D8-5F5D-B34E-5C1869AA44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A42326-BD03-90AB-137B-D4020CC5A6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356DC8D-D674-D188-ABB5-0C46F9D76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D965CC1-CEBE-DDAC-A25C-50BC679F01F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C977814-1CC4-B894-3944-F800540FC23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9B35382-BA09-7A58-D0C8-D715B6BE3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6CF9D13-9A3C-D62D-CE68-F9A938B287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182C539-66F0-B98A-8309-48ADEC00D5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18412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F5EDB9-EE40-1C04-82D8-C09CFFC2A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39EBD44-B1C3-46F3-9F52-A4CAD6D5E3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173AE2E-9133-FF6B-8D00-E20C83F3C5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78A3B3-0E15-C316-D9E6-EC484D20A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6282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344C26D-FC23-09D1-C40E-CB7CE010FA7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88CE0DC-EA62-E3F5-2A1F-E6CA460185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3C0C6E-E6EA-7843-13EA-94FC1CB376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50368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4B50BD-828E-98B0-CEFB-AAC04071E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6206BC-ABF8-9EB1-A002-1FBC0A52C8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86295A-E9AC-2FF1-D26A-4B26752AC7D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C441AD-546B-3393-540D-13EEEC6408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3C967C0-2A64-C1E6-4471-2EDC757EB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81C68-AA32-B4FA-B31B-A37E64CB33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6594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93D39C-8DF3-EAFD-A6BA-48A066E44E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32FBA6-1915-7E18-4560-8A9C52F5FE0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CDD675-5377-34C9-930F-3E77A9DA7BB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231934A-87FE-F5DB-9E3F-40E6791BE9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EBDAF-842A-4E26-AE18-4EEC1902C15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CE88DD-1EDB-6DE4-28B2-2D9F7556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F3E76AC-F07D-A79F-8BF3-3592E9CB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41707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267F678-0849-7A05-DE58-CF57E38311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EB3040-BBA6-54F4-461D-658EBE727D7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DEC358-58BD-43EE-646B-126A06ACFC2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EBDAF-842A-4E26-AE18-4EEC1902C159}" type="datetimeFigureOut">
              <a:rPr lang="en-US" smtClean="0"/>
              <a:t>10/12/2022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DD5F2C9-704F-B88C-92F1-CD8198A1E6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477612-B67D-E2BC-8449-27F6265AE8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358F09-124C-4E0A-A904-39A96102FE6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8690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slide" Target="slide3.xml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slide" Target="slide4.xml"/><Relationship Id="rId5" Type="http://schemas.openxmlformats.org/officeDocument/2006/relationships/image" Target="../media/image8.gif"/><Relationship Id="rId10" Type="http://schemas.openxmlformats.org/officeDocument/2006/relationships/image" Target="../media/image15.png"/><Relationship Id="rId4" Type="http://schemas.openxmlformats.org/officeDocument/2006/relationships/image" Target="../media/image6.jpeg"/><Relationship Id="rId9" Type="http://schemas.openxmlformats.org/officeDocument/2006/relationships/image" Target="../media/image14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12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png"/><Relationship Id="rId11" Type="http://schemas.openxmlformats.org/officeDocument/2006/relationships/slide" Target="slide5.xml"/><Relationship Id="rId5" Type="http://schemas.openxmlformats.org/officeDocument/2006/relationships/image" Target="../media/image8.gif"/><Relationship Id="rId10" Type="http://schemas.openxmlformats.org/officeDocument/2006/relationships/image" Target="../media/image18.png"/><Relationship Id="rId4" Type="http://schemas.openxmlformats.org/officeDocument/2006/relationships/image" Target="../media/image6.jpeg"/><Relationship Id="rId9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jpeg"/><Relationship Id="rId3" Type="http://schemas.openxmlformats.org/officeDocument/2006/relationships/audio" Target="../media/audio2.wav"/><Relationship Id="rId7" Type="http://schemas.openxmlformats.org/officeDocument/2006/relationships/image" Target="../media/image12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8.gif"/><Relationship Id="rId10" Type="http://schemas.openxmlformats.org/officeDocument/2006/relationships/image" Target="../media/image20.gif"/><Relationship Id="rId4" Type="http://schemas.openxmlformats.org/officeDocument/2006/relationships/image" Target="../media/image6.jpeg"/><Relationship Id="rId9" Type="http://schemas.openxmlformats.org/officeDocument/2006/relationships/image" Target="../media/image14.gif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58B4C0AC-D121-4334-9E2A-2B05A2ED203E}"/>
              </a:ext>
            </a:extLst>
          </p:cNvPr>
          <p:cNvSpPr txBox="1"/>
          <p:nvPr/>
        </p:nvSpPr>
        <p:spPr>
          <a:xfrm>
            <a:off x="2379308" y="972235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 …ngày …tháng …năm 2022</a:t>
            </a:r>
          </a:p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878FB4F2-0959-7DE5-68D9-D38C668B8383}"/>
              </a:ext>
            </a:extLst>
          </p:cNvPr>
          <p:cNvSpPr/>
          <p:nvPr/>
        </p:nvSpPr>
        <p:spPr>
          <a:xfrm>
            <a:off x="3375204" y="2172564"/>
            <a:ext cx="7753277" cy="14989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BIỂU THỨC SỐ</a:t>
            </a:r>
          </a:p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TÍNH GIÁ TRỊ BIỂU THỨC SỐ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927B86-5E04-6B16-B05C-28465D6FED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879" b="96364" l="4858" r="92713">
                        <a14:foregroundMark x1="76923" y1="12727" x2="89879" y2="43636"/>
                        <a14:foregroundMark x1="93522" y1="17576" x2="91093" y2="30909"/>
                        <a14:foregroundMark x1="65182" y1="10909" x2="79757" y2="7879"/>
                        <a14:foregroundMark x1="6478" y1="24848" x2="6478" y2="87273"/>
                        <a14:foregroundMark x1="8907" y1="79394" x2="6073" y2="91515"/>
                        <a14:foregroundMark x1="4858" y1="96364" x2="4858" y2="96364"/>
                        <a14:foregroundMark x1="33603" y1="49091" x2="77328" y2="40606"/>
                        <a14:foregroundMark x1="42510" y1="58788" x2="82186" y2="50303"/>
                        <a14:foregroundMark x1="82186" y1="50303" x2="82591" y2="50303"/>
                        <a14:backgroundMark x1="74494" y1="90909" x2="76923" y2="9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259" y="2030519"/>
            <a:ext cx="2353003" cy="15718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</p:spTree>
    <p:extLst>
      <p:ext uri="{BB962C8B-B14F-4D97-AF65-F5344CB8AC3E}">
        <p14:creationId xmlns:p14="http://schemas.microsoft.com/office/powerpoint/2010/main" val="120334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E436322-B227-E5FC-0F8B-C4A9006E8E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2265" y="152774"/>
            <a:ext cx="2314575" cy="100603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1AAF20A-D8A5-442A-4FF0-9317EE1DE1DB}"/>
              </a:ext>
            </a:extLst>
          </p:cNvPr>
          <p:cNvSpPr txBox="1"/>
          <p:nvPr/>
        </p:nvSpPr>
        <p:spPr>
          <a:xfrm>
            <a:off x="2426840" y="178738"/>
            <a:ext cx="860665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a) Mỗi con thỏ có 2 cái tai. Hỏi 3 con thỏ trắng và 4 con thỏ nâu có tất cả bao nhiêu cái tai?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7449542-3B5B-1E7A-62E8-99123140566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73647" y="2814693"/>
            <a:ext cx="8606653" cy="395342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43CC524C-CC7D-F41E-53AF-F34605E56D4B}"/>
              </a:ext>
            </a:extLst>
          </p:cNvPr>
          <p:cNvSpPr/>
          <p:nvPr/>
        </p:nvSpPr>
        <p:spPr>
          <a:xfrm>
            <a:off x="111711" y="2030368"/>
            <a:ext cx="4039340" cy="1325563"/>
          </a:xfrm>
          <a:prstGeom prst="wedgeRoundRectCallout">
            <a:avLst>
              <a:gd name="adj1" fmla="val 27117"/>
              <a:gd name="adj2" fmla="val 67858"/>
              <a:gd name="adj3" fmla="val 16667"/>
            </a:avLst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bg1"/>
                </a:solidFill>
              </a:rPr>
              <a:t>Mình tính riêng số tai của thỏ trắng, thỏ nâu rồi cộng kết quả lại với nhau.</a:t>
            </a:r>
          </a:p>
        </p:txBody>
      </p:sp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FE92CE7C-8C3E-759B-089B-AD9739557EEA}"/>
              </a:ext>
            </a:extLst>
          </p:cNvPr>
          <p:cNvSpPr/>
          <p:nvPr/>
        </p:nvSpPr>
        <p:spPr>
          <a:xfrm>
            <a:off x="4522432" y="1254388"/>
            <a:ext cx="2956264" cy="1325563"/>
          </a:xfrm>
          <a:prstGeom prst="wedgeRoundRectCallout">
            <a:avLst>
              <a:gd name="adj1" fmla="val -5540"/>
              <a:gd name="adj2" fmla="val 75107"/>
              <a:gd name="adj3" fmla="val 16667"/>
            </a:avLst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bg1"/>
                </a:solidFill>
              </a:rPr>
              <a:t>Mình tính tổng số thỏ rồi lấy 2 nhân với tổng đó</a:t>
            </a:r>
          </a:p>
        </p:txBody>
      </p:sp>
      <p:sp>
        <p:nvSpPr>
          <p:cNvPr id="9" name="Speech Bubble: Rectangle with Corners Rounded 8">
            <a:extLst>
              <a:ext uri="{FF2B5EF4-FFF2-40B4-BE49-F238E27FC236}">
                <a16:creationId xmlns:a16="http://schemas.microsoft.com/office/drawing/2014/main" id="{AA1B44F0-2427-75E4-D7EE-B1F5FD49BF82}"/>
              </a:ext>
            </a:extLst>
          </p:cNvPr>
          <p:cNvSpPr/>
          <p:nvPr/>
        </p:nvSpPr>
        <p:spPr>
          <a:xfrm>
            <a:off x="7781800" y="1132845"/>
            <a:ext cx="4298489" cy="1885661"/>
          </a:xfrm>
          <a:prstGeom prst="wedgeRoundRectCallout">
            <a:avLst>
              <a:gd name="adj1" fmla="val -32168"/>
              <a:gd name="adj2" fmla="val 73125"/>
              <a:gd name="adj3" fmla="val 16667"/>
            </a:avLst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>
                <a:solidFill>
                  <a:schemeClr val="bg1"/>
                </a:solidFill>
              </a:rPr>
              <a:t>Cả hai bạn tính đều đúng. Cách tính của Nam là tính giá trị của biểu thức </a:t>
            </a:r>
          </a:p>
          <a:p>
            <a:r>
              <a:rPr lang="en-US" sz="2800">
                <a:solidFill>
                  <a:schemeClr val="bg1"/>
                </a:solidFill>
              </a:rPr>
              <a:t>    </a:t>
            </a:r>
            <a:r>
              <a:rPr lang="en-US" sz="2800" i="1">
                <a:solidFill>
                  <a:schemeClr val="bg1"/>
                </a:solidFill>
              </a:rPr>
              <a:t>2x ( 3 +4).</a:t>
            </a:r>
          </a:p>
        </p:txBody>
      </p:sp>
    </p:spTree>
    <p:extLst>
      <p:ext uri="{BB962C8B-B14F-4D97-AF65-F5344CB8AC3E}">
        <p14:creationId xmlns:p14="http://schemas.microsoft.com/office/powerpoint/2010/main" val="4128291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9D69CCF-464B-F6D0-3C1E-1242804A479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7866" y="85641"/>
            <a:ext cx="2476717" cy="119079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CFC2CF3-9366-93A0-FF78-89E6CAB25854}"/>
              </a:ext>
            </a:extLst>
          </p:cNvPr>
          <p:cNvSpPr txBox="1"/>
          <p:nvPr/>
        </p:nvSpPr>
        <p:spPr>
          <a:xfrm>
            <a:off x="1224496" y="1377147"/>
            <a:ext cx="85058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b) Tính giá trị của biểu thức  2 x ( 3+ 4) như sau:</a:t>
            </a:r>
          </a:p>
          <a:p>
            <a:r>
              <a:rPr lang="en-US" sz="28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2 x ( 3 + 4 ) = 2 x 7</a:t>
            </a:r>
          </a:p>
          <a:p>
            <a:r>
              <a:rPr lang="en-US" sz="2800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</a:t>
            </a:r>
            <a:r>
              <a:rPr lang="en-US" sz="28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= 14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E9DB20-DE52-8009-7E2D-AD5621B14EC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4653" y="2907314"/>
            <a:ext cx="9907383" cy="1200318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43924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47E6CB9E-86EB-A176-28FF-4E8DB2A8CE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4CFEDAB3-C7DB-66B8-24A4-BBB129B265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90" y="72185"/>
            <a:ext cx="3089657" cy="1293345"/>
          </a:xfrm>
          <a:prstGeom prst="rect">
            <a:avLst/>
          </a:prstGeom>
        </p:spPr>
      </p:pic>
      <p:sp>
        <p:nvSpPr>
          <p:cNvPr id="6" name="Oval 5">
            <a:extLst>
              <a:ext uri="{FF2B5EF4-FFF2-40B4-BE49-F238E27FC236}">
                <a16:creationId xmlns:a16="http://schemas.microsoft.com/office/drawing/2014/main" id="{983DF0F9-203F-5468-16AD-B8B90387F425}"/>
              </a:ext>
            </a:extLst>
          </p:cNvPr>
          <p:cNvSpPr/>
          <p:nvPr/>
        </p:nvSpPr>
        <p:spPr>
          <a:xfrm>
            <a:off x="3012312" y="383894"/>
            <a:ext cx="628650" cy="66992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85964DAD-8C03-A2AA-F7E3-3D6ECCA3600A}"/>
              </a:ext>
            </a:extLst>
          </p:cNvPr>
          <p:cNvSpPr txBox="1"/>
          <p:nvPr/>
        </p:nvSpPr>
        <p:spPr>
          <a:xfrm>
            <a:off x="3516810" y="388891"/>
            <a:ext cx="78465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Tính giá trị của biểu thức ( theo mẫu)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78E62E-C960-E0BE-6E21-BA0B6B87673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314" y="1552355"/>
            <a:ext cx="4784646" cy="1400224"/>
          </a:xfrm>
          <a:prstGeom prst="rect">
            <a:avLst/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7CCF04F-38C0-07BE-CEBB-499F6318DCB7}"/>
              </a:ext>
            </a:extLst>
          </p:cNvPr>
          <p:cNvSpPr txBox="1"/>
          <p:nvPr/>
        </p:nvSpPr>
        <p:spPr>
          <a:xfrm>
            <a:off x="1110427" y="3353589"/>
            <a:ext cx="419544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a) 45 : ( 5 + 4) = 45 : 9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              = 5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68C7B9B-11D8-7C52-3DDE-9D285A009A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65795" y="1609367"/>
            <a:ext cx="4086894" cy="1343212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487F8E58-7081-DCF8-93F2-436D85E6CE2B}"/>
              </a:ext>
            </a:extLst>
          </p:cNvPr>
          <p:cNvSpPr txBox="1"/>
          <p:nvPr/>
        </p:nvSpPr>
        <p:spPr>
          <a:xfrm>
            <a:off x="5744651" y="3353589"/>
            <a:ext cx="419544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b) 8 x ( 11 – 6 ) = 8 x 5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                = 40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04EDED-D80A-8DA6-0949-6B56925B73BE}"/>
              </a:ext>
            </a:extLst>
          </p:cNvPr>
          <p:cNvSpPr txBox="1"/>
          <p:nvPr/>
        </p:nvSpPr>
        <p:spPr>
          <a:xfrm>
            <a:off x="3640962" y="4476141"/>
            <a:ext cx="4195440" cy="95410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c) 42 - ( 42 – 5 ) = 42 - 37</a:t>
            </a:r>
          </a:p>
          <a:p>
            <a:r>
              <a:rPr lang="en-US" sz="2800">
                <a:solidFill>
                  <a:srgbClr val="002060"/>
                </a:solidFill>
              </a:rPr>
              <a:t>                            = 5</a:t>
            </a:r>
          </a:p>
        </p:txBody>
      </p:sp>
    </p:spTree>
    <p:extLst>
      <p:ext uri="{BB962C8B-B14F-4D97-AF65-F5344CB8AC3E}">
        <p14:creationId xmlns:p14="http://schemas.microsoft.com/office/powerpoint/2010/main" val="2347157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 animBg="1"/>
      <p:bldP spid="1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95FA59D-BE42-6CAB-ABAA-9E2E436F18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1275" y="164129"/>
            <a:ext cx="2850399" cy="817763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55FE7CC2-3EC0-81F0-39C9-A39FB67626BE}"/>
              </a:ext>
            </a:extLst>
          </p:cNvPr>
          <p:cNvSpPr/>
          <p:nvPr/>
        </p:nvSpPr>
        <p:spPr>
          <a:xfrm>
            <a:off x="401578" y="847925"/>
            <a:ext cx="628650" cy="66992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6F72DA2-59B8-EC21-A536-A81F1697D5F2}"/>
              </a:ext>
            </a:extLst>
          </p:cNvPr>
          <p:cNvSpPr txBox="1"/>
          <p:nvPr/>
        </p:nvSpPr>
        <p:spPr>
          <a:xfrm>
            <a:off x="1030228" y="895167"/>
            <a:ext cx="87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 số là giá trị của mỗi biểu thức.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8E0A1F8-A977-1DC4-2E97-C032A55DC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9904" y="1446770"/>
            <a:ext cx="8688012" cy="442021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2783BDCA-843D-8C5D-2049-10944C68150D}"/>
              </a:ext>
            </a:extLst>
          </p:cNvPr>
          <p:cNvCxnSpPr/>
          <p:nvPr/>
        </p:nvCxnSpPr>
        <p:spPr>
          <a:xfrm>
            <a:off x="4853127" y="2149401"/>
            <a:ext cx="3719743" cy="198859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A2048631-FB49-B3CC-6031-AADCD7B9AF94}"/>
              </a:ext>
            </a:extLst>
          </p:cNvPr>
          <p:cNvCxnSpPr>
            <a:cxnSpLocks/>
          </p:cNvCxnSpPr>
          <p:nvPr/>
        </p:nvCxnSpPr>
        <p:spPr>
          <a:xfrm flipV="1">
            <a:off x="4497315" y="2130409"/>
            <a:ext cx="4259801" cy="10349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BDB26A50-B011-6528-E10C-870A49E1926A}"/>
              </a:ext>
            </a:extLst>
          </p:cNvPr>
          <p:cNvCxnSpPr>
            <a:cxnSpLocks/>
          </p:cNvCxnSpPr>
          <p:nvPr/>
        </p:nvCxnSpPr>
        <p:spPr>
          <a:xfrm flipV="1">
            <a:off x="4497315" y="3115166"/>
            <a:ext cx="4259800" cy="105863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F0609FB3-F257-4E99-DC3F-445939ABB5D9}"/>
              </a:ext>
            </a:extLst>
          </p:cNvPr>
          <p:cNvCxnSpPr>
            <a:cxnSpLocks/>
          </p:cNvCxnSpPr>
          <p:nvPr/>
        </p:nvCxnSpPr>
        <p:spPr>
          <a:xfrm flipV="1">
            <a:off x="5096726" y="5139564"/>
            <a:ext cx="4155488" cy="18089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DBE2CB3-8591-AEC2-F664-C858287C9EE3}"/>
              </a:ext>
            </a:extLst>
          </p:cNvPr>
          <p:cNvSpPr txBox="1"/>
          <p:nvPr/>
        </p:nvSpPr>
        <p:spPr>
          <a:xfrm>
            <a:off x="1646474" y="6001924"/>
            <a:ext cx="5011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Biểu thức nào có giá trị lớn nhất?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683212C3-2CA9-E0E5-5CC6-CB0B2CC8DBB4}"/>
              </a:ext>
            </a:extLst>
          </p:cNvPr>
          <p:cNvSpPr txBox="1"/>
          <p:nvPr/>
        </p:nvSpPr>
        <p:spPr>
          <a:xfrm>
            <a:off x="1313925" y="5812867"/>
            <a:ext cx="6111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Biểu thức 16+( 40 -16) có giá trị lớn nhất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A2F2D0C2-324B-3D36-86DB-4968D43AC13E}"/>
              </a:ext>
            </a:extLst>
          </p:cNvPr>
          <p:cNvSpPr txBox="1"/>
          <p:nvPr/>
        </p:nvSpPr>
        <p:spPr>
          <a:xfrm>
            <a:off x="1701485" y="6161559"/>
            <a:ext cx="5011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Biểu thức nào có giá trị bé nhất?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A9C26031-490D-3637-E50D-C35715391F31}"/>
              </a:ext>
            </a:extLst>
          </p:cNvPr>
          <p:cNvSpPr txBox="1"/>
          <p:nvPr/>
        </p:nvSpPr>
        <p:spPr>
          <a:xfrm>
            <a:off x="1313925" y="6355186"/>
            <a:ext cx="6111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>
                <a:solidFill>
                  <a:srgbClr val="002060"/>
                </a:solidFill>
              </a:rPr>
              <a:t>Biểu thức 32 - ( 25 +4) có giá trị bé nhất</a:t>
            </a:r>
          </a:p>
        </p:txBody>
      </p:sp>
    </p:spTree>
    <p:extLst>
      <p:ext uri="{BB962C8B-B14F-4D97-AF65-F5344CB8AC3E}">
        <p14:creationId xmlns:p14="http://schemas.microsoft.com/office/powerpoint/2010/main" val="7298924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1" grpId="1"/>
      <p:bldP spid="22" grpId="0"/>
      <p:bldP spid="23" grpId="0"/>
      <p:bldP spid="23" grpId="1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4078004-F96E-1E12-3BF0-223C6C3725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6500" y="113031"/>
            <a:ext cx="2850399" cy="1140112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E69B3709-D7CA-F24D-1141-D418578FC2DD}"/>
              </a:ext>
            </a:extLst>
          </p:cNvPr>
          <p:cNvSpPr/>
          <p:nvPr/>
        </p:nvSpPr>
        <p:spPr>
          <a:xfrm>
            <a:off x="2874978" y="353365"/>
            <a:ext cx="628650" cy="669925"/>
          </a:xfrm>
          <a:prstGeom prst="ellipse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>
                <a:latin typeface=".VnArial" panose="020B7200000000000000" pitchFamily="34" charset="0"/>
                <a:ea typeface="Tahoma" panose="020B0604030504040204" pitchFamily="34" charset="0"/>
                <a:cs typeface="Tahoma" panose="020B0604030504040204" pitchFamily="34" charset="0"/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4AE8D8E-B9BF-ECDA-50BD-2A6CFD58D90C}"/>
              </a:ext>
            </a:extLst>
          </p:cNvPr>
          <p:cNvSpPr txBox="1"/>
          <p:nvPr/>
        </p:nvSpPr>
        <p:spPr>
          <a:xfrm>
            <a:off x="3503628" y="415431"/>
            <a:ext cx="879934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rgbClr val="7030A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Chọn số là giá trị của mỗi biểu thức.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493375F-43E4-3071-A52B-C82B178A9B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1994" y="1218891"/>
            <a:ext cx="8688012" cy="4420217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097BA0BC-261D-981A-240D-4D7F3A162D30}"/>
              </a:ext>
            </a:extLst>
          </p:cNvPr>
          <p:cNvCxnSpPr/>
          <p:nvPr/>
        </p:nvCxnSpPr>
        <p:spPr>
          <a:xfrm>
            <a:off x="4767343" y="1961232"/>
            <a:ext cx="3719743" cy="1988598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68ABDBD6-D3CB-A6D9-F1BD-83594CF7D769}"/>
              </a:ext>
            </a:extLst>
          </p:cNvPr>
          <p:cNvCxnSpPr>
            <a:cxnSpLocks/>
          </p:cNvCxnSpPr>
          <p:nvPr/>
        </p:nvCxnSpPr>
        <p:spPr>
          <a:xfrm flipV="1">
            <a:off x="4494863" y="1809931"/>
            <a:ext cx="4259801" cy="1034936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DD463997-8DED-E1E6-3BDA-70F8D643AE85}"/>
              </a:ext>
            </a:extLst>
          </p:cNvPr>
          <p:cNvCxnSpPr>
            <a:cxnSpLocks/>
          </p:cNvCxnSpPr>
          <p:nvPr/>
        </p:nvCxnSpPr>
        <p:spPr>
          <a:xfrm flipV="1">
            <a:off x="4528087" y="2954501"/>
            <a:ext cx="4259800" cy="1058633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58029240-FD4B-A74D-9B19-2B76E9C71D9F}"/>
              </a:ext>
            </a:extLst>
          </p:cNvPr>
          <p:cNvCxnSpPr>
            <a:cxnSpLocks/>
          </p:cNvCxnSpPr>
          <p:nvPr/>
        </p:nvCxnSpPr>
        <p:spPr>
          <a:xfrm flipV="1">
            <a:off x="4972901" y="4878045"/>
            <a:ext cx="4155488" cy="180891"/>
          </a:xfrm>
          <a:prstGeom prst="straightConnector1">
            <a:avLst/>
          </a:prstGeom>
          <a:ln w="3810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906F9E2-809A-949F-E495-8AF314C2AF68}"/>
              </a:ext>
            </a:extLst>
          </p:cNvPr>
          <p:cNvSpPr txBox="1"/>
          <p:nvPr/>
        </p:nvSpPr>
        <p:spPr>
          <a:xfrm>
            <a:off x="2966899" y="5683096"/>
            <a:ext cx="725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Biểu thức nào có giá trị lớn nhất?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38B17EF-FC06-FA67-1F5A-F9B45253414E}"/>
              </a:ext>
            </a:extLst>
          </p:cNvPr>
          <p:cNvSpPr txBox="1"/>
          <p:nvPr/>
        </p:nvSpPr>
        <p:spPr>
          <a:xfrm>
            <a:off x="2998912" y="5639108"/>
            <a:ext cx="7631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Biểu thức 16+( 40 -16) có giá trị lớn nhất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ADD31047-7253-C468-DADE-B79B77836B34}"/>
              </a:ext>
            </a:extLst>
          </p:cNvPr>
          <p:cNvSpPr txBox="1"/>
          <p:nvPr/>
        </p:nvSpPr>
        <p:spPr>
          <a:xfrm>
            <a:off x="3017154" y="6061283"/>
            <a:ext cx="50115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Biểu thức nào có giá trị bé nhất?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73AB852-4E07-325E-542A-1659AFDCB249}"/>
              </a:ext>
            </a:extLst>
          </p:cNvPr>
          <p:cNvSpPr txBox="1"/>
          <p:nvPr/>
        </p:nvSpPr>
        <p:spPr>
          <a:xfrm>
            <a:off x="3082662" y="6061283"/>
            <a:ext cx="611123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2060"/>
                </a:solidFill>
              </a:rPr>
              <a:t>Biểu thức 32 - ( 25 +4) có giá trị bé nhất</a:t>
            </a:r>
          </a:p>
        </p:txBody>
      </p:sp>
    </p:spTree>
    <p:extLst>
      <p:ext uri="{BB962C8B-B14F-4D97-AF65-F5344CB8AC3E}">
        <p14:creationId xmlns:p14="http://schemas.microsoft.com/office/powerpoint/2010/main" val="3747974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  <p:bldP spid="14" grpId="0"/>
      <p:bldP spid="14" grpId="1"/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E1E887-72FA-64B6-A27C-0B89C8B1A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A111A3-99E2-6B6F-A467-8AD89C7040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BC6A150-93A9-3C2A-8F69-0C3BC830B2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99" y="180975"/>
            <a:ext cx="121846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545325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493FEE-1C92-DDB7-F65B-C5669A44CA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6395A9-8D9F-AAE1-65F2-A9301833155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 useBgFill="1">
        <p:nvSpPr>
          <p:cNvPr id="4" name="Rectangle 3">
            <a:extLst>
              <a:ext uri="{FF2B5EF4-FFF2-40B4-BE49-F238E27FC236}">
                <a16:creationId xmlns:a16="http://schemas.microsoft.com/office/drawing/2014/main" id="{F63A6550-E6F5-6C15-5874-A750C26B203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B6F2D3F6-118F-4FD6-7AB9-CAC1D91043A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2598" y="482599"/>
            <a:ext cx="17320242" cy="9321801"/>
          </a:xfrm>
          <a:custGeom>
            <a:avLst/>
            <a:gdLst>
              <a:gd name="connsiteX0" fmla="*/ 0 w 11546828"/>
              <a:gd name="connsiteY0" fmla="*/ 0 h 6214534"/>
              <a:gd name="connsiteX1" fmla="*/ 7965430 w 11546828"/>
              <a:gd name="connsiteY1" fmla="*/ 0 h 6214534"/>
              <a:gd name="connsiteX2" fmla="*/ 7965430 w 11546828"/>
              <a:gd name="connsiteY2" fmla="*/ 1786 h 6214534"/>
              <a:gd name="connsiteX3" fmla="*/ 11546828 w 11546828"/>
              <a:gd name="connsiteY3" fmla="*/ 1786 h 6214534"/>
              <a:gd name="connsiteX4" fmla="*/ 11546828 w 11546828"/>
              <a:gd name="connsiteY4" fmla="*/ 2866740 h 6214534"/>
              <a:gd name="connsiteX5" fmla="*/ 11225095 w 11546828"/>
              <a:gd name="connsiteY5" fmla="*/ 3179536 h 6214534"/>
              <a:gd name="connsiteX6" fmla="*/ 11225095 w 11546828"/>
              <a:gd name="connsiteY6" fmla="*/ 301542 h 6214534"/>
              <a:gd name="connsiteX7" fmla="*/ 320042 w 11546828"/>
              <a:gd name="connsiteY7" fmla="*/ 301542 h 6214534"/>
              <a:gd name="connsiteX8" fmla="*/ 320042 w 11546828"/>
              <a:gd name="connsiteY8" fmla="*/ 5909424 h 6214534"/>
              <a:gd name="connsiteX9" fmla="*/ 8417210 w 11546828"/>
              <a:gd name="connsiteY9" fmla="*/ 5909424 h 6214534"/>
              <a:gd name="connsiteX10" fmla="*/ 8103383 w 11546828"/>
              <a:gd name="connsiteY10" fmla="*/ 6214534 h 6214534"/>
              <a:gd name="connsiteX11" fmla="*/ 7222929 w 11546828"/>
              <a:gd name="connsiteY11" fmla="*/ 6214534 h 6214534"/>
              <a:gd name="connsiteX12" fmla="*/ 7222929 w 11546828"/>
              <a:gd name="connsiteY12" fmla="*/ 6212748 h 6214534"/>
              <a:gd name="connsiteX13" fmla="*/ 0 w 11546828"/>
              <a:gd name="connsiteY13" fmla="*/ 6212748 h 6214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11546828" h="6214534">
                <a:moveTo>
                  <a:pt x="0" y="0"/>
                </a:moveTo>
                <a:lnTo>
                  <a:pt x="7965430" y="0"/>
                </a:lnTo>
                <a:lnTo>
                  <a:pt x="7965430" y="1786"/>
                </a:lnTo>
                <a:lnTo>
                  <a:pt x="11546828" y="1786"/>
                </a:lnTo>
                <a:lnTo>
                  <a:pt x="11546828" y="2866740"/>
                </a:lnTo>
                <a:lnTo>
                  <a:pt x="11225095" y="3179536"/>
                </a:lnTo>
                <a:lnTo>
                  <a:pt x="11225095" y="301542"/>
                </a:lnTo>
                <a:lnTo>
                  <a:pt x="320042" y="301542"/>
                </a:lnTo>
                <a:lnTo>
                  <a:pt x="320042" y="5909424"/>
                </a:lnTo>
                <a:lnTo>
                  <a:pt x="8417210" y="5909424"/>
                </a:lnTo>
                <a:lnTo>
                  <a:pt x="8103383" y="6214534"/>
                </a:lnTo>
                <a:lnTo>
                  <a:pt x="7222929" y="6214534"/>
                </a:lnTo>
                <a:lnTo>
                  <a:pt x="7222929" y="6212748"/>
                </a:lnTo>
                <a:lnTo>
                  <a:pt x="0" y="6212748"/>
                </a:lnTo>
                <a:close/>
              </a:path>
            </a:pathLst>
          </a:custGeom>
          <a:solidFill>
            <a:schemeClr val="tx1">
              <a:lumMod val="50000"/>
              <a:lumOff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6" name="Right Triangle 5">
            <a:extLst>
              <a:ext uri="{FF2B5EF4-FFF2-40B4-BE49-F238E27FC236}">
                <a16:creationId xmlns:a16="http://schemas.microsoft.com/office/drawing/2014/main" id="{9A40C41A-3D1B-82A0-EDF6-D3C5184A793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/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2865080" y="5003800"/>
            <a:ext cx="4937760" cy="4800600"/>
          </a:xfrm>
          <a:prstGeom prst="rt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11">
            <a:extLst>
              <a:ext uri="{FF2B5EF4-FFF2-40B4-BE49-F238E27FC236}">
                <a16:creationId xmlns:a16="http://schemas.microsoft.com/office/drawing/2014/main" id="{00873BCB-3B65-F090-5F61-4859FFB165D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1992" y="1197655"/>
            <a:ext cx="4695825" cy="536873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5FE345-DD6B-FBEC-8333-054B8F460D06}"/>
              </a:ext>
            </a:extLst>
          </p:cNvPr>
          <p:cNvSpPr txBox="1"/>
          <p:nvPr/>
        </p:nvSpPr>
        <p:spPr>
          <a:xfrm>
            <a:off x="4957143" y="3429000"/>
            <a:ext cx="1129533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200">
                <a:solidFill>
                  <a:srgbClr val="7030A0"/>
                </a:solidFill>
                <a:latin typeface="Sigmar One" panose="00000500000000000000" pitchFamily="2" charset="0"/>
              </a:rPr>
              <a:t>Hẹn gặp lại</a:t>
            </a:r>
          </a:p>
          <a:p>
            <a:r>
              <a:rPr lang="en-US" sz="7200">
                <a:solidFill>
                  <a:srgbClr val="7030A0"/>
                </a:solidFill>
                <a:latin typeface="Sigmar One" panose="00000500000000000000" pitchFamily="2" charset="0"/>
              </a:rPr>
              <a:t> các em!</a:t>
            </a:r>
          </a:p>
        </p:txBody>
      </p:sp>
    </p:spTree>
    <p:extLst>
      <p:ext uri="{BB962C8B-B14F-4D97-AF65-F5344CB8AC3E}">
        <p14:creationId xmlns:p14="http://schemas.microsoft.com/office/powerpoint/2010/main" val="181147021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163817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E55055-BB18-158F-E595-EE01EC4A8D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A20586-33F7-289B-869F-F74F471020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525CCA-B82C-32D4-90E4-3183F1722E0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30476"/>
          <a:stretch>
            <a:fillRect/>
          </a:stretch>
        </p:blipFill>
        <p:spPr>
          <a:xfrm>
            <a:off x="0" y="0"/>
            <a:ext cx="12290601" cy="6858000"/>
          </a:xfrm>
          <a:prstGeom prst="rect">
            <a:avLst/>
          </a:prstGeom>
        </p:spPr>
      </p:pic>
      <p:pic>
        <p:nvPicPr>
          <p:cNvPr id="5" name="ngdung">
            <a:extLst>
              <a:ext uri="{FF2B5EF4-FFF2-40B4-BE49-F238E27FC236}">
                <a16:creationId xmlns:a16="http://schemas.microsoft.com/office/drawing/2014/main" id="{737D781B-6C61-7686-D46E-6515CC656C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510" y="3432271"/>
            <a:ext cx="4318979" cy="2949862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3927D238-AB64-1DF8-3A74-9362E11F6756}"/>
              </a:ext>
            </a:extLst>
          </p:cNvPr>
          <p:cNvSpPr txBox="1"/>
          <p:nvPr/>
        </p:nvSpPr>
        <p:spPr>
          <a:xfrm>
            <a:off x="511082" y="131729"/>
            <a:ext cx="1148089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FF0000"/>
                </a:solidFill>
                <a:latin typeface="BudHand" pitchFamily="2" charset="0"/>
              </a:rPr>
              <a:t>VƯỢT CHƯỚNG NGẠI VẬT</a:t>
            </a:r>
          </a:p>
        </p:txBody>
      </p:sp>
    </p:spTree>
    <p:extLst>
      <p:ext uri="{BB962C8B-B14F-4D97-AF65-F5344CB8AC3E}">
        <p14:creationId xmlns:p14="http://schemas.microsoft.com/office/powerpoint/2010/main" val="2390825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F6BC2-7D9E-9655-673F-6948A5BA46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BD1CE6-F2B1-F706-ADF0-D5EAACF399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11F53A1C-B1D5-D4E1-7A0E-FAB0427C4C09}"/>
              </a:ext>
            </a:extLst>
          </p:cNvPr>
          <p:cNvGrpSpPr/>
          <p:nvPr/>
        </p:nvGrpSpPr>
        <p:grpSpPr>
          <a:xfrm>
            <a:off x="0" y="36071"/>
            <a:ext cx="24384000" cy="9861326"/>
            <a:chOff x="152400" y="158974"/>
            <a:chExt cx="24384000" cy="9861326"/>
          </a:xfrm>
        </p:grpSpPr>
        <p:grpSp>
          <p:nvGrpSpPr>
            <p:cNvPr id="5" name="CẤM BUÔN BÁN, CẤM REUP">
              <a:extLst>
                <a:ext uri="{FF2B5EF4-FFF2-40B4-BE49-F238E27FC236}">
                  <a16:creationId xmlns:a16="http://schemas.microsoft.com/office/drawing/2014/main" id="{2F209761-B7AE-1889-608F-4E406BD366F6}"/>
                </a:ext>
              </a:extLst>
            </p:cNvPr>
            <p:cNvGrpSpPr/>
            <p:nvPr/>
          </p:nvGrpSpPr>
          <p:grpSpPr>
            <a:xfrm>
              <a:off x="152400" y="158974"/>
              <a:ext cx="24384000" cy="6851394"/>
              <a:chOff x="-19812000" y="181103"/>
              <a:chExt cx="24384000" cy="6851394"/>
            </a:xfrm>
          </p:grpSpPr>
          <p:pic>
            <p:nvPicPr>
              <p:cNvPr id="7" name="Picture 6">
                <a:extLst>
                  <a:ext uri="{FF2B5EF4-FFF2-40B4-BE49-F238E27FC236}">
                    <a16:creationId xmlns:a16="http://schemas.microsoft.com/office/drawing/2014/main" id="{6771D029-60F6-C581-10F8-3D3DB2D599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19812000" y="181103"/>
                <a:ext cx="12192000" cy="6851394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F53BFD9B-8188-44A6-C370-FEF1322C516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-7620000" y="181103"/>
                <a:ext cx="12192000" cy="6851394"/>
              </a:xfrm>
              <a:prstGeom prst="rect">
                <a:avLst/>
              </a:prstGeom>
            </p:spPr>
          </p:pic>
        </p:grpSp>
        <p:pic>
          <p:nvPicPr>
            <p:cNvPr id="6" name="ĐC SHARE MIỄN PHÍ BỞI NK POWERSKILLS">
              <a:extLst>
                <a:ext uri="{FF2B5EF4-FFF2-40B4-BE49-F238E27FC236}">
                  <a16:creationId xmlns:a16="http://schemas.microsoft.com/office/drawing/2014/main" id="{A7206685-7FB9-B594-1F1B-DA76483C080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2857" y="8183884"/>
              <a:ext cx="12257011" cy="1836416"/>
            </a:xfrm>
            <a:prstGeom prst="rect">
              <a:avLst/>
            </a:prstGeom>
          </p:spPr>
        </p:pic>
      </p:grpSp>
      <p:pic>
        <p:nvPicPr>
          <p:cNvPr id="9" name="Vào http://fb.com/nkpowerskills tải game miễn phí">
            <a:extLst>
              <a:ext uri="{FF2B5EF4-FFF2-40B4-BE49-F238E27FC236}">
                <a16:creationId xmlns:a16="http://schemas.microsoft.com/office/drawing/2014/main" id="{12D45FC6-83F2-AFC2-5F8E-31D258672F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10" name="ĐC SHARE MIỄN PHÍ BỞI NK POWERSKILLS" descr="Download Software Development Services - Covent Garden PNG Image ...">
            <a:extLst>
              <a:ext uri="{FF2B5EF4-FFF2-40B4-BE49-F238E27FC236}">
                <a16:creationId xmlns:a16="http://schemas.microsoft.com/office/drawing/2014/main" id="{CF34D973-3895-EDB4-3035-C5CCA21F83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4891" y="2225994"/>
            <a:ext cx="2082218" cy="2082218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CẤM BUÔN BÁN, CẤM REUP">
            <a:extLst>
              <a:ext uri="{FF2B5EF4-FFF2-40B4-BE49-F238E27FC236}">
                <a16:creationId xmlns:a16="http://schemas.microsoft.com/office/drawing/2014/main" id="{54CC04B6-DF22-7226-6D03-10E1F15D355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03177" y="4752392"/>
            <a:ext cx="3524192" cy="1632647"/>
          </a:xfrm>
          <a:prstGeom prst="rect">
            <a:avLst/>
          </a:prstGeom>
        </p:spPr>
      </p:pic>
      <p:pic>
        <p:nvPicPr>
          <p:cNvPr id="12" name="Vào http://fb.com/nkpowerskills tải game miễn phí">
            <a:hlinkClick r:id="rId7" action="ppaction://hlinksldjump"/>
            <a:extLst>
              <a:ext uri="{FF2B5EF4-FFF2-40B4-BE49-F238E27FC236}">
                <a16:creationId xmlns:a16="http://schemas.microsoft.com/office/drawing/2014/main" id="{E82A2F49-8683-B877-D974-676C96E4182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32056">
            <a:off x="19712254" y="5037483"/>
            <a:ext cx="1025400" cy="1062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336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1.11111E-6 L -1 -1.11111E-6 " pathEditMode="relative" rAng="0" ptsTypes="AA">
                                      <p:cBhvr>
                                        <p:cTn id="1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1" dur="3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23" dur="3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FE4C59-8429-A34B-66B5-7BF4F1ABB7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330111-B8E5-D32C-597F-FA7C8300E6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9E9A045-1788-CCAC-106C-877888CCEFD4}"/>
              </a:ext>
            </a:extLst>
          </p:cNvPr>
          <p:cNvGrpSpPr/>
          <p:nvPr/>
        </p:nvGrpSpPr>
        <p:grpSpPr>
          <a:xfrm>
            <a:off x="0" y="32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CC43E0E-7967-2632-9A4E-7A21734F57D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E447FA84-3364-DD98-65CC-A8FC956C4DE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04B5ECC7-A27E-CBD5-D4C4-6F79FEA339C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AA135CCC-DE7B-C3FA-A9C5-E7AD22174F1F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0010" y="4884818"/>
            <a:ext cx="3524192" cy="1632647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6BA8093-3052-63AC-AB43-4ACFEB594F08}"/>
              </a:ext>
            </a:extLst>
          </p:cNvPr>
          <p:cNvSpPr/>
          <p:nvPr/>
        </p:nvSpPr>
        <p:spPr>
          <a:xfrm>
            <a:off x="7458075" y="4229101"/>
            <a:ext cx="3190349" cy="7143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127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0C66AD5-2EAB-A47A-A99A-52B9FD51E746}"/>
              </a:ext>
            </a:extLst>
          </p:cNvPr>
          <p:cNvSpPr/>
          <p:nvPr/>
        </p:nvSpPr>
        <p:spPr>
          <a:xfrm>
            <a:off x="741295" y="5507742"/>
            <a:ext cx="3002030" cy="60730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A0B63B1-E853-3C7E-5490-7B248D859D9F}"/>
              </a:ext>
            </a:extLst>
          </p:cNvPr>
          <p:cNvSpPr/>
          <p:nvPr/>
        </p:nvSpPr>
        <p:spPr>
          <a:xfrm>
            <a:off x="7686676" y="5600701"/>
            <a:ext cx="2857500" cy="600074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8C5E248-1F07-E319-B371-7379985E63EF}"/>
              </a:ext>
            </a:extLst>
          </p:cNvPr>
          <p:cNvSpPr/>
          <p:nvPr/>
        </p:nvSpPr>
        <p:spPr>
          <a:xfrm>
            <a:off x="719073" y="4472912"/>
            <a:ext cx="2995677" cy="58486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125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B293119-9F8B-CD18-A73C-D1EDE85AAE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1E7CAEF2-61E5-DCBD-B5A7-51B4386675D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EFC02C4-E9AA-C118-000A-CFA7830D74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0E03EC7-020A-6A69-F4D4-6E6F94A21EC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3B724671-873C-54D9-8CDF-50794A8435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D78657-9698-23AD-3508-0476820B1675}"/>
              </a:ext>
            </a:extLst>
          </p:cNvPr>
          <p:cNvSpPr txBox="1"/>
          <p:nvPr/>
        </p:nvSpPr>
        <p:spPr>
          <a:xfrm>
            <a:off x="272071" y="88714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381 : 3 = 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  <p:pic>
        <p:nvPicPr>
          <p:cNvPr id="19" name="CAUDI">
            <a:extLst>
              <a:ext uri="{FF2B5EF4-FFF2-40B4-BE49-F238E27FC236}">
                <a16:creationId xmlns:a16="http://schemas.microsoft.com/office/drawing/2014/main" id="{485DC589-C49C-4324-EFE8-72ACBC3FD14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15874" y="3590124"/>
            <a:ext cx="4004306" cy="3163824"/>
          </a:xfrm>
          <a:prstGeom prst="rect">
            <a:avLst/>
          </a:prstGeom>
        </p:spPr>
      </p:pic>
      <p:pic>
        <p:nvPicPr>
          <p:cNvPr id="20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C7009487-3071-6D5F-592C-361A49BC0C2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86541" y="4683009"/>
            <a:ext cx="1286109" cy="1383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869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500"/>
                            </p:stCondLst>
                            <p:childTnLst>
                              <p:par>
                                <p:cTn id="41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500"/>
                            </p:stCondLst>
                            <p:childTnLst>
                              <p:par>
                                <p:cTn id="53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1500"/>
                            </p:stCondLst>
                            <p:childTnLst>
                              <p:par>
                                <p:cTn id="94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000"/>
                            </p:stCondLst>
                            <p:childTnLst>
                              <p:par>
                                <p:cTn id="98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-1 3.33333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04167E-6 -4.81481E-6 L -1 -4.81481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2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4.81481E-6 L -1 4.81481E-6 " pathEditMode="relative" rAng="0" ptsTypes="AA">
                                      <p:cBhvr>
                                        <p:cTn id="103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5000"/>
                            </p:stCondLst>
                            <p:childTnLst>
                              <p:par>
                                <p:cTn id="105" presetID="3" presetClass="exit" presetSubtype="1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0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  <p:bldP spid="18" grpId="1"/>
      <p:bldP spid="18" grpId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ED517-DDEA-D778-55DD-D7F6F9D52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213468-8F50-5B7A-B943-0718286877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2623020-A2C7-4A5F-47F1-AA5C2D67334A}"/>
              </a:ext>
            </a:extLst>
          </p:cNvPr>
          <p:cNvGrpSpPr/>
          <p:nvPr/>
        </p:nvGrpSpPr>
        <p:grpSpPr>
          <a:xfrm>
            <a:off x="0" y="-43626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006ED94E-FE3D-09AB-05CE-6CD1D44F0E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AF90971-F29B-1E10-3004-A6EA4A4BC1A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5869CCEB-317B-987C-7A18-ECFC5AB631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F99EC933-2584-54C2-25D5-4C9757ADC7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3148" y="3640670"/>
            <a:ext cx="4008452" cy="3167098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E911E185-2C77-183F-6E4B-C9C5659D13E3}"/>
              </a:ext>
            </a:extLst>
          </p:cNvPr>
          <p:cNvSpPr/>
          <p:nvPr/>
        </p:nvSpPr>
        <p:spPr>
          <a:xfrm>
            <a:off x="7959514" y="4439207"/>
            <a:ext cx="3418949" cy="661520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E62F42C-733A-F299-7469-C207D9DD89F9}"/>
              </a:ext>
            </a:extLst>
          </p:cNvPr>
          <p:cNvSpPr/>
          <p:nvPr/>
        </p:nvSpPr>
        <p:spPr>
          <a:xfrm>
            <a:off x="741295" y="5507742"/>
            <a:ext cx="3287780" cy="6358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39217B8-5FCA-33D5-6C3D-CB08ED88B7B6}"/>
              </a:ext>
            </a:extLst>
          </p:cNvPr>
          <p:cNvSpPr/>
          <p:nvPr/>
        </p:nvSpPr>
        <p:spPr>
          <a:xfrm>
            <a:off x="7829550" y="5507744"/>
            <a:ext cx="3361799" cy="664456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140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65C04A69-3CF1-698D-4C50-4605404AF080}"/>
              </a:ext>
            </a:extLst>
          </p:cNvPr>
          <p:cNvSpPr/>
          <p:nvPr/>
        </p:nvSpPr>
        <p:spPr>
          <a:xfrm>
            <a:off x="719073" y="4472912"/>
            <a:ext cx="3224277" cy="64201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134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3A43AF0A-088D-B861-8E71-B80BEA72F5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92F1EAFA-69F0-30AF-02E3-3FFA4A484A6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72BE8B89-37DC-A123-37C5-D0525B02C8B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E5590CFE-2BDE-898C-B2F6-3620BA7AEB1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4CB3EBF0-7A53-1649-EA54-198C6F39459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AUDI">
            <a:extLst>
              <a:ext uri="{FF2B5EF4-FFF2-40B4-BE49-F238E27FC236}">
                <a16:creationId xmlns:a16="http://schemas.microsoft.com/office/drawing/2014/main" id="{FA25D95E-6A30-9D76-C574-203F86647CE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33757" y="3794915"/>
            <a:ext cx="2161450" cy="2743200"/>
          </a:xfrm>
          <a:prstGeom prst="rect">
            <a:avLst/>
          </a:prstGeom>
        </p:spPr>
      </p:pic>
      <p:pic>
        <p:nvPicPr>
          <p:cNvPr id="19" name="c2 2">
            <a:hlinkClick r:id="rId11" action="ppaction://hlinksldjump"/>
            <a:extLst>
              <a:ext uri="{FF2B5EF4-FFF2-40B4-BE49-F238E27FC236}">
                <a16:creationId xmlns:a16="http://schemas.microsoft.com/office/drawing/2014/main" id="{DB218938-C534-1EE6-3647-526AD3476609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45137" y="4913749"/>
            <a:ext cx="1286109" cy="1335787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79DCC6C9-FA88-4422-7284-DDD604E73E06}"/>
              </a:ext>
            </a:extLst>
          </p:cNvPr>
          <p:cNvSpPr txBox="1"/>
          <p:nvPr/>
        </p:nvSpPr>
        <p:spPr>
          <a:xfrm>
            <a:off x="719073" y="402945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554 : 4 = 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3988556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98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1.11111E-6 L -1 1.11111E-6 " pathEditMode="relative" rAng="0" ptsTypes="AA">
                                      <p:cBhvr>
                                        <p:cTn id="99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1 2.22222E-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20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9A71135E-2AC1-43A8-D95F-B8449B2ABCBA}"/>
              </a:ext>
            </a:extLst>
          </p:cNvPr>
          <p:cNvGrpSpPr/>
          <p:nvPr/>
        </p:nvGrpSpPr>
        <p:grpSpPr>
          <a:xfrm>
            <a:off x="0" y="6574"/>
            <a:ext cx="24384000" cy="6851394"/>
            <a:chOff x="-19812000" y="181103"/>
            <a:chExt cx="24384000" cy="6851394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1BEE3276-4300-99D8-4EAA-9EE38CB34DC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19812000" y="181103"/>
              <a:ext cx="12192000" cy="6851394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D535253A-5485-C698-9710-B28B1F5AC3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7620000" y="181103"/>
              <a:ext cx="12192000" cy="6851394"/>
            </a:xfrm>
            <a:prstGeom prst="rect">
              <a:avLst/>
            </a:prstGeom>
          </p:spPr>
        </p:pic>
      </p:grpSp>
      <p:pic>
        <p:nvPicPr>
          <p:cNvPr id="7" name="ngdung">
            <a:extLst>
              <a:ext uri="{FF2B5EF4-FFF2-40B4-BE49-F238E27FC236}">
                <a16:creationId xmlns:a16="http://schemas.microsoft.com/office/drawing/2014/main" id="{C0CE2BB6-3E93-E472-2602-C3DBA855F16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1" y="4308212"/>
            <a:ext cx="3040743" cy="2076827"/>
          </a:xfrm>
          <a:prstGeom prst="rect">
            <a:avLst/>
          </a:prstGeom>
        </p:spPr>
      </p:pic>
      <p:pic>
        <p:nvPicPr>
          <p:cNvPr id="8" name="CAUDI">
            <a:extLst>
              <a:ext uri="{FF2B5EF4-FFF2-40B4-BE49-F238E27FC236}">
                <a16:creationId xmlns:a16="http://schemas.microsoft.com/office/drawing/2014/main" id="{B0F71421-E723-4A65-0325-44F3D032E0E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146" y="3901194"/>
            <a:ext cx="2161450" cy="2743200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038090-0E7C-EB84-DA4D-FC57A1CCB6BF}"/>
              </a:ext>
            </a:extLst>
          </p:cNvPr>
          <p:cNvSpPr/>
          <p:nvPr/>
        </p:nvSpPr>
        <p:spPr>
          <a:xfrm>
            <a:off x="7486650" y="4257675"/>
            <a:ext cx="3733274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936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BF12EDB-5D80-610D-100F-B9A6F3498716}"/>
              </a:ext>
            </a:extLst>
          </p:cNvPr>
          <p:cNvSpPr/>
          <p:nvPr/>
        </p:nvSpPr>
        <p:spPr>
          <a:xfrm>
            <a:off x="741295" y="5587327"/>
            <a:ext cx="3402081" cy="750183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934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576AC1C-9DC8-A5C1-7185-92EF6F09D6DF}"/>
              </a:ext>
            </a:extLst>
          </p:cNvPr>
          <p:cNvSpPr/>
          <p:nvPr/>
        </p:nvSpPr>
        <p:spPr>
          <a:xfrm>
            <a:off x="7486650" y="5507743"/>
            <a:ext cx="3733274" cy="778757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938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DDC0814A-A1C6-944D-19D6-B977E6B3E985}"/>
              </a:ext>
            </a:extLst>
          </p:cNvPr>
          <p:cNvSpPr/>
          <p:nvPr/>
        </p:nvSpPr>
        <p:spPr>
          <a:xfrm>
            <a:off x="719074" y="4286250"/>
            <a:ext cx="3424302" cy="771525"/>
          </a:xfrm>
          <a:prstGeom prst="rect">
            <a:avLst/>
          </a:prstGeom>
          <a:ln>
            <a:noFill/>
          </a:ln>
          <a:effectLst>
            <a:outerShdw blurRad="225425" dist="50800" dir="5220000" algn="ctr">
              <a:srgbClr val="000000">
                <a:alpha val="33000"/>
              </a:srgbClr>
            </a:outerShdw>
          </a:effectLst>
          <a:scene3d>
            <a:camera prst="perspectiveFront" fov="3300000">
              <a:rot lat="486000" lon="19530000" rev="174000"/>
            </a:camera>
            <a:lightRig rig="harsh" dir="t">
              <a:rot lat="0" lon="0" rev="3000000"/>
            </a:lightRig>
          </a:scene3d>
          <a:sp3d extrusionH="254000" contourW="19050">
            <a:bevelT w="82550" h="44450" prst="angle"/>
            <a:bevelB w="82550" h="44450" prst="angle"/>
            <a:contourClr>
              <a:srgbClr val="FFFFFF"/>
            </a:contourClr>
          </a:sp3d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FF00"/>
                </a:solidFill>
                <a:latin typeface="A Charming Font Superexpanded" pitchFamily="2" charset="0"/>
              </a:rPr>
              <a:t>932</a:t>
            </a:r>
            <a:endParaRPr lang="en-US" sz="3600" b="1" dirty="0">
              <a:solidFill>
                <a:srgbClr val="FFFF00"/>
              </a:solidFill>
              <a:latin typeface="A Charming Font Superexpanded" pitchFamily="2" charset="0"/>
            </a:endParaRPr>
          </a:p>
        </p:txBody>
      </p:sp>
      <p:pic>
        <p:nvPicPr>
          <p:cNvPr id="13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20B295AD-1F3F-DA62-6BEA-E3D6CCE20B1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908829" y="417233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57EC698-5F07-B6F0-968E-F15BCCDA5B4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10531422" y="5272794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A1BCDE43-823D-11D4-3B7E-2A447FDC659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67" t="18657" r="55100" b="30178"/>
          <a:stretch/>
        </p:blipFill>
        <p:spPr bwMode="auto">
          <a:xfrm>
            <a:off x="4796344" y="5166515"/>
            <a:ext cx="1092200" cy="11068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Káº¿t quáº£ hÃ¬nh áº£nh cho right wrong tick icon">
            <a:extLst>
              <a:ext uri="{FF2B5EF4-FFF2-40B4-BE49-F238E27FC236}">
                <a16:creationId xmlns:a16="http://schemas.microsoft.com/office/drawing/2014/main" id="{45DB2DA7-3B1A-D300-3E76-82A1EF5491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149" t="18843" r="5517" b="28298"/>
          <a:stretch/>
        </p:blipFill>
        <p:spPr bwMode="auto">
          <a:xfrm>
            <a:off x="10562715" y="4115957"/>
            <a:ext cx="1339598" cy="1177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EB4C5800-C0F8-7A90-4E95-4D27307964F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850466" y="1424967"/>
            <a:ext cx="4431406" cy="4431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813B7DA-2418-C506-C1B9-8BE7C7DDC0B4}"/>
              </a:ext>
            </a:extLst>
          </p:cNvPr>
          <p:cNvSpPr txBox="1"/>
          <p:nvPr/>
        </p:nvSpPr>
        <p:spPr>
          <a:xfrm>
            <a:off x="802878" y="632930"/>
            <a:ext cx="1639927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solidFill>
                  <a:srgbClr val="FF0000"/>
                </a:solidFill>
                <a:latin typeface="A Charming Font Expanded" pitchFamily="2" charset="0"/>
                <a:ea typeface="+mj-ea"/>
                <a:cs typeface="+mj-cs"/>
              </a:rPr>
              <a:t>Kết quả của phép tính: 312 x 3 =</a:t>
            </a:r>
            <a:endParaRPr lang="en-US" sz="6000" b="1" dirty="0">
              <a:solidFill>
                <a:srgbClr val="FF0000"/>
              </a:solidFill>
              <a:latin typeface="A Charming Font Expanded" pitchFamily="2" charset="0"/>
              <a:ea typeface="+mj-ea"/>
              <a:cs typeface="+mj-cs"/>
            </a:endParaRPr>
          </a:p>
        </p:txBody>
      </p:sp>
      <p:pic>
        <p:nvPicPr>
          <p:cNvPr id="19" name="Picture 12" descr="Káº¿t quáº£ hÃ¬nh áº£nh cho win text gif">
            <a:extLst>
              <a:ext uri="{FF2B5EF4-FFF2-40B4-BE49-F238E27FC236}">
                <a16:creationId xmlns:a16="http://schemas.microsoft.com/office/drawing/2014/main" id="{14E19DAC-0984-0123-7668-2059065419A0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3800" y="0"/>
            <a:ext cx="4850825" cy="4850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57945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xit" presetSubtype="0" fill="hold" nodeType="afterEffect">
                                  <p:stCondLst>
                                    <p:cond delay="9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500"/>
                            </p:stCondLst>
                            <p:childTnLst>
                              <p:par>
                                <p:cTn id="50" presetID="10" presetClass="exit" presetSubtype="0" fill="hold" nodeType="afterEffect">
                                  <p:stCondLst>
                                    <p:cond delay="11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10" presetClass="exit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000"/>
                            </p:stCondLst>
                            <p:childTnLst>
                              <p:par>
                                <p:cTn id="92" presetID="3" presetClass="exit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9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5" fill="hold">
                            <p:stCondLst>
                              <p:cond delay="2500"/>
                            </p:stCondLst>
                            <p:childTnLst>
                              <p:par>
                                <p:cTn id="96" presetID="35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2.96296E-6 L -1 -2.96296E-6 " pathEditMode="relative" rAng="0" ptsTypes="AA">
                                      <p:cBhvr>
                                        <p:cTn id="97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5500"/>
                            </p:stCondLst>
                            <p:childTnLst>
                              <p:par>
                                <p:cTn id="99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2B149E20-FD18-A481-F709-5BB8B8A96E9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12096750" cy="68580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070D970-E5C0-961E-C5BC-9E2A4F920B9A}"/>
              </a:ext>
            </a:extLst>
          </p:cNvPr>
          <p:cNvSpPr txBox="1"/>
          <p:nvPr/>
        </p:nvSpPr>
        <p:spPr>
          <a:xfrm>
            <a:off x="5915025" y="2219189"/>
            <a:ext cx="5943600" cy="2092881"/>
          </a:xfrm>
          <a:prstGeom prst="rect">
            <a:avLst/>
          </a:prstGeom>
          <a:noFill/>
          <a:ln>
            <a:noFill/>
          </a:ln>
          <a:effectLst>
            <a:outerShdw blurRad="184150" dist="241300" dir="11520000" sx="110000" sy="110000" algn="ctr">
              <a:srgbClr val="000000">
                <a:alpha val="18000"/>
              </a:srgbClr>
            </a:outerShdw>
          </a:effectLst>
          <a:scene3d>
            <a:camera prst="perspectiveFront" fov="5100000">
              <a:rot lat="0" lon="2100000" rev="0"/>
            </a:camera>
            <a:lightRig rig="flood" dir="t">
              <a:rot lat="0" lon="0" rev="13800000"/>
            </a:lightRig>
          </a:scene3d>
          <a:sp3d extrusionH="107950" prstMaterial="plastic">
            <a:bevelT w="82550" h="63500" prst="divot"/>
            <a:bevelB/>
          </a:sp3d>
        </p:spPr>
        <p:txBody>
          <a:bodyPr wrap="square" rtlCol="0">
            <a:spAutoFit/>
          </a:bodyPr>
          <a:lstStyle/>
          <a:p>
            <a:r>
              <a:rPr lang="en-US" sz="13000">
                <a:solidFill>
                  <a:srgbClr val="769DD1"/>
                </a:solidFill>
                <a:latin typeface="Sigmar One" panose="00000500000000000000" pitchFamily="2" charset="0"/>
              </a:rPr>
              <a:t>Tiết 3</a:t>
            </a:r>
          </a:p>
        </p:txBody>
      </p:sp>
    </p:spTree>
    <p:extLst>
      <p:ext uri="{BB962C8B-B14F-4D97-AF65-F5344CB8AC3E}">
        <p14:creationId xmlns:p14="http://schemas.microsoft.com/office/powerpoint/2010/main" val="72985177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38BEFB8B-7B04-4040-D86E-6CB5D25A4DE5}"/>
              </a:ext>
            </a:extLst>
          </p:cNvPr>
          <p:cNvSpPr txBox="1"/>
          <p:nvPr/>
        </p:nvSpPr>
        <p:spPr>
          <a:xfrm>
            <a:off x="2379308" y="972235"/>
            <a:ext cx="81534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Thứ …ngày …tháng …năm 2022</a:t>
            </a:r>
          </a:p>
          <a:p>
            <a:pPr algn="ctr"/>
            <a:r>
              <a:rPr lang="en-US" sz="3600" b="1">
                <a:solidFill>
                  <a:schemeClr val="accent6">
                    <a:lumMod val="75000"/>
                  </a:schemeClr>
                </a:solidFill>
                <a:latin typeface="Nunito Black" pitchFamily="2" charset="0"/>
                <a:ea typeface="Tahoma" panose="020B0604030504040204" pitchFamily="34" charset="0"/>
                <a:cs typeface="Tahoma" panose="020B0604030504040204" pitchFamily="34" charset="0"/>
              </a:rPr>
              <a:t>Toán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1A08F8C-7146-E20B-5277-A436D6E19029}"/>
              </a:ext>
            </a:extLst>
          </p:cNvPr>
          <p:cNvSpPr/>
          <p:nvPr/>
        </p:nvSpPr>
        <p:spPr>
          <a:xfrm>
            <a:off x="3375204" y="2172564"/>
            <a:ext cx="7753277" cy="1498959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  <a:ln w="38100">
            <a:solidFill>
              <a:srgbClr val="C00000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BIỂU THỨC SỐ</a:t>
            </a:r>
          </a:p>
          <a:p>
            <a:pPr algn="ctr"/>
            <a:r>
              <a:rPr lang="en-US" sz="3600">
                <a:solidFill>
                  <a:srgbClr val="C00000"/>
                </a:solidFill>
                <a:latin typeface="Nunito Black" pitchFamily="2" charset="0"/>
              </a:rPr>
              <a:t>TÍNH GIÁ TRỊ BIỂU THỨC SỐ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E113B70-AEE5-2654-477A-0170AD1687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7879" b="96364" l="4858" r="92713">
                        <a14:foregroundMark x1="76923" y1="12727" x2="89879" y2="43636"/>
                        <a14:foregroundMark x1="93522" y1="17576" x2="91093" y2="30909"/>
                        <a14:foregroundMark x1="65182" y1="10909" x2="79757" y2="7879"/>
                        <a14:foregroundMark x1="6478" y1="24848" x2="6478" y2="87273"/>
                        <a14:foregroundMark x1="8907" y1="79394" x2="6073" y2="91515"/>
                        <a14:foregroundMark x1="4858" y1="96364" x2="4858" y2="96364"/>
                        <a14:foregroundMark x1="33603" y1="49091" x2="77328" y2="40606"/>
                        <a14:foregroundMark x1="42510" y1="58788" x2="82186" y2="50303"/>
                        <a14:foregroundMark x1="82186" y1="50303" x2="82591" y2="50303"/>
                        <a14:backgroundMark x1="74494" y1="90909" x2="76923" y2="9454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445259" y="2030519"/>
            <a:ext cx="2353003" cy="157184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DF7D5A89-F1E7-F2D0-9C91-68150CFA4985}"/>
              </a:ext>
            </a:extLst>
          </p:cNvPr>
          <p:cNvSpPr txBox="1"/>
          <p:nvPr/>
        </p:nvSpPr>
        <p:spPr>
          <a:xfrm>
            <a:off x="8667748" y="3886632"/>
            <a:ext cx="25527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C00000"/>
                </a:solidFill>
                <a:latin typeface="Great Vibes" pitchFamily="2" charset="0"/>
              </a:rPr>
              <a:t>( Tiết 3)</a:t>
            </a:r>
          </a:p>
        </p:txBody>
      </p:sp>
    </p:spTree>
    <p:extLst>
      <p:ext uri="{BB962C8B-B14F-4D97-AF65-F5344CB8AC3E}">
        <p14:creationId xmlns:p14="http://schemas.microsoft.com/office/powerpoint/2010/main" val="3184733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1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685</TotalTime>
  <Words>383</Words>
  <Application>Microsoft Office PowerPoint</Application>
  <PresentationFormat>Widescreen</PresentationFormat>
  <Paragraphs>56</Paragraphs>
  <Slides>16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8" baseType="lpstr">
      <vt:lpstr>Calibri</vt:lpstr>
      <vt:lpstr>A Charming Font Superexpanded</vt:lpstr>
      <vt:lpstr>Arial</vt:lpstr>
      <vt:lpstr>Tahoma</vt:lpstr>
      <vt:lpstr>A Charming Font Expanded</vt:lpstr>
      <vt:lpstr>Nunito Black</vt:lpstr>
      <vt:lpstr>BudHand</vt:lpstr>
      <vt:lpstr>Great Vibes</vt:lpstr>
      <vt:lpstr>Sigmar One</vt:lpstr>
      <vt:lpstr>.VnArial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Mr Manh</dc:creator>
  <cp:lastModifiedBy>Admin</cp:lastModifiedBy>
  <cp:revision>12</cp:revision>
  <dcterms:created xsi:type="dcterms:W3CDTF">2022-06-15T15:08:53Z</dcterms:created>
  <dcterms:modified xsi:type="dcterms:W3CDTF">2022-10-12T04:10:16Z</dcterms:modified>
</cp:coreProperties>
</file>