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22"/>
  </p:notesMasterIdLst>
  <p:sldIdLst>
    <p:sldId id="409" r:id="rId4"/>
    <p:sldId id="410" r:id="rId5"/>
    <p:sldId id="411" r:id="rId6"/>
    <p:sldId id="440" r:id="rId7"/>
    <p:sldId id="257" r:id="rId8"/>
    <p:sldId id="258" r:id="rId9"/>
    <p:sldId id="259" r:id="rId10"/>
    <p:sldId id="430" r:id="rId11"/>
    <p:sldId id="431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29" r:id="rId20"/>
    <p:sldId id="256" r:id="rId21"/>
  </p:sldIdLst>
  <p:sldSz cx="12192000" cy="6858000"/>
  <p:notesSz cx="6858000" cy="9144000"/>
  <p:embeddedFontLst>
    <p:embeddedFont>
      <p:font typeface="SVN-Newton" panose="02040603050506020204" pitchFamily="18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veat Brush" panose="020B0604020202020204" charset="0"/>
      <p:regular r:id="rId26"/>
    </p:embeddedFont>
    <p:embeddedFont>
      <p:font typeface="#9Slide05 VL Fadilla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7 SVNDessert Menu Scrip" panose="00000500000000000000" pitchFamily="2" charset="0"/>
      <p:regular r:id="rId36"/>
    </p:embeddedFont>
    <p:embeddedFont>
      <p:font typeface="#9Slide05 IcielRukola" panose="02000506050000020003" pitchFamily="2" charset="0"/>
      <p:regular r:id="rId37"/>
    </p:embeddedFont>
    <p:embeddedFont>
      <p:font typeface="#9Slide07 Altus" pitchFamily="2" charset="0"/>
      <p:regular r:id="rId38"/>
    </p:embeddedFont>
    <p:embeddedFont>
      <p:font typeface="Vogue-ExtraBold" panose="020B0500000000000000" charset="0"/>
      <p:regular r:id="rId39"/>
    </p:embeddedFont>
    <p:embeddedFont>
      <p:font typeface="#9Slide07 HoneyCream" pitchFamily="2" charset="0"/>
      <p:regular r:id="rId40"/>
    </p:embeddedFont>
    <p:embeddedFont>
      <p:font typeface="SVN-Ready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5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1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86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3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8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4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9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27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2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8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46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26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13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284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6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408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92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29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679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828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572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75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457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50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5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147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5903" y="648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  <a:latin typeface="#9Slide05 IcielRukola" panose="02000506050000020003" pitchFamily="2" charset="0"/>
              </a:rPr>
              <a:t>HongLinh</a:t>
            </a:r>
            <a:endParaRPr lang="en-US" dirty="0">
              <a:solidFill>
                <a:schemeClr val="bg2">
                  <a:lumMod val="90000"/>
                </a:schemeClr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12288" y="8653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#9Slide05 IcielRukola" panose="02000506050000020003" pitchFamily="2" charset="0"/>
              </a:rPr>
              <a:t>Măng</a:t>
            </a:r>
            <a:r>
              <a:rPr lang="en-US" baseline="0" dirty="0">
                <a:latin typeface="#9Slide05 IcielRukola" panose="02000506050000020003" pitchFamily="2" charset="0"/>
              </a:rPr>
              <a:t> Non</a:t>
            </a:r>
            <a:endParaRPr lang="en-US" dirty="0"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0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1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0.png"/><Relationship Id="rId2" Type="http://schemas.openxmlformats.org/officeDocument/2006/relationships/tags" Target="../tags/tag22.xml"/><Relationship Id="rId16" Type="http://schemas.openxmlformats.org/officeDocument/2006/relationships/image" Target="../media/image3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7.png"/><Relationship Id="rId5" Type="http://schemas.openxmlformats.org/officeDocument/2006/relationships/tags" Target="../tags/tag11.xml"/><Relationship Id="rId10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20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0BC0B60-55B6-8E13-E7D5-C81A7F8C3899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FCCC83E-31AC-39D0-C879-02FC8C77F76D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C2E045D-F449-0225-E89C-EA19D55EBBB5}"/>
              </a:ext>
            </a:extLst>
          </p:cNvPr>
          <p:cNvSpPr txBox="1">
            <a:spLocks/>
          </p:cNvSpPr>
          <p:nvPr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72DE32-12A2-8530-54F7-A677BCA111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409522-82F5-CB07-7E20-9F6A916EF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B30AB-4E0C-AE1E-8BDE-DDBB4AC71F75}"/>
              </a:ext>
            </a:extLst>
          </p:cNvPr>
          <p:cNvSpPr txBox="1"/>
          <p:nvPr/>
        </p:nvSpPr>
        <p:spPr>
          <a:xfrm>
            <a:off x="2209478" y="529523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4000" dirty="0">
                <a:latin typeface="Cambria" panose="02040503050406030204" pitchFamily="18" charset="0"/>
              </a:rPr>
              <a:t>Chứa tiếng “yêu"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</a:rPr>
              <a:t>yêu quý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1224-B946-AE93-6EB1-5D16732A8B10}"/>
              </a:ext>
            </a:extLst>
          </p:cNvPr>
          <p:cNvSpPr txBox="1"/>
          <p:nvPr/>
        </p:nvSpPr>
        <p:spPr>
          <a:xfrm>
            <a:off x="2574417" y="2566273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B2A60-AF93-4E35-9BB4-B6737CE3A116}"/>
              </a:ext>
            </a:extLst>
          </p:cNvPr>
          <p:cNvSpPr txBox="1"/>
          <p:nvPr/>
        </p:nvSpPr>
        <p:spPr>
          <a:xfrm>
            <a:off x="2508966" y="1112324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thương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F474A-A8CB-1F0C-B37D-E334866D7C17}"/>
              </a:ext>
            </a:extLst>
          </p:cNvPr>
          <p:cNvSpPr txBox="1"/>
          <p:nvPr/>
        </p:nvSpPr>
        <p:spPr>
          <a:xfrm>
            <a:off x="2508966" y="400572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34D9-9AAC-721B-B914-25B46122CB4D}"/>
              </a:ext>
            </a:extLst>
          </p:cNvPr>
          <p:cNvSpPr txBox="1"/>
          <p:nvPr/>
        </p:nvSpPr>
        <p:spPr>
          <a:xfrm>
            <a:off x="2209478" y="3312336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c. Chứa tiếng “nhớ”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nhớ m</a:t>
            </a:r>
            <a:r>
              <a:rPr lang="en-US" sz="4000" dirty="0">
                <a:latin typeface="Cambria" panose="02040503050406030204" pitchFamily="18" charset="0"/>
              </a:rPr>
              <a:t>o</a:t>
            </a:r>
            <a:r>
              <a:rPr lang="vi-VN" sz="4000" dirty="0">
                <a:latin typeface="Cambria" panose="02040503050406030204" pitchFamily="18" charset="0"/>
              </a:rPr>
              <a:t>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E0391-0B01-0F4C-59E3-6DBC9126FB23}"/>
              </a:ext>
            </a:extLst>
          </p:cNvPr>
          <p:cNvSpPr txBox="1"/>
          <p:nvPr/>
        </p:nvSpPr>
        <p:spPr>
          <a:xfrm>
            <a:off x="2209478" y="1882217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b. Chứa tiếng “thương”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000" dirty="0">
                <a:latin typeface="Cambria" panose="02040503050406030204" pitchFamily="18" charset="0"/>
              </a:rPr>
              <a:t>thương mến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147FB-1ED6-7D82-A50B-4F8B84F1A5A8}"/>
              </a:ext>
            </a:extLst>
          </p:cNvPr>
          <p:cNvSpPr txBox="1"/>
          <p:nvPr/>
        </p:nvSpPr>
        <p:spPr>
          <a:xfrm>
            <a:off x="2209478" y="4722539"/>
            <a:ext cx="1002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</a:rPr>
              <a:t>d. Chứa tiếng “tiếc"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000" dirty="0">
                <a:latin typeface="Cambria" panose="02040503050406030204" pitchFamily="18" charset="0"/>
              </a:rPr>
              <a:t> tiếc nuối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923D-A133-8F0F-5A89-E15E54925A69}"/>
              </a:ext>
            </a:extLst>
          </p:cNvPr>
          <p:cNvSpPr txBox="1"/>
          <p:nvPr/>
        </p:nvSpPr>
        <p:spPr>
          <a:xfrm>
            <a:off x="2574417" y="5439354"/>
            <a:ext cx="10789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94D58-0E59-8790-0E49-B0098668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6" y="147929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ơi!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14A05-6F8A-9BD5-FD07-9FFE9EA77261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Sử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2B023-6C4D-E533-F5BF-E3AE8370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701"/>
          <a:stretch/>
        </p:blipFill>
        <p:spPr>
          <a:xfrm>
            <a:off x="206694" y="1487155"/>
            <a:ext cx="11494240" cy="3268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98A00-4B44-A09C-03C4-43A07CBF0678}"/>
              </a:ext>
            </a:extLst>
          </p:cNvPr>
          <p:cNvGrpSpPr/>
          <p:nvPr/>
        </p:nvGrpSpPr>
        <p:grpSpPr>
          <a:xfrm>
            <a:off x="937985" y="4755290"/>
            <a:ext cx="2082800" cy="737849"/>
            <a:chOff x="1117600" y="5063067"/>
            <a:chExt cx="2082800" cy="73784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6A1F8F4-8C5E-07EA-9744-7036714CD0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DD77A-FD4A-4329-046F-476CAE392496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420B9-6E64-5D35-A969-A8D7685CD1AC}"/>
              </a:ext>
            </a:extLst>
          </p:cNvPr>
          <p:cNvGrpSpPr/>
          <p:nvPr/>
        </p:nvGrpSpPr>
        <p:grpSpPr>
          <a:xfrm>
            <a:off x="3420381" y="4755290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3B83CC1-C6DC-6CCE-A96A-7A76DA5A787D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38238-9310-8658-B373-41B908E70507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366F7-CBF7-72CB-9C83-F1EDC13A935E}"/>
              </a:ext>
            </a:extLst>
          </p:cNvPr>
          <p:cNvGrpSpPr/>
          <p:nvPr/>
        </p:nvGrpSpPr>
        <p:grpSpPr>
          <a:xfrm>
            <a:off x="5916385" y="4755290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A19E95-9873-F216-5E4B-A5A311E95FA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38921-49A7-B1E2-17B2-FABCB4F7E98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B1FFA-ECB4-222D-B6B8-E3D799FBB942}"/>
              </a:ext>
            </a:extLst>
          </p:cNvPr>
          <p:cNvGrpSpPr/>
          <p:nvPr/>
        </p:nvGrpSpPr>
        <p:grpSpPr>
          <a:xfrm>
            <a:off x="4112985" y="567203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C934D-61B6-07DA-8C57-DD66C4D2B7C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066676-B9D7-AF96-3292-C1F87B2C1FC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00D470-F00B-B4B6-36EA-1801B9FEC251}"/>
              </a:ext>
            </a:extLst>
          </p:cNvPr>
          <p:cNvGrpSpPr/>
          <p:nvPr/>
        </p:nvGrpSpPr>
        <p:grpSpPr>
          <a:xfrm>
            <a:off x="6595381" y="5672037"/>
            <a:ext cx="2082800" cy="737849"/>
            <a:chOff x="1117600" y="5063067"/>
            <a:chExt cx="2082800" cy="7378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7385E03-3651-B884-3222-5DAC80B8D68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AC01D3-EA10-10F3-C67C-FE6D1A5B33B7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3F86A-AF8E-56B7-BA46-439B7D10772D}"/>
              </a:ext>
            </a:extLst>
          </p:cNvPr>
          <p:cNvGrpSpPr/>
          <p:nvPr/>
        </p:nvGrpSpPr>
        <p:grpSpPr>
          <a:xfrm>
            <a:off x="9091385" y="5672037"/>
            <a:ext cx="2082800" cy="737849"/>
            <a:chOff x="1117600" y="5063067"/>
            <a:chExt cx="2082800" cy="7378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695055-F59C-5C5F-7D12-74D754EB3DDF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58C833-2F82-6E44-B762-B9753256D891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136DBA-8AB5-6F0E-F0EF-34499900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249378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6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9" r="66238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949841" y="4482302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sốt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mệt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99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92" t="2895" r="32546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, An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ngã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50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85F91-9048-63C1-6CF3-363D383EA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6" t="2895" r="402" b="2895"/>
          <a:stretch/>
        </p:blipFill>
        <p:spPr>
          <a:xfrm>
            <a:off x="5530396" y="274815"/>
            <a:ext cx="4873307" cy="4071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962-F4F2-7BFE-14E6-6E6F2C6A3420}"/>
              </a:ext>
            </a:extLst>
          </p:cNvPr>
          <p:cNvGrpSpPr/>
          <p:nvPr/>
        </p:nvGrpSpPr>
        <p:grpSpPr>
          <a:xfrm>
            <a:off x="429985" y="505023"/>
            <a:ext cx="2082800" cy="737849"/>
            <a:chOff x="1117600" y="5063067"/>
            <a:chExt cx="2082800" cy="737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6AF81FC-4B21-A928-E3F2-DF21366EB673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6A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33EB-DE26-6F09-852C-1188F2EFB20A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ốm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8601B-374D-6E49-3D57-AD40C0D8B250}"/>
              </a:ext>
            </a:extLst>
          </p:cNvPr>
          <p:cNvGrpSpPr/>
          <p:nvPr/>
        </p:nvGrpSpPr>
        <p:grpSpPr>
          <a:xfrm>
            <a:off x="429984" y="1402489"/>
            <a:ext cx="2082800" cy="737849"/>
            <a:chOff x="1117600" y="5063067"/>
            <a:chExt cx="2082800" cy="73784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93E8488-CA44-6564-4603-52A9755674C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0BACF-5C29-EAAA-A813-68C3EE6CB9D4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mệt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7FC25D-C217-136C-CB63-80D71BC2EE70}"/>
              </a:ext>
            </a:extLst>
          </p:cNvPr>
          <p:cNvGrpSpPr/>
          <p:nvPr/>
        </p:nvGrpSpPr>
        <p:grpSpPr>
          <a:xfrm>
            <a:off x="429984" y="2299955"/>
            <a:ext cx="2082800" cy="737849"/>
            <a:chOff x="1117600" y="5063067"/>
            <a:chExt cx="2082800" cy="73784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B3DE749-0500-C5C2-CEDB-2C421D95B894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C8D78F-C89C-6B11-7C71-B9598578D2F0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khát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76301B-E1F8-8BA8-37C4-87D420A63EB9}"/>
              </a:ext>
            </a:extLst>
          </p:cNvPr>
          <p:cNvGrpSpPr/>
          <p:nvPr/>
        </p:nvGrpSpPr>
        <p:grpSpPr>
          <a:xfrm>
            <a:off x="3098800" y="528717"/>
            <a:ext cx="2082800" cy="737849"/>
            <a:chOff x="1117600" y="5063067"/>
            <a:chExt cx="2082800" cy="7378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9E3076B-FB15-F092-C080-70B16FF167A5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AFE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44073-D753-16E0-E8DC-607EC65EF9AC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sốt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FB77A-76BF-B1FA-EB95-B27B88920B23}"/>
              </a:ext>
            </a:extLst>
          </p:cNvPr>
          <p:cNvGrpSpPr/>
          <p:nvPr/>
        </p:nvGrpSpPr>
        <p:grpSpPr>
          <a:xfrm>
            <a:off x="3061622" y="1402489"/>
            <a:ext cx="2082800" cy="737849"/>
            <a:chOff x="1117600" y="5063067"/>
            <a:chExt cx="2082800" cy="7378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20D6421-14A1-E83F-023E-4921CCB9CC90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D0EBEE-377E-3474-FB14-CCD5A0DD754B}"/>
                </a:ext>
              </a:extLst>
            </p:cNvPr>
            <p:cNvSpPr txBox="1"/>
            <p:nvPr/>
          </p:nvSpPr>
          <p:spPr>
            <a:xfrm>
              <a:off x="1466396" y="5063067"/>
              <a:ext cx="1539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nhức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C2669B-C1DE-3B4F-F1A1-5516181FD6C6}"/>
              </a:ext>
            </a:extLst>
          </p:cNvPr>
          <p:cNvGrpSpPr/>
          <p:nvPr/>
        </p:nvGrpSpPr>
        <p:grpSpPr>
          <a:xfrm>
            <a:off x="3061622" y="2310597"/>
            <a:ext cx="2082800" cy="737849"/>
            <a:chOff x="1117600" y="5063067"/>
            <a:chExt cx="2082800" cy="7378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D82BD2-A01F-AAB2-094B-1CD4DF491F58}"/>
                </a:ext>
              </a:extLst>
            </p:cNvPr>
            <p:cNvSpPr/>
            <p:nvPr/>
          </p:nvSpPr>
          <p:spPr>
            <a:xfrm>
              <a:off x="1117600" y="5063067"/>
              <a:ext cx="2082800" cy="73784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78EFBF-FD0A-33D0-3C34-1221F352D6A5}"/>
                </a:ext>
              </a:extLst>
            </p:cNvPr>
            <p:cNvSpPr txBox="1"/>
            <p:nvPr/>
          </p:nvSpPr>
          <p:spPr>
            <a:xfrm>
              <a:off x="1466396" y="5063067"/>
              <a:ext cx="1385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đau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1E6FC8-0E49-F565-0FC7-24326629DA79}"/>
              </a:ext>
            </a:extLst>
          </p:cNvPr>
          <p:cNvSpPr txBox="1"/>
          <p:nvPr/>
        </p:nvSpPr>
        <p:spPr>
          <a:xfrm>
            <a:off x="4832803" y="4363720"/>
            <a:ext cx="6671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Sau khi chơi thể thao, Mai cảm thấy rất </a:t>
            </a:r>
            <a:r>
              <a:rPr lang="vi-VN" sz="4000" b="1" dirty="0">
                <a:solidFill>
                  <a:srgbClr val="DE4019"/>
                </a:solidFill>
                <a:latin typeface="Cambria" panose="02040503050406030204" pitchFamily="18" charset="0"/>
              </a:rPr>
              <a:t>khát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nước.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57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6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5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21" name="图形" descr="5c9f6e45990f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sp>
        <p:nvSpPr>
          <p:cNvPr id="17" name="图形"/>
          <p:cNvSpPr/>
          <p:nvPr/>
        </p:nvSpPr>
        <p:spPr>
          <a:xfrm>
            <a:off x="2464435" y="1784350"/>
            <a:ext cx="482600" cy="473075"/>
          </a:xfrm>
          <a:prstGeom prst="star5">
            <a:avLst>
              <a:gd name="adj" fmla="val 26324"/>
              <a:gd name="hf" fmla="val 105146"/>
              <a:gd name="vf" fmla="val 110557"/>
            </a:avLst>
          </a:prstGeom>
          <a:solidFill>
            <a:srgbClr val="ED7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包图简圆体" panose="02010601030101010101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72A95-FF47-C4C2-FC32-912900DF6331}"/>
              </a:ext>
            </a:extLst>
          </p:cNvPr>
          <p:cNvSpPr txBox="1"/>
          <p:nvPr/>
        </p:nvSpPr>
        <p:spPr>
          <a:xfrm>
            <a:off x="3820419" y="857567"/>
            <a:ext cx="48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Yêu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cầu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cần</a:t>
            </a:r>
            <a:r>
              <a:rPr lang="en-US" sz="6000" b="1" dirty="0">
                <a:solidFill>
                  <a:srgbClr val="DE4019"/>
                </a:solidFill>
                <a:latin typeface="#9Slide05 VL Fadilla" pitchFamily="2" charset="0"/>
              </a:rPr>
              <a:t> </a:t>
            </a:r>
            <a:r>
              <a:rPr lang="en-US" sz="6000" b="1" dirty="0" err="1">
                <a:solidFill>
                  <a:srgbClr val="DE4019"/>
                </a:solidFill>
                <a:latin typeface="#9Slide05 VL Fadilla" pitchFamily="2" charset="0"/>
              </a:rPr>
              <a:t>đạt</a:t>
            </a:r>
            <a:endParaRPr lang="en-US" sz="6000" b="1" dirty="0">
              <a:solidFill>
                <a:srgbClr val="DE4019"/>
              </a:solidFill>
              <a:latin typeface="#9Slide05 VL Fadil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7796-A39D-79FD-42EE-3419F8864581}"/>
              </a:ext>
            </a:extLst>
          </p:cNvPr>
          <p:cNvSpPr txBox="1"/>
          <p:nvPr/>
        </p:nvSpPr>
        <p:spPr>
          <a:xfrm>
            <a:off x="2378233" y="2020887"/>
            <a:ext cx="876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Luyện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nghĩa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5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lượn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Xanh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chim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Đám</a:t>
            </a:r>
            <a:r>
              <a:rPr lang="en-US" sz="4400" b="1" noProof="0" dirty="0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b="1" noProof="0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Từ nào sau đây là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Bạn Nam đau chân vì bị ngã</a:t>
            </a: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/>
            </a:r>
            <a:b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Câu trên có bao nhiêu động từ?</a:t>
            </a:r>
            <a:endParaRPr sz="4800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5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Sốt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40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độ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  <a:t>Bé bị sốt đến 40 độ C</a:t>
            </a:r>
            <a:br>
              <a:rPr lang="en" sz="4800" dirty="0">
                <a:solidFill>
                  <a:srgbClr val="C00000"/>
                </a:solidFill>
                <a:latin typeface="#9Slide07 SVNDessert Menu Scrip" panose="00000500000000000000" pitchFamily="2" charset="0"/>
              </a:rPr>
            </a:br>
            <a:r>
              <a:rPr lang="en" sz="4800" dirty="0">
                <a:solidFill>
                  <a:schemeClr val="bg1">
                    <a:lumMod val="10000"/>
                  </a:schemeClr>
                </a:solidFill>
                <a:latin typeface="#9Slide07 SVNDessert Menu Scrip" panose="00000500000000000000" pitchFamily="2" charset="0"/>
              </a:rPr>
              <a:t>Từ nào trong câu sau là động từ?</a:t>
            </a:r>
            <a:endParaRPr sz="4800" dirty="0">
              <a:solidFill>
                <a:schemeClr val="bg1">
                  <a:lumMod val="1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1" y="240710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489</Words>
  <Application>Microsoft Office PowerPoint</Application>
  <PresentationFormat>Widescreen</PresentationFormat>
  <Paragraphs>75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SVN-Newton</vt:lpstr>
      <vt:lpstr>Calibri Light</vt:lpstr>
      <vt:lpstr>Caveat Brush</vt:lpstr>
      <vt:lpstr>包图简圆体</vt:lpstr>
      <vt:lpstr>#9Slide05 VL Fadilla</vt:lpstr>
      <vt:lpstr>Times New Roman</vt:lpstr>
      <vt:lpstr>Calibri</vt:lpstr>
      <vt:lpstr>等线</vt:lpstr>
      <vt:lpstr>Arial</vt:lpstr>
      <vt:lpstr>Cambria</vt:lpstr>
      <vt:lpstr>#9Slide07 SVNDessert Menu Scrip</vt:lpstr>
      <vt:lpstr>Baloo 2</vt:lpstr>
      <vt:lpstr>#9Slide05 IcielRukola</vt:lpstr>
      <vt:lpstr>#9Slide07 Altus</vt:lpstr>
      <vt:lpstr>Vogue-ExtraBold</vt:lpstr>
      <vt:lpstr>#9Slide07 HoneyCream</vt:lpstr>
      <vt:lpstr>SVN-Ready</vt:lpstr>
      <vt:lpstr>Office Theme</vt:lpstr>
      <vt:lpstr>1_Office Theme</vt:lpstr>
      <vt:lpstr>Kawaii Bubble Tea Bran MK Plan by Slidesgo</vt:lpstr>
      <vt:lpstr>PowerPoint Presentation</vt:lpstr>
      <vt:lpstr>PowerPoint Presentation</vt:lpstr>
      <vt:lpstr>PowerPoint Presentation</vt:lpstr>
      <vt:lpstr>Ở đây có bán trà sữa</vt:lpstr>
      <vt:lpstr>Từ nào sau đây là động từ?</vt:lpstr>
      <vt:lpstr>Bạn Nam đau chân vì bị ngã Câu trên có bao nhiêu động từ?</vt:lpstr>
      <vt:lpstr>Bé bị sốt đến 40 độ C Từ nào trong câu sau là động từ?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KhanhHuyen;KHANHHUYEN</dc:creator>
  <cp:keywords>MNT;MANGNONTEAM</cp:keywords>
  <cp:lastModifiedBy>Nguyễn Thị Hồng Linh</cp:lastModifiedBy>
  <cp:revision>22</cp:revision>
  <dcterms:created xsi:type="dcterms:W3CDTF">2023-06-29T12:54:31Z</dcterms:created>
  <dcterms:modified xsi:type="dcterms:W3CDTF">2023-09-10T01:04:29Z</dcterms:modified>
</cp:coreProperties>
</file>