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4" r:id="rId2"/>
  </p:sldMasterIdLst>
  <p:notesMasterIdLst>
    <p:notesMasterId r:id="rId21"/>
  </p:notesMasterIdLst>
  <p:sldIdLst>
    <p:sldId id="257" r:id="rId3"/>
    <p:sldId id="258" r:id="rId4"/>
    <p:sldId id="264" r:id="rId5"/>
    <p:sldId id="260" r:id="rId6"/>
    <p:sldId id="285" r:id="rId7"/>
    <p:sldId id="262" r:id="rId8"/>
    <p:sldId id="259" r:id="rId9"/>
    <p:sldId id="265" r:id="rId10"/>
    <p:sldId id="286" r:id="rId11"/>
    <p:sldId id="290" r:id="rId12"/>
    <p:sldId id="269" r:id="rId13"/>
    <p:sldId id="288" r:id="rId14"/>
    <p:sldId id="287" r:id="rId15"/>
    <p:sldId id="289" r:id="rId16"/>
    <p:sldId id="277" r:id="rId17"/>
    <p:sldId id="281" r:id="rId18"/>
    <p:sldId id="291" r:id="rId19"/>
    <p:sldId id="292" r:id="rId20"/>
  </p:sldIdLst>
  <p:sldSz cx="12192000" cy="6858000"/>
  <p:notesSz cx="6858000" cy="9144000"/>
  <p:embeddedFontLst>
    <p:embeddedFont>
      <p:font typeface="Cambria" panose="02040503050406030204" pitchFamily="18" charset="0"/>
      <p:regular r:id="rId22"/>
      <p:bold r:id="rId23"/>
      <p:italic r:id="rId24"/>
      <p:boldItalic r:id="rId25"/>
    </p:embeddedFont>
    <p:embeddedFont>
      <p:font typeface="SVN-Newton" panose="02040603050506020204" pitchFamily="18" charset="0"/>
      <p:regular r:id="rId26"/>
    </p:embeddedFont>
    <p:embeddedFont>
      <p:font typeface="SVN-Dancing Script" panose="02040603050506020204" pitchFamily="18" charset="0"/>
      <p:regular r:id="rId27"/>
    </p:embeddedFont>
    <p:embeddedFont>
      <p:font typeface="UTM Avo" panose="02040603050506020204" pitchFamily="18" charset="0"/>
      <p:regular r:id="rId28"/>
      <p:bold r:id="rId29"/>
      <p:italic r:id="rId30"/>
      <p:boldItalic r:id="rId31"/>
    </p:embeddedFont>
    <p:embeddedFont>
      <p:font typeface="#9Slide05 Bodega Script" pitchFamily="2" charset="0"/>
      <p:regular r:id="rId32"/>
    </p:embeddedFont>
    <p:embeddedFont>
      <p:font typeface="Calibri" panose="020F0502020204030204" pitchFamily="34" charset="0"/>
      <p:regular r:id="rId33"/>
      <p:bold r:id="rId34"/>
      <p:italic r:id="rId35"/>
      <p:boldItalic r:id="rId36"/>
    </p:embeddedFont>
    <p:embeddedFont>
      <p:font typeface="UTM Aquarelle" panose="02040603050506020204" pitchFamily="18" charset="0"/>
      <p:regular r:id="rId37"/>
    </p:embeddedFont>
    <p:embeddedFont>
      <p:font typeface="#9Slide05 ViceroyJF" panose="02040603050506020204" pitchFamily="18" charset="0"/>
      <p:regular r:id="rId38"/>
    </p:embeddedFont>
    <p:embeddedFont>
      <p:font typeface="UYa Respective" panose="02000000000000000000" pitchFamily="2" charset="0"/>
      <p:regular r:id="rId39"/>
    </p:embeddedFont>
    <p:embeddedFont>
      <p:font typeface="#9Slide07 HoneyCream"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3A85"/>
    <a:srgbClr val="FBD261"/>
    <a:srgbClr val="00B8AC"/>
    <a:srgbClr val="3C077A"/>
    <a:srgbClr val="FFE7D2"/>
    <a:srgbClr val="5F3813"/>
    <a:srgbClr val="F8D06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5" autoAdjust="0"/>
    <p:restoredTop sz="94660"/>
  </p:normalViewPr>
  <p:slideViewPr>
    <p:cSldViewPr snapToGrid="0">
      <p:cViewPr>
        <p:scale>
          <a:sx n="75" d="100"/>
          <a:sy n="75" d="100"/>
        </p:scale>
        <p:origin x="533" y="-7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51F4-33F0-4AC0-8A10-E53B15C9ECC7}" type="datetimeFigureOut">
              <a:rPr lang="en-US" smtClean="0"/>
              <a:t>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2A4B8-6097-414A-AB45-11247FB046B4}" type="slidenum">
              <a:rPr lang="en-US" smtClean="0"/>
              <a:t>‹#›</a:t>
            </a:fld>
            <a:endParaRPr lang="en-US"/>
          </a:p>
        </p:txBody>
      </p:sp>
    </p:spTree>
    <p:extLst>
      <p:ext uri="{BB962C8B-B14F-4D97-AF65-F5344CB8AC3E}">
        <p14:creationId xmlns:p14="http://schemas.microsoft.com/office/powerpoint/2010/main" val="42751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bài</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bài</a:t>
            </a:r>
            <a:r>
              <a:rPr lang="en-US" baseline="0" dirty="0" smtClean="0"/>
              <a:t> </a:t>
            </a:r>
            <a:r>
              <a:rPr lang="en-US" baseline="0" dirty="0" err="1" smtClean="0"/>
              <a:t>tập</a:t>
            </a:r>
            <a:endParaRPr lang="en-US" baseline="0" dirty="0" smtClean="0"/>
          </a:p>
          <a:p>
            <a:r>
              <a:rPr lang="en-US" baseline="0" dirty="0" smtClean="0"/>
              <a:t>Ở </a:t>
            </a:r>
            <a:r>
              <a:rPr lang="en-US" baseline="0" dirty="0" err="1" smtClean="0"/>
              <a:t>mỗi</a:t>
            </a:r>
            <a:r>
              <a:rPr lang="en-US" baseline="0" dirty="0" smtClean="0"/>
              <a:t> BT </a:t>
            </a:r>
            <a:r>
              <a:rPr lang="en-US" baseline="0"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ở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a:t>
            </a:r>
            <a:r>
              <a:rPr lang="en-US" baseline="0" dirty="0" err="1" smtClean="0"/>
              <a:t>đây</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5</a:t>
            </a:fld>
            <a:endParaRPr lang="en-US"/>
          </a:p>
        </p:txBody>
      </p:sp>
    </p:spTree>
    <p:extLst>
      <p:ext uri="{BB962C8B-B14F-4D97-AF65-F5344CB8AC3E}">
        <p14:creationId xmlns:p14="http://schemas.microsoft.com/office/powerpoint/2010/main" val="2936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MỞ</a:t>
            </a:r>
            <a:r>
              <a:rPr lang="en-US" baseline="0" dirty="0" smtClean="0"/>
              <a:t> RỘNG: </a:t>
            </a:r>
            <a:r>
              <a:rPr lang="en-US" baseline="0" dirty="0" err="1" smtClean="0"/>
              <a:t>nếu</a:t>
            </a:r>
            <a:r>
              <a:rPr lang="en-US" baseline="0" dirty="0" smtClean="0"/>
              <a:t> </a:t>
            </a:r>
            <a:r>
              <a:rPr lang="en-US" baseline="0" dirty="0" err="1" smtClean="0"/>
              <a:t>kẻ</a:t>
            </a:r>
            <a:r>
              <a:rPr lang="en-US" baseline="0" dirty="0" smtClean="0"/>
              <a:t> </a:t>
            </a:r>
            <a:r>
              <a:rPr lang="en-US" baseline="0" dirty="0" err="1" smtClean="0"/>
              <a:t>thêm</a:t>
            </a:r>
            <a:r>
              <a:rPr lang="en-US" baseline="0" dirty="0" smtClean="0"/>
              <a:t> </a:t>
            </a:r>
            <a:r>
              <a:rPr lang="en-US" baseline="0" dirty="0" err="1" smtClean="0"/>
              <a:t>đoạn</a:t>
            </a:r>
            <a:r>
              <a:rPr lang="en-US" baseline="0" dirty="0" smtClean="0"/>
              <a:t> </a:t>
            </a:r>
            <a:r>
              <a:rPr lang="en-US" baseline="0" dirty="0" err="1" smtClean="0"/>
              <a:t>thẳng</a:t>
            </a:r>
            <a:r>
              <a:rPr lang="en-US" baseline="0" dirty="0" smtClean="0"/>
              <a:t> </a:t>
            </a:r>
            <a:r>
              <a:rPr lang="en-US" baseline="0" dirty="0" err="1" smtClean="0"/>
              <a:t>từ</a:t>
            </a:r>
            <a:r>
              <a:rPr lang="en-US" baseline="0" dirty="0" smtClean="0"/>
              <a:t> B </a:t>
            </a:r>
            <a:r>
              <a:rPr lang="en-US" baseline="0" dirty="0" err="1" smtClean="0"/>
              <a:t>đến</a:t>
            </a:r>
            <a:r>
              <a:rPr lang="en-US" baseline="0" dirty="0" smtClean="0"/>
              <a:t> C, ta </a:t>
            </a:r>
            <a:r>
              <a:rPr lang="en-US" baseline="0" dirty="0" err="1" smtClean="0"/>
              <a:t>có</a:t>
            </a:r>
            <a:r>
              <a:rPr lang="en-US" baseline="0" dirty="0" smtClean="0"/>
              <a:t> </a:t>
            </a:r>
            <a:r>
              <a:rPr lang="en-US" baseline="0" dirty="0" err="1" smtClean="0"/>
              <a:t>được</a:t>
            </a:r>
            <a:r>
              <a:rPr lang="en-US" baseline="0" dirty="0" smtClean="0"/>
              <a:t> </a:t>
            </a:r>
            <a:r>
              <a:rPr lang="en-US" baseline="0" dirty="0" err="1" smtClean="0"/>
              <a:t>thêm</a:t>
            </a:r>
            <a:r>
              <a:rPr lang="en-US" baseline="0" dirty="0" smtClean="0"/>
              <a:t> </a:t>
            </a:r>
            <a:r>
              <a:rPr lang="en-US" baseline="0" dirty="0" err="1" smtClean="0"/>
              <a:t>những</a:t>
            </a:r>
            <a:r>
              <a:rPr lang="en-US" baseline="0" dirty="0" smtClean="0"/>
              <a:t> </a:t>
            </a:r>
            <a:r>
              <a:rPr lang="en-US" baseline="0" dirty="0" err="1" smtClean="0"/>
              <a:t>hình</a:t>
            </a:r>
            <a:r>
              <a:rPr lang="en-US" baseline="0" dirty="0" smtClean="0"/>
              <a:t> tam </a:t>
            </a:r>
            <a:r>
              <a:rPr lang="en-US" baseline="0" dirty="0" err="1" smtClean="0"/>
              <a:t>giác</a:t>
            </a:r>
            <a:r>
              <a:rPr lang="en-US" baseline="0" dirty="0" smtClean="0"/>
              <a:t> </a:t>
            </a:r>
            <a:r>
              <a:rPr lang="en-US" baseline="0" dirty="0" err="1" smtClean="0"/>
              <a:t>và</a:t>
            </a:r>
            <a:r>
              <a:rPr lang="en-US" baseline="0" dirty="0" smtClean="0"/>
              <a:t> </a:t>
            </a:r>
            <a:r>
              <a:rPr lang="en-US" baseline="0" dirty="0" err="1" smtClean="0"/>
              <a:t>tứ</a:t>
            </a:r>
            <a:r>
              <a:rPr lang="en-US" baseline="0" dirty="0" smtClean="0"/>
              <a:t> </a:t>
            </a:r>
            <a:r>
              <a:rPr lang="en-US" baseline="0" dirty="0" err="1" smtClean="0"/>
              <a:t>giác</a:t>
            </a:r>
            <a:r>
              <a:rPr lang="en-US" baseline="0" dirty="0" smtClean="0"/>
              <a:t> </a:t>
            </a:r>
            <a:r>
              <a:rPr lang="en-US" baseline="0" dirty="0" err="1" smtClean="0"/>
              <a:t>nào</a:t>
            </a:r>
            <a:r>
              <a:rPr lang="en-US" baseline="0" dirty="0" smtClean="0"/>
              <a:t>?</a:t>
            </a:r>
            <a:endParaRPr lang="en-US" dirty="0" smtClean="0"/>
          </a:p>
          <a:p>
            <a:r>
              <a:rPr lang="en-US"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trên</a:t>
            </a:r>
            <a:r>
              <a:rPr lang="en-US" baseline="0" dirty="0" smtClean="0"/>
              <a:t>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lại</a:t>
            </a:r>
            <a:r>
              <a:rPr lang="en-US" baseline="0" dirty="0" smtClean="0"/>
              <a:t> Slide LUYỆN TẬP</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6</a:t>
            </a:fld>
            <a:endParaRPr lang="en-US"/>
          </a:p>
        </p:txBody>
      </p:sp>
    </p:spTree>
    <p:extLst>
      <p:ext uri="{BB962C8B-B14F-4D97-AF65-F5344CB8AC3E}">
        <p14:creationId xmlns:p14="http://schemas.microsoft.com/office/powerpoint/2010/main" val="259786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trên</a:t>
            </a:r>
            <a:r>
              <a:rPr lang="en-US" baseline="0" dirty="0" smtClean="0"/>
              <a:t>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lại</a:t>
            </a:r>
            <a:r>
              <a:rPr lang="en-US" baseline="0" dirty="0" smtClean="0"/>
              <a:t> Slide LUYỆN TẬP</a:t>
            </a:r>
            <a:endParaRPr lang="en-US" dirty="0" smtClean="0"/>
          </a:p>
        </p:txBody>
      </p:sp>
      <p:sp>
        <p:nvSpPr>
          <p:cNvPr id="4" name="Slide Number Placeholder 3"/>
          <p:cNvSpPr>
            <a:spLocks noGrp="1"/>
          </p:cNvSpPr>
          <p:nvPr>
            <p:ph type="sldNum" sz="quarter" idx="10"/>
          </p:nvPr>
        </p:nvSpPr>
        <p:spPr/>
        <p:txBody>
          <a:bodyPr/>
          <a:lstStyle/>
          <a:p>
            <a:fld id="{8812A4B8-6097-414A-AB45-11247FB046B4}" type="slidenum">
              <a:rPr lang="en-US" smtClean="0"/>
              <a:t>7</a:t>
            </a:fld>
            <a:endParaRPr lang="en-US"/>
          </a:p>
        </p:txBody>
      </p:sp>
    </p:spTree>
    <p:extLst>
      <p:ext uri="{BB962C8B-B14F-4D97-AF65-F5344CB8AC3E}">
        <p14:creationId xmlns:p14="http://schemas.microsoft.com/office/powerpoint/2010/main" val="213315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trên</a:t>
            </a:r>
            <a:r>
              <a:rPr lang="en-US" baseline="0" dirty="0" smtClean="0"/>
              <a:t>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lại</a:t>
            </a:r>
            <a:r>
              <a:rPr lang="en-US" baseline="0" dirty="0" smtClean="0"/>
              <a:t> Slide LUYỆN TẬP</a:t>
            </a:r>
            <a:endParaRPr lang="en-US" dirty="0" smtClean="0"/>
          </a:p>
        </p:txBody>
      </p:sp>
      <p:sp>
        <p:nvSpPr>
          <p:cNvPr id="4" name="Slide Number Placeholder 3"/>
          <p:cNvSpPr>
            <a:spLocks noGrp="1"/>
          </p:cNvSpPr>
          <p:nvPr>
            <p:ph type="sldNum" sz="quarter" idx="10"/>
          </p:nvPr>
        </p:nvSpPr>
        <p:spPr/>
        <p:txBody>
          <a:bodyPr/>
          <a:lstStyle/>
          <a:p>
            <a:fld id="{8812A4B8-6097-414A-AB45-11247FB046B4}" type="slidenum">
              <a:rPr lang="en-US" smtClean="0"/>
              <a:t>8</a:t>
            </a:fld>
            <a:endParaRPr lang="en-US"/>
          </a:p>
        </p:txBody>
      </p:sp>
    </p:spTree>
    <p:extLst>
      <p:ext uri="{BB962C8B-B14F-4D97-AF65-F5344CB8AC3E}">
        <p14:creationId xmlns:p14="http://schemas.microsoft.com/office/powerpoint/2010/main" val="2167151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399959" y="3428857"/>
            <a:ext cx="3792041" cy="3292125"/>
          </a:xfrm>
          <a:prstGeom prst="rect">
            <a:avLst/>
          </a:prstGeom>
        </p:spPr>
      </p:pic>
      <p:pic>
        <p:nvPicPr>
          <p:cNvPr id="5" name="Picture 4"/>
          <p:cNvPicPr>
            <a:picLocks noChangeAspect="1"/>
          </p:cNvPicPr>
          <p:nvPr userDrawn="1"/>
        </p:nvPicPr>
        <p:blipFill>
          <a:blip r:embed="rId3"/>
          <a:stretch>
            <a:fillRect/>
          </a:stretch>
        </p:blipFill>
        <p:spPr>
          <a:xfrm>
            <a:off x="-2913266" y="-826500"/>
            <a:ext cx="15911939" cy="10455546"/>
          </a:xfrm>
          <a:prstGeom prst="rect">
            <a:avLst/>
          </a:prstGeom>
        </p:spPr>
      </p:pic>
    </p:spTree>
    <p:extLst>
      <p:ext uri="{BB962C8B-B14F-4D97-AF65-F5344CB8AC3E}">
        <p14:creationId xmlns:p14="http://schemas.microsoft.com/office/powerpoint/2010/main" val="12595926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2BD296-78F3-4F63-85A4-A951BA136FCD}"/>
              </a:ext>
            </a:extLst>
          </p:cNvPr>
          <p:cNvSpPr>
            <a:spLocks noGrp="1"/>
          </p:cNvSpPr>
          <p:nvPr>
            <p:ph type="pic" sz="quarter" idx="10" hasCustomPrompt="1"/>
          </p:nvPr>
        </p:nvSpPr>
        <p:spPr>
          <a:xfrm>
            <a:off x="48496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B8AFB10-1090-401B-8483-DC89894C0132}"/>
              </a:ext>
            </a:extLst>
          </p:cNvPr>
          <p:cNvSpPr>
            <a:spLocks noGrp="1"/>
          </p:cNvSpPr>
          <p:nvPr>
            <p:ph type="pic" sz="quarter" idx="11" hasCustomPrompt="1"/>
          </p:nvPr>
        </p:nvSpPr>
        <p:spPr>
          <a:xfrm>
            <a:off x="17889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6" name="그림 개체 틀 4">
            <a:extLst>
              <a:ext uri="{FF2B5EF4-FFF2-40B4-BE49-F238E27FC236}">
                <a16:creationId xmlns:a16="http://schemas.microsoft.com/office/drawing/2014/main" id="{9488146F-FA44-4C83-92C1-EC7176FF8A03}"/>
              </a:ext>
            </a:extLst>
          </p:cNvPr>
          <p:cNvSpPr>
            <a:spLocks noGrp="1"/>
          </p:cNvSpPr>
          <p:nvPr>
            <p:ph type="pic" sz="quarter" idx="12" hasCustomPrompt="1"/>
          </p:nvPr>
        </p:nvSpPr>
        <p:spPr>
          <a:xfrm>
            <a:off x="79103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568A935-EB19-4AAC-AB37-AB6FBF7321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7" name="그림 16">
            <a:extLst>
              <a:ext uri="{FF2B5EF4-FFF2-40B4-BE49-F238E27FC236}">
                <a16:creationId xmlns:a16="http://schemas.microsoft.com/office/drawing/2014/main" id="{857583EB-138D-4D21-B4BE-65E74436E2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spTree>
    <p:extLst>
      <p:ext uri="{BB962C8B-B14F-4D97-AF65-F5344CB8AC3E}">
        <p14:creationId xmlns:p14="http://schemas.microsoft.com/office/powerpoint/2010/main" val="256240536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24" name="그림 개체 틀 7">
            <a:extLst>
              <a:ext uri="{FF2B5EF4-FFF2-40B4-BE49-F238E27FC236}">
                <a16:creationId xmlns:a16="http://schemas.microsoft.com/office/drawing/2014/main" id="{D0ABD3FB-F2C7-4C13-A836-417362077ADD}"/>
              </a:ext>
            </a:extLst>
          </p:cNvPr>
          <p:cNvSpPr>
            <a:spLocks noGrp="1"/>
          </p:cNvSpPr>
          <p:nvPr>
            <p:ph type="pic" sz="quarter" idx="11" hasCustomPrompt="1"/>
          </p:nvPr>
        </p:nvSpPr>
        <p:spPr>
          <a:xfrm>
            <a:off x="452936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25" name="그림 개체 틀 7">
            <a:extLst>
              <a:ext uri="{FF2B5EF4-FFF2-40B4-BE49-F238E27FC236}">
                <a16:creationId xmlns:a16="http://schemas.microsoft.com/office/drawing/2014/main" id="{BDF5C411-F25E-4CCC-B6CA-76B8372D6A15}"/>
              </a:ext>
            </a:extLst>
          </p:cNvPr>
          <p:cNvSpPr>
            <a:spLocks noGrp="1"/>
          </p:cNvSpPr>
          <p:nvPr>
            <p:ph type="pic" sz="quarter" idx="12" hasCustomPrompt="1"/>
          </p:nvPr>
        </p:nvSpPr>
        <p:spPr>
          <a:xfrm>
            <a:off x="8012793"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7ED96FAE-8BF7-47AC-B709-C6E6756C5B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2" name="그림 11">
            <a:extLst>
              <a:ext uri="{FF2B5EF4-FFF2-40B4-BE49-F238E27FC236}">
                <a16:creationId xmlns:a16="http://schemas.microsoft.com/office/drawing/2014/main" id="{E6AD2DF5-C850-4C4D-842B-861D4770CE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spTree>
    <p:extLst>
      <p:ext uri="{BB962C8B-B14F-4D97-AF65-F5344CB8AC3E}">
        <p14:creationId xmlns:p14="http://schemas.microsoft.com/office/powerpoint/2010/main" val="40567772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91A207-1C33-4252-9014-CA77CBACC11B}"/>
              </a:ext>
            </a:extLst>
          </p:cNvPr>
          <p:cNvSpPr>
            <a:spLocks noGrp="1"/>
          </p:cNvSpPr>
          <p:nvPr>
            <p:ph type="pic" sz="quarter" idx="10" hasCustomPrompt="1"/>
          </p:nvPr>
        </p:nvSpPr>
        <p:spPr>
          <a:xfrm>
            <a:off x="1008357"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4F8B3256-7FA7-4379-BE43-97F11EA1622E}"/>
              </a:ext>
            </a:extLst>
          </p:cNvPr>
          <p:cNvSpPr>
            <a:spLocks noGrp="1"/>
          </p:cNvSpPr>
          <p:nvPr>
            <p:ph type="pic" sz="quarter" idx="12" hasCustomPrompt="1"/>
          </p:nvPr>
        </p:nvSpPr>
        <p:spPr>
          <a:xfrm>
            <a:off x="6326481"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50AF8147-2737-4A95-A9C2-4A9F0DB8BF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32" name="그림 31">
            <a:extLst>
              <a:ext uri="{FF2B5EF4-FFF2-40B4-BE49-F238E27FC236}">
                <a16:creationId xmlns:a16="http://schemas.microsoft.com/office/drawing/2014/main" id="{54299A84-950B-4FAC-8073-A990E61A4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spTree>
    <p:extLst>
      <p:ext uri="{BB962C8B-B14F-4D97-AF65-F5344CB8AC3E}">
        <p14:creationId xmlns:p14="http://schemas.microsoft.com/office/powerpoint/2010/main" val="8778683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4" name="그림 개체 틀 17">
            <a:extLst>
              <a:ext uri="{FF2B5EF4-FFF2-40B4-BE49-F238E27FC236}">
                <a16:creationId xmlns:a16="http://schemas.microsoft.com/office/drawing/2014/main" id="{FC24E0E7-5ABB-4022-AB49-63A1CDB0D461}"/>
              </a:ext>
            </a:extLst>
          </p:cNvPr>
          <p:cNvSpPr>
            <a:spLocks noGrp="1"/>
          </p:cNvSpPr>
          <p:nvPr>
            <p:ph type="pic" sz="quarter" idx="11" hasCustomPrompt="1"/>
          </p:nvPr>
        </p:nvSpPr>
        <p:spPr>
          <a:xfrm>
            <a:off x="947946" y="773513"/>
            <a:ext cx="10291554" cy="2480688"/>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5" name="그림 14">
            <a:extLst>
              <a:ext uri="{FF2B5EF4-FFF2-40B4-BE49-F238E27FC236}">
                <a16:creationId xmlns:a16="http://schemas.microsoft.com/office/drawing/2014/main" id="{77FB4A0E-323B-41FC-9F7C-75520B10E6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8" name="그림 17">
            <a:extLst>
              <a:ext uri="{FF2B5EF4-FFF2-40B4-BE49-F238E27FC236}">
                <a16:creationId xmlns:a16="http://schemas.microsoft.com/office/drawing/2014/main" id="{EF95FE8D-D841-4B77-84BA-0D3C7126E1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982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E0B10CFE-2CF3-494D-8DA7-66756CE23278}"/>
              </a:ext>
            </a:extLst>
          </p:cNvPr>
          <p:cNvSpPr>
            <a:spLocks noGrp="1"/>
          </p:cNvSpPr>
          <p:nvPr>
            <p:ph type="pic" sz="quarter" idx="10" hasCustomPrompt="1"/>
          </p:nvPr>
        </p:nvSpPr>
        <p:spPr>
          <a:xfrm>
            <a:off x="8106339" y="1081213"/>
            <a:ext cx="2211845" cy="4839816"/>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3B97CC89-3304-4B06-A7E1-79B2BC530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880523"/>
            <a:ext cx="3424098" cy="2977477"/>
          </a:xfrm>
          <a:prstGeom prst="rect">
            <a:avLst/>
          </a:prstGeom>
        </p:spPr>
      </p:pic>
      <p:pic>
        <p:nvPicPr>
          <p:cNvPr id="12" name="그림 11">
            <a:extLst>
              <a:ext uri="{FF2B5EF4-FFF2-40B4-BE49-F238E27FC236}">
                <a16:creationId xmlns:a16="http://schemas.microsoft.com/office/drawing/2014/main" id="{40D0619D-9104-4FF4-BA40-2EA18825B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26519" y="3880523"/>
            <a:ext cx="3065481" cy="2977477"/>
          </a:xfrm>
          <a:prstGeom prst="rect">
            <a:avLst/>
          </a:prstGeom>
        </p:spPr>
      </p:pic>
    </p:spTree>
    <p:extLst>
      <p:ext uri="{BB962C8B-B14F-4D97-AF65-F5344CB8AC3E}">
        <p14:creationId xmlns:p14="http://schemas.microsoft.com/office/powerpoint/2010/main" val="25733056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23" name="그림 개체 틀 5">
            <a:extLst>
              <a:ext uri="{FF2B5EF4-FFF2-40B4-BE49-F238E27FC236}">
                <a16:creationId xmlns:a16="http://schemas.microsoft.com/office/drawing/2014/main" id="{4E5C44BD-3A78-4D17-B643-A7BEB084C39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7538DF6A-9E14-4C8F-956D-4333190C4C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0008" y="3880523"/>
            <a:ext cx="2931992" cy="2977477"/>
          </a:xfrm>
          <a:prstGeom prst="rect">
            <a:avLst/>
          </a:prstGeom>
        </p:spPr>
      </p:pic>
      <p:pic>
        <p:nvPicPr>
          <p:cNvPr id="12" name="그림 11">
            <a:extLst>
              <a:ext uri="{FF2B5EF4-FFF2-40B4-BE49-F238E27FC236}">
                <a16:creationId xmlns:a16="http://schemas.microsoft.com/office/drawing/2014/main" id="{4C38D3AD-7D0C-4629-A1A2-6765EE07E7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00372"/>
            <a:ext cx="2560825" cy="3557628"/>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0586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8">
            <a:extLst>
              <a:ext uri="{FF2B5EF4-FFF2-40B4-BE49-F238E27FC236}">
                <a16:creationId xmlns:a16="http://schemas.microsoft.com/office/drawing/2014/main" id="{A98FCF67-E8D2-44DB-9E0F-C313E152E82A}"/>
              </a:ext>
            </a:extLst>
          </p:cNvPr>
          <p:cNvSpPr>
            <a:spLocks noGrp="1"/>
          </p:cNvSpPr>
          <p:nvPr>
            <p:ph type="pic" sz="quarter" idx="10" hasCustomPrompt="1"/>
          </p:nvPr>
        </p:nvSpPr>
        <p:spPr>
          <a:xfrm>
            <a:off x="4592931" y="83831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id="{E7D5D369-0DB9-4969-814F-F7D7499A5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5883" y="3880523"/>
            <a:ext cx="3286117" cy="2977477"/>
          </a:xfrm>
          <a:prstGeom prst="rect">
            <a:avLst/>
          </a:prstGeom>
        </p:spPr>
      </p:pic>
      <p:pic>
        <p:nvPicPr>
          <p:cNvPr id="31" name="그림 30">
            <a:extLst>
              <a:ext uri="{FF2B5EF4-FFF2-40B4-BE49-F238E27FC236}">
                <a16:creationId xmlns:a16="http://schemas.microsoft.com/office/drawing/2014/main" id="{F9F15C34-F009-4AD7-982D-42FC3E6EE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880523"/>
            <a:ext cx="3962181" cy="2977477"/>
          </a:xfrm>
          <a:prstGeom prst="rect">
            <a:avLst/>
          </a:prstGeom>
        </p:spPr>
      </p:pic>
    </p:spTree>
    <p:extLst>
      <p:ext uri="{BB962C8B-B14F-4D97-AF65-F5344CB8AC3E}">
        <p14:creationId xmlns:p14="http://schemas.microsoft.com/office/powerpoint/2010/main" val="22269115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EA950862-118D-4E39-A706-24EC5469C0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10" name="그림 9">
            <a:extLst>
              <a:ext uri="{FF2B5EF4-FFF2-40B4-BE49-F238E27FC236}">
                <a16:creationId xmlns:a16="http://schemas.microsoft.com/office/drawing/2014/main" id="{788708E3-6B66-4FBC-8A08-AFCC740B4E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591453"/>
            <a:ext cx="2338043" cy="2033081"/>
          </a:xfrm>
          <a:prstGeom prst="rect">
            <a:avLst/>
          </a:prstGeom>
        </p:spPr>
      </p:pic>
    </p:spTree>
    <p:extLst>
      <p:ext uri="{BB962C8B-B14F-4D97-AF65-F5344CB8AC3E}">
        <p14:creationId xmlns:p14="http://schemas.microsoft.com/office/powerpoint/2010/main" val="20096748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3CF945B3-7817-4C65-A027-E82D7CC15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0" name="그림 9">
            <a:extLst>
              <a:ext uri="{FF2B5EF4-FFF2-40B4-BE49-F238E27FC236}">
                <a16:creationId xmlns:a16="http://schemas.microsoft.com/office/drawing/2014/main" id="{34CDFF4E-E07C-4EC7-94E6-96ED3F8B6E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1378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id="{7EA8B0F6-F128-4539-9546-542C5D38A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24" name="그림 23">
            <a:extLst>
              <a:ext uri="{FF2B5EF4-FFF2-40B4-BE49-F238E27FC236}">
                <a16:creationId xmlns:a16="http://schemas.microsoft.com/office/drawing/2014/main" id="{AC9FBF11-E4FD-4894-A764-6C324BD38D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839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8AC62CC-6C59-4EC4-B58B-B15C049E4D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3" name="그림 12">
            <a:extLst>
              <a:ext uri="{FF2B5EF4-FFF2-40B4-BE49-F238E27FC236}">
                <a16:creationId xmlns:a16="http://schemas.microsoft.com/office/drawing/2014/main" id="{067ED30F-3072-4A40-9703-EE0B20188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428780"/>
            <a:ext cx="2338043"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609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9B8924D0-1C33-4D1E-9345-EF214DE7B6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1" name="그림 10">
            <a:extLst>
              <a:ext uri="{FF2B5EF4-FFF2-40B4-BE49-F238E27FC236}">
                <a16:creationId xmlns:a16="http://schemas.microsoft.com/office/drawing/2014/main" id="{6A0E5584-1D53-45E3-B3D1-0223162F5F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824919"/>
            <a:ext cx="2338043" cy="2033081"/>
          </a:xfrm>
          <a:prstGeom prst="rect">
            <a:avLst/>
          </a:prstGeom>
        </p:spPr>
      </p:pic>
    </p:spTree>
    <p:extLst>
      <p:ext uri="{BB962C8B-B14F-4D97-AF65-F5344CB8AC3E}">
        <p14:creationId xmlns:p14="http://schemas.microsoft.com/office/powerpoint/2010/main" val="256354316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D69BD88-A539-47B4-864A-974C9FF956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11" name="그림 10">
            <a:extLst>
              <a:ext uri="{FF2B5EF4-FFF2-40B4-BE49-F238E27FC236}">
                <a16:creationId xmlns:a16="http://schemas.microsoft.com/office/drawing/2014/main" id="{15169315-715A-4246-B8B3-87002A5D04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9908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305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65953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41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324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6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70369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84523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03498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0CF8AA81-753F-48B5-ABC0-C7EFE4EE4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9" name="그림 8">
            <a:extLst>
              <a:ext uri="{FF2B5EF4-FFF2-40B4-BE49-F238E27FC236}">
                <a16:creationId xmlns:a16="http://schemas.microsoft.com/office/drawing/2014/main" id="{57FF9BBB-29A5-4FBB-8AA8-5A17C5B738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550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825054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119792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89315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416486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08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9219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5D115DFE-895E-40E3-AB61-D8DB7AB37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7" name="그림 6">
            <a:extLst>
              <a:ext uri="{FF2B5EF4-FFF2-40B4-BE49-F238E27FC236}">
                <a16:creationId xmlns:a16="http://schemas.microsoft.com/office/drawing/2014/main" id="{9DBDDF7F-9007-4C09-AAEB-68649D1D7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698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id="{E2677717-2E4B-4666-BA70-42012DC65A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25" name="그림 24">
            <a:extLst>
              <a:ext uri="{FF2B5EF4-FFF2-40B4-BE49-F238E27FC236}">
                <a16:creationId xmlns:a16="http://schemas.microsoft.com/office/drawing/2014/main" id="{C5DC7A2E-0688-49FC-9BBA-FE8C2A2AF1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173" y="4824919"/>
            <a:ext cx="2243827"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5481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7C700A3-1307-4242-A3F6-8717D222F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1" name="그림 10">
            <a:extLst>
              <a:ext uri="{FF2B5EF4-FFF2-40B4-BE49-F238E27FC236}">
                <a16:creationId xmlns:a16="http://schemas.microsoft.com/office/drawing/2014/main" id="{2A9801E1-64BF-49EA-B61C-9AB14217C4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349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5F2CDB26-EB25-4232-A590-E22581D8AC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9" name="그림 8">
            <a:extLst>
              <a:ext uri="{FF2B5EF4-FFF2-40B4-BE49-F238E27FC236}">
                <a16:creationId xmlns:a16="http://schemas.microsoft.com/office/drawing/2014/main" id="{3C134B56-85D4-480B-A4AA-3A6DE5E82E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591453"/>
            <a:ext cx="2338043" cy="2033081"/>
          </a:xfrm>
          <a:prstGeom prst="rect">
            <a:avLst/>
          </a:prstGeom>
        </p:spPr>
      </p:pic>
    </p:spTree>
    <p:extLst>
      <p:ext uri="{BB962C8B-B14F-4D97-AF65-F5344CB8AC3E}">
        <p14:creationId xmlns:p14="http://schemas.microsoft.com/office/powerpoint/2010/main" val="29583369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5108F92F-17C9-4196-A908-3AA5CED0A1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93172" cy="2033081"/>
          </a:xfrm>
          <a:prstGeom prst="rect">
            <a:avLst/>
          </a:prstGeom>
        </p:spPr>
      </p:pic>
      <p:pic>
        <p:nvPicPr>
          <p:cNvPr id="9" name="그림 8">
            <a:extLst>
              <a:ext uri="{FF2B5EF4-FFF2-40B4-BE49-F238E27FC236}">
                <a16:creationId xmlns:a16="http://schemas.microsoft.com/office/drawing/2014/main" id="{B621E72E-5575-4CE7-8962-9E94DBADD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331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
        <p:nvSpPr>
          <p:cNvPr id="25" name="그림 개체 틀 4">
            <a:extLst>
              <a:ext uri="{FF2B5EF4-FFF2-40B4-BE49-F238E27FC236}">
                <a16:creationId xmlns:a16="http://schemas.microsoft.com/office/drawing/2014/main" id="{000B0C7B-9799-4521-98CA-A7770E2CA1FA}"/>
              </a:ext>
            </a:extLst>
          </p:cNvPr>
          <p:cNvSpPr>
            <a:spLocks noGrp="1"/>
          </p:cNvSpPr>
          <p:nvPr>
            <p:ph type="pic" sz="quarter" idx="11" hasCustomPrompt="1"/>
          </p:nvPr>
        </p:nvSpPr>
        <p:spPr>
          <a:xfrm>
            <a:off x="1260124" y="1741312"/>
            <a:ext cx="3375376" cy="337537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24" name="그림 23">
            <a:extLst>
              <a:ext uri="{FF2B5EF4-FFF2-40B4-BE49-F238E27FC236}">
                <a16:creationId xmlns:a16="http://schemas.microsoft.com/office/drawing/2014/main" id="{166942EF-EF0C-454C-91D2-DC73638932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718448" y="3421616"/>
            <a:ext cx="2473552" cy="3436384"/>
          </a:xfrm>
          <a:prstGeom prst="rect">
            <a:avLst/>
          </a:prstGeom>
        </p:spPr>
      </p:pic>
      <p:pic>
        <p:nvPicPr>
          <p:cNvPr id="26" name="그림 25">
            <a:extLst>
              <a:ext uri="{FF2B5EF4-FFF2-40B4-BE49-F238E27FC236}">
                <a16:creationId xmlns:a16="http://schemas.microsoft.com/office/drawing/2014/main" id="{34A67A7B-8627-4DEF-8C78-0A984ADA62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3981997"/>
            <a:ext cx="3307404" cy="2876004"/>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541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8">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540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1921578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gif"/><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image" Target="../media/image1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image" Target="../media/image1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image" Target="../media/image1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image" Target="../media/image1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image" Target="../media/image1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7.png"/><Relationship Id="rId1" Type="http://schemas.openxmlformats.org/officeDocument/2006/relationships/slideLayout" Target="../slideLayouts/slideLayout35.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slide" Target="slide8.xml"/><Relationship Id="rId1" Type="http://schemas.openxmlformats.org/officeDocument/2006/relationships/slideLayout" Target="../slideLayouts/slideLayout35.xml"/><Relationship Id="rId6" Type="http://schemas.openxmlformats.org/officeDocument/2006/relationships/slide" Target="slide6.xml"/><Relationship Id="rId11" Type="http://schemas.openxmlformats.org/officeDocument/2006/relationships/slide" Target="slide9.xml"/><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slide" Target="slide7.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7.xml"/><Relationship Id="rId11" Type="http://schemas.openxmlformats.org/officeDocument/2006/relationships/slide" Target="slide9.xml"/><Relationship Id="rId5" Type="http://schemas.openxmlformats.org/officeDocument/2006/relationships/image" Target="../media/image24.png"/><Relationship Id="rId10" Type="http://schemas.openxmlformats.org/officeDocument/2006/relationships/image" Target="../media/image27.gif"/><Relationship Id="rId4" Type="http://schemas.openxmlformats.org/officeDocument/2006/relationships/slide" Target="slide8.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 Target="slide5.xml"/><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5.xml"/><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6.png"/><Relationship Id="rId5" Type="http://schemas.microsoft.com/office/2007/relationships/hdphoto" Target="../media/hdphoto2.wdp"/><Relationship Id="rId10" Type="http://schemas.openxmlformats.org/officeDocument/2006/relationships/image" Target="../media/image35.png"/><Relationship Id="rId4" Type="http://schemas.openxmlformats.org/officeDocument/2006/relationships/image" Target="../media/image29.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5.xml"/><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1.png"/><Relationship Id="rId5" Type="http://schemas.microsoft.com/office/2007/relationships/hdphoto" Target="../media/hdphoto9.wdp"/><Relationship Id="rId4" Type="http://schemas.openxmlformats.org/officeDocument/2006/relationships/image" Target="../media/image40.png"/><Relationship Id="rId9"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F64403-5AF8-4453-BBF9-49A393227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3789563"/>
            <a:ext cx="3381048" cy="2540771"/>
          </a:xfrm>
          <a:prstGeom prst="rect">
            <a:avLst/>
          </a:prstGeom>
        </p:spPr>
      </p:pic>
      <p:pic>
        <p:nvPicPr>
          <p:cNvPr id="8"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8928" y="3703839"/>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63804" y="3703837"/>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4052" y="3703836"/>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48667" y="2070342"/>
            <a:ext cx="9894666" cy="1719221"/>
          </a:xfrm>
          <a:prstGeom prst="rect">
            <a:avLst/>
          </a:prstGeom>
        </p:spPr>
      </p:pic>
      <p:pic>
        <p:nvPicPr>
          <p:cNvPr id="12" name="Picture 11"/>
          <p:cNvPicPr>
            <a:picLocks noChangeAspect="1"/>
          </p:cNvPicPr>
          <p:nvPr/>
        </p:nvPicPr>
        <p:blipFill>
          <a:blip r:embed="rId6"/>
          <a:stretch>
            <a:fillRect/>
          </a:stretch>
        </p:blipFill>
        <p:spPr>
          <a:xfrm>
            <a:off x="177635" y="185193"/>
            <a:ext cx="2363286" cy="1562583"/>
          </a:xfrm>
          <a:prstGeom prst="rect">
            <a:avLst/>
          </a:prstGeom>
        </p:spPr>
      </p:pic>
      <p:pic>
        <p:nvPicPr>
          <p:cNvPr id="15" name="Picture 14"/>
          <p:cNvPicPr>
            <a:picLocks noChangeAspect="1"/>
          </p:cNvPicPr>
          <p:nvPr/>
        </p:nvPicPr>
        <p:blipFill>
          <a:blip r:embed="rId7"/>
          <a:stretch>
            <a:fillRect/>
          </a:stretch>
        </p:blipFill>
        <p:spPr>
          <a:xfrm>
            <a:off x="4758211" y="5153704"/>
            <a:ext cx="2962913" cy="117663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9721" y="-99939"/>
            <a:ext cx="1612279" cy="1612279"/>
          </a:xfrm>
          <a:prstGeom prst="rect">
            <a:avLst/>
          </a:prstGeom>
        </p:spPr>
      </p:pic>
    </p:spTree>
    <p:extLst>
      <p:ext uri="{BB962C8B-B14F-4D97-AF65-F5344CB8AC3E}">
        <p14:creationId xmlns:p14="http://schemas.microsoft.com/office/powerpoint/2010/main" val="16214429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900" decel="100000" fill="hold"/>
                                        <p:tgtEl>
                                          <p:spTgt spid="1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Nghe</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vè</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đố</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Xem</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đây</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khối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gì</a:t>
              </a:r>
              <a:r>
                <a:rPr lang="en-US" altLang="ko-KR" sz="3600" dirty="0" smtClean="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có</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ba</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cạnh</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Nối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liền</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đầu</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nhau</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Tạo</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thành</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ba</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góc</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Hướng</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về</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ba</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nơi</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436485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29594" y="1443841"/>
            <a:ext cx="4423355" cy="3970318"/>
            <a:chOff x="3629594" y="1443841"/>
            <a:chExt cx="4423355" cy="3970318"/>
          </a:xfrm>
        </p:grpSpPr>
        <p:sp>
          <p:nvSpPr>
            <p:cNvPr id="4" name="TextBox 3">
              <a:extLst>
                <a:ext uri="{FF2B5EF4-FFF2-40B4-BE49-F238E27FC236}">
                  <a16:creationId xmlns:a16="http://schemas.microsoft.com/office/drawing/2014/main" id="{7DA4448D-27C6-4BFD-8BB3-A571312770FC}"/>
                </a:ext>
              </a:extLst>
            </p:cNvPr>
            <p:cNvSpPr txBox="1"/>
            <p:nvPr/>
          </p:nvSpPr>
          <p:spPr>
            <a:xfrm>
              <a:off x="4139051" y="1443841"/>
              <a:ext cx="3913898" cy="3970318"/>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Nghe</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vè</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đố</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Xem</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đây</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khối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gì</a:t>
              </a:r>
              <a:r>
                <a:rPr lang="en-US" altLang="ko-KR" sz="3600" dirty="0" smtClean="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có</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sáu</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mặt</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Đều</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là</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hình</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vuông</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29594" y="1448674"/>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644847" y="4795043"/>
              <a:ext cx="416860" cy="302651"/>
            </a:xfrm>
            <a:prstGeom prst="rect">
              <a:avLst/>
            </a:prstGeom>
          </p:spPr>
        </p:pic>
      </p:grpSp>
    </p:spTree>
    <p:extLst>
      <p:ext uri="{BB962C8B-B14F-4D97-AF65-F5344CB8AC3E}">
        <p14:creationId xmlns:p14="http://schemas.microsoft.com/office/powerpoint/2010/main" val="10940436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Nghe</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vè</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đố</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Xem</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đây</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khối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gì</a:t>
              </a:r>
              <a:r>
                <a:rPr lang="en-US" altLang="ko-KR" sz="3600" dirty="0" smtClean="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có</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bốn</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mặt</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Là</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hình</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chữ</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nhật</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Vẫn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còn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hai</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mặt</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Lại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là</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hình</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vuông</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25982364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Nghe</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vè</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đố</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Xem</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đây</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khối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gì</a:t>
              </a:r>
              <a:r>
                <a:rPr lang="en-US" altLang="ko-KR" sz="3600" dirty="0" smtClean="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Tất</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cả</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các</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mặt</a:t>
              </a:r>
              <a:r>
                <a:rPr lang="en-US" altLang="ko-KR" sz="3600" dirty="0" smtClean="0">
                  <a:solidFill>
                    <a:prstClr val="black"/>
                  </a:solidFill>
                  <a:latin typeface="Cambria" panose="02040503050406030204" pitchFamily="18" charset="0"/>
                  <a:ea typeface="Cambria" panose="02040503050406030204" pitchFamily="18" charset="0"/>
                </a:rPr>
                <a:t> </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Bao</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đều</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cong</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cong</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Lăn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mọi</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phía</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Không</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thể</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xếp</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chồng</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14976864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4055" y="1062671"/>
            <a:ext cx="4912438" cy="5078313"/>
            <a:chOff x="3374055" y="1062671"/>
            <a:chExt cx="4912438" cy="5078313"/>
          </a:xfrm>
        </p:grpSpPr>
        <p:sp>
          <p:nvSpPr>
            <p:cNvPr id="4" name="TextBox 3">
              <a:extLst>
                <a:ext uri="{FF2B5EF4-FFF2-40B4-BE49-F238E27FC236}">
                  <a16:creationId xmlns:a16="http://schemas.microsoft.com/office/drawing/2014/main" id="{7DA4448D-27C6-4BFD-8BB3-A571312770FC}"/>
                </a:ext>
              </a:extLst>
            </p:cNvPr>
            <p:cNvSpPr txBox="1"/>
            <p:nvPr/>
          </p:nvSpPr>
          <p:spPr>
            <a:xfrm>
              <a:off x="3895002" y="1062671"/>
              <a:ext cx="4391491" cy="5078313"/>
            </a:xfrm>
            <a:prstGeom prst="rect">
              <a:avLst/>
            </a:prstGeom>
            <a:no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Nghe</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vè</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đố</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Bạn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nghe</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tinh</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nhé</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baseline="0" dirty="0" err="1" smtClean="0">
                  <a:solidFill>
                    <a:prstClr val="black"/>
                  </a:solidFill>
                  <a:latin typeface="Cambria" panose="02040503050406030204" pitchFamily="18" charset="0"/>
                  <a:ea typeface="Cambria" panose="02040503050406030204" pitchFamily="18" charset="0"/>
                </a:rPr>
                <a:t>Xem</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đây</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khối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gì</a:t>
              </a:r>
              <a:r>
                <a:rPr lang="en-US" altLang="ko-KR" sz="3600" dirty="0" smtClean="0">
                  <a:solidFill>
                    <a:prstClr val="black"/>
                  </a:solidFill>
                  <a:latin typeface="Cambria" panose="02040503050406030204" pitchFamily="18" charset="0"/>
                  <a:ea typeface="Cambria" panose="020405030504060302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Tôi</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có</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đường</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bao</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smtClean="0">
                  <a:solidFill>
                    <a:prstClr val="black"/>
                  </a:solidFill>
                  <a:latin typeface="Cambria" panose="02040503050406030204" pitchFamily="18" charset="0"/>
                  <a:ea typeface="Cambria" panose="02040503050406030204" pitchFamily="18" charset="0"/>
                </a:rPr>
                <a:t>Cong </a:t>
              </a:r>
              <a:r>
                <a:rPr lang="en-US" altLang="ko-KR" sz="3600" dirty="0" err="1" smtClean="0">
                  <a:solidFill>
                    <a:prstClr val="black"/>
                  </a:solidFill>
                  <a:latin typeface="Cambria" panose="02040503050406030204" pitchFamily="18" charset="0"/>
                  <a:ea typeface="Cambria" panose="02040503050406030204" pitchFamily="18" charset="0"/>
                </a:rPr>
                <a:t>đều</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khép</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kín</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Có</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thể</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lăn</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được</a:t>
              </a:r>
              <a:endPar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ko-KR" sz="3600" dirty="0" err="1" smtClean="0">
                  <a:solidFill>
                    <a:prstClr val="black"/>
                  </a:solidFill>
                  <a:latin typeface="Cambria" panose="02040503050406030204" pitchFamily="18" charset="0"/>
                  <a:ea typeface="Cambria" panose="02040503050406030204" pitchFamily="18" charset="0"/>
                </a:rPr>
                <a:t>Như</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là</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bánh</a:t>
              </a:r>
              <a:r>
                <a:rPr lang="en-US" altLang="ko-KR" sz="3600" dirty="0" smtClean="0">
                  <a:solidFill>
                    <a:prstClr val="black"/>
                  </a:solidFill>
                  <a:latin typeface="Cambria" panose="02040503050406030204" pitchFamily="18" charset="0"/>
                  <a:ea typeface="Cambria" panose="02040503050406030204" pitchFamily="18" charset="0"/>
                </a:rPr>
                <a:t> </a:t>
              </a:r>
              <a:r>
                <a:rPr lang="en-US" altLang="ko-KR" sz="3600" dirty="0" err="1" smtClean="0">
                  <a:solidFill>
                    <a:prstClr val="black"/>
                  </a:solidFill>
                  <a:latin typeface="Cambria" panose="02040503050406030204" pitchFamily="18" charset="0"/>
                  <a:ea typeface="Cambria" panose="02040503050406030204" pitchFamily="18" charset="0"/>
                </a:rPr>
                <a:t>xe</a:t>
              </a:r>
              <a:endParaRPr lang="en-US" altLang="ko-KR" sz="3600" dirty="0" smtClean="0">
                <a:solidFill>
                  <a:prstClr val="black"/>
                </a:solidFill>
                <a:latin typeface="Cambria" panose="02040503050406030204" pitchFamily="18" charset="0"/>
                <a:ea typeface="Cambria" panose="020405030504060302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kumimoji="0" lang="en-US" altLang="ko-KR" sz="3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vẻ</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vè</a:t>
              </a:r>
              <a:r>
                <a:rPr kumimoji="0" lang="en-US" altLang="ko-KR" sz="36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ve</a:t>
              </a:r>
              <a:r>
                <a:rPr lang="en-US" altLang="ko-KR" sz="3600" dirty="0">
                  <a:solidFill>
                    <a:prstClr val="black"/>
                  </a:solidFill>
                  <a:latin typeface="Cambria" panose="02040503050406030204" pitchFamily="18" charset="0"/>
                  <a:ea typeface="Cambria" panose="02040503050406030204" pitchFamily="18" charset="0"/>
                </a:rPr>
                <a:t>.</a:t>
              </a:r>
              <a:endPar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그래픽 1">
              <a:extLst>
                <a:ext uri="{FF2B5EF4-FFF2-40B4-BE49-F238E27FC236}">
                  <a16:creationId xmlns:a16="http://schemas.microsoft.com/office/drawing/2014/main" id="{EA89DF93-9D5C-4094-9425-B749C4AE53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74055" y="1062671"/>
              <a:ext cx="416860" cy="302651"/>
            </a:xfrm>
            <a:prstGeom prst="rect">
              <a:avLst/>
            </a:prstGeom>
          </p:spPr>
        </p:pic>
        <p:pic>
          <p:nvPicPr>
            <p:cNvPr id="3" name="그래픽 2">
              <a:extLst>
                <a:ext uri="{FF2B5EF4-FFF2-40B4-BE49-F238E27FC236}">
                  <a16:creationId xmlns:a16="http://schemas.microsoft.com/office/drawing/2014/main" id="{8614835F-D8B3-4F22-9003-F357E5252F9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01778" y="5547397"/>
              <a:ext cx="416860" cy="302651"/>
            </a:xfrm>
            <a:prstGeom prst="rect">
              <a:avLst/>
            </a:prstGeom>
          </p:spPr>
        </p:pic>
      </p:grpSp>
    </p:spTree>
    <p:extLst>
      <p:ext uri="{BB962C8B-B14F-4D97-AF65-F5344CB8AC3E}">
        <p14:creationId xmlns:p14="http://schemas.microsoft.com/office/powerpoint/2010/main" val="2395654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2504" y="663277"/>
            <a:ext cx="5364945" cy="1572904"/>
          </a:xfrm>
          <a:prstGeom prst="rect">
            <a:avLst/>
          </a:prstGeom>
        </p:spPr>
      </p:pic>
      <p:sp>
        <p:nvSpPr>
          <p:cNvPr id="5" name="TextBox 4"/>
          <p:cNvSpPr txBox="1"/>
          <p:nvPr/>
        </p:nvSpPr>
        <p:spPr>
          <a:xfrm>
            <a:off x="2824223" y="2801074"/>
            <a:ext cx="6956384" cy="1323439"/>
          </a:xfrm>
          <a:prstGeom prst="rect">
            <a:avLst/>
          </a:prstGeom>
          <a:noFill/>
        </p:spPr>
        <p:txBody>
          <a:bodyPr wrap="square" rtlCol="0">
            <a:spAutoFit/>
          </a:bodyPr>
          <a:lstStyle/>
          <a:p>
            <a:pPr marL="285750" indent="-285750">
              <a:buFontTx/>
              <a:buChar char="-"/>
            </a:pPr>
            <a:r>
              <a:rPr lang="en-US" sz="4000" dirty="0" err="1" smtClean="0">
                <a:latin typeface="Cambria" panose="02040503050406030204" pitchFamily="18" charset="0"/>
                <a:ea typeface="Cambria" panose="02040503050406030204" pitchFamily="18" charset="0"/>
              </a:rPr>
              <a:t>Ôn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lại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các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khối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hình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đã</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học</a:t>
            </a:r>
            <a:endParaRPr lang="en-US" sz="4000" dirty="0" smtClean="0">
              <a:latin typeface="Cambria" panose="02040503050406030204" pitchFamily="18" charset="0"/>
              <a:ea typeface="Cambria" panose="02040503050406030204" pitchFamily="18" charset="0"/>
            </a:endParaRPr>
          </a:p>
          <a:p>
            <a:pPr marL="285750" indent="-285750">
              <a:buFontTx/>
              <a:buChar char="-"/>
            </a:pPr>
            <a:r>
              <a:rPr lang="en-US" sz="4000" dirty="0" err="1" smtClean="0">
                <a:latin typeface="Cambria" panose="02040503050406030204" pitchFamily="18" charset="0"/>
                <a:ea typeface="Cambria" panose="02040503050406030204" pitchFamily="18" charset="0"/>
              </a:rPr>
              <a:t>Chuẩn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bị</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bài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sau</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29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352901" y="1164139"/>
            <a:ext cx="9486198" cy="4529721"/>
          </a:xfrm>
          <a:prstGeom prst="rect">
            <a:avLst/>
          </a:prstGeom>
        </p:spPr>
      </p:pic>
    </p:spTree>
    <p:extLst>
      <p:ext uri="{BB962C8B-B14F-4D97-AF65-F5344CB8AC3E}">
        <p14:creationId xmlns:p14="http://schemas.microsoft.com/office/powerpoint/2010/main" val="821151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 truy cập: </a:t>
            </a:r>
            <a:r>
              <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390042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627120" y="609600"/>
            <a:ext cx="5364480" cy="461665"/>
          </a:xfrm>
          <a:prstGeom prst="rect">
            <a:avLst/>
          </a:prstGeom>
          <a:noFill/>
        </p:spPr>
        <p:txBody>
          <a:bodyPr wrap="square" rtlCol="0">
            <a:spAutoFit/>
          </a:bodyPr>
          <a:lstStyle/>
          <a:p>
            <a:pPr algn="ctr"/>
            <a:r>
              <a:rPr lang="en-US" sz="2400" dirty="0" smtClean="0">
                <a:solidFill>
                  <a:srgbClr val="FF0000"/>
                </a:solidFill>
                <a:latin typeface="Cambria" panose="02040503050406030204" pitchFamily="18" charset="0"/>
                <a:ea typeface="Cambria" panose="02040503050406030204" pitchFamily="18" charset="0"/>
              </a:rPr>
              <a:t>HƯỚNG DẪN SỬ DỤNG BÀI GIẢNG</a:t>
            </a:r>
            <a:endParaRPr lang="en-US" sz="2400" dirty="0">
              <a:solidFill>
                <a:srgbClr val="FF0000"/>
              </a:solidFill>
              <a:latin typeface="Cambria" panose="02040503050406030204" pitchFamily="18" charset="0"/>
              <a:ea typeface="Cambria" panose="02040503050406030204" pitchFamily="18" charset="0"/>
            </a:endParaRPr>
          </a:p>
        </p:txBody>
      </p:sp>
      <p:pic>
        <p:nvPicPr>
          <p:cNvPr id="3" name="Picture 2">
            <a:hlinkClick r:id="rId2" action="ppaction://hlinksldjump"/>
          </p:cNvPr>
          <p:cNvPicPr>
            <a:picLocks noChangeAspect="1"/>
          </p:cNvPicPr>
          <p:nvPr/>
        </p:nvPicPr>
        <p:blipFill>
          <a:blip r:embed="rId3"/>
          <a:stretch>
            <a:fillRect/>
          </a:stretch>
        </p:blipFill>
        <p:spPr>
          <a:xfrm>
            <a:off x="413837" y="3126762"/>
            <a:ext cx="1478378" cy="753136"/>
          </a:xfrm>
          <a:prstGeom prst="rect">
            <a:avLst/>
          </a:prstGeom>
        </p:spPr>
      </p:pic>
      <p:pic>
        <p:nvPicPr>
          <p:cNvPr id="4" name="Picture 3">
            <a:hlinkClick r:id="rId4" action="ppaction://hlinksldjump"/>
          </p:cNvPr>
          <p:cNvPicPr>
            <a:picLocks noChangeAspect="1"/>
          </p:cNvPicPr>
          <p:nvPr/>
        </p:nvPicPr>
        <p:blipFill>
          <a:blip r:embed="rId5"/>
          <a:stretch>
            <a:fillRect/>
          </a:stretch>
        </p:blipFill>
        <p:spPr>
          <a:xfrm>
            <a:off x="413837" y="2157254"/>
            <a:ext cx="1503947" cy="753136"/>
          </a:xfrm>
          <a:prstGeom prst="rect">
            <a:avLst/>
          </a:prstGeom>
        </p:spPr>
      </p:pic>
      <p:pic>
        <p:nvPicPr>
          <p:cNvPr id="5" name="Picture 4">
            <a:hlinkClick r:id="rId6" action="ppaction://hlinksldjump"/>
          </p:cNvPr>
          <p:cNvPicPr>
            <a:picLocks noChangeAspect="1"/>
          </p:cNvPicPr>
          <p:nvPr/>
        </p:nvPicPr>
        <p:blipFill>
          <a:blip r:embed="rId7"/>
          <a:stretch>
            <a:fillRect/>
          </a:stretch>
        </p:blipFill>
        <p:spPr>
          <a:xfrm>
            <a:off x="426622" y="1226053"/>
            <a:ext cx="1264525" cy="753136"/>
          </a:xfrm>
          <a:prstGeom prst="rect">
            <a:avLst/>
          </a:prstGeom>
        </p:spPr>
      </p:pic>
      <p:sp>
        <p:nvSpPr>
          <p:cNvPr id="7" name="TextBox 6"/>
          <p:cNvSpPr txBox="1"/>
          <p:nvPr/>
        </p:nvSpPr>
        <p:spPr>
          <a:xfrm>
            <a:off x="1905000" y="1294551"/>
            <a:ext cx="2510368" cy="646331"/>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Bấm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đây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để</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đến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với</a:t>
            </a:r>
            <a:r>
              <a:rPr lang="en-US" dirty="0" smtClean="0">
                <a:latin typeface="Cambria" panose="02040503050406030204" pitchFamily="18" charset="0"/>
                <a:ea typeface="Cambria" panose="02040503050406030204" pitchFamily="18" charset="0"/>
              </a:rPr>
              <a:t> slide </a:t>
            </a:r>
            <a:r>
              <a:rPr lang="en-US" dirty="0" err="1" smtClean="0">
                <a:latin typeface="Cambria" panose="02040503050406030204" pitchFamily="18" charset="0"/>
                <a:ea typeface="Cambria" panose="02040503050406030204" pitchFamily="18" charset="0"/>
              </a:rPr>
              <a:t>Bài</a:t>
            </a:r>
            <a:r>
              <a:rPr lang="en-US" dirty="0" smtClean="0">
                <a:latin typeface="Cambria" panose="02040503050406030204" pitchFamily="18" charset="0"/>
                <a:ea typeface="Cambria" panose="02040503050406030204" pitchFamily="18" charset="0"/>
              </a:rPr>
              <a:t> 1</a:t>
            </a:r>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5151638" y="1857249"/>
            <a:ext cx="2478004" cy="1200329"/>
          </a:xfrm>
          <a:prstGeom prst="rect">
            <a:avLst/>
          </a:prstGeom>
          <a:noFill/>
        </p:spPr>
        <p:txBody>
          <a:bodyPr wrap="square" rtlCol="0">
            <a:spAutoFit/>
          </a:bodyPr>
          <a:lstStyle/>
          <a:p>
            <a:r>
              <a:rPr lang="en-US" dirty="0" err="1" smtClean="0">
                <a:solidFill>
                  <a:srgbClr val="F43A85"/>
                </a:solidFill>
                <a:latin typeface="Cambria" panose="02040503050406030204" pitchFamily="18" charset="0"/>
                <a:ea typeface="Cambria" panose="02040503050406030204" pitchFamily="18" charset="0"/>
              </a:rPr>
              <a:t>Sau</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khi</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kết</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thúc</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ba</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bài</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tập</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bấm</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vào</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giữa</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màn</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hình</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để</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có</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tràng</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pháo</a:t>
            </a:r>
            <a:r>
              <a:rPr lang="en-US" dirty="0" smtClean="0">
                <a:solidFill>
                  <a:srgbClr val="F43A85"/>
                </a:solidFill>
                <a:latin typeface="Cambria" panose="02040503050406030204" pitchFamily="18" charset="0"/>
                <a:ea typeface="Cambria" panose="02040503050406030204" pitchFamily="18" charset="0"/>
              </a:rPr>
              <a:t> </a:t>
            </a:r>
            <a:r>
              <a:rPr lang="en-US" dirty="0" err="1" smtClean="0">
                <a:solidFill>
                  <a:srgbClr val="F43A85"/>
                </a:solidFill>
                <a:latin typeface="Cambria" panose="02040503050406030204" pitchFamily="18" charset="0"/>
                <a:ea typeface="Cambria" panose="02040503050406030204" pitchFamily="18" charset="0"/>
              </a:rPr>
              <a:t>tay</a:t>
            </a:r>
            <a:r>
              <a:rPr lang="en-US" dirty="0" smtClean="0">
                <a:solidFill>
                  <a:srgbClr val="F43A85"/>
                </a:solidFill>
                <a:latin typeface="Cambria" panose="02040503050406030204" pitchFamily="18" charset="0"/>
                <a:ea typeface="Cambria" panose="02040503050406030204" pitchFamily="18" charset="0"/>
              </a:rPr>
              <a:t>.</a:t>
            </a:r>
            <a:endParaRPr lang="en-US" dirty="0">
              <a:solidFill>
                <a:srgbClr val="F43A85"/>
              </a:solidFill>
              <a:latin typeface="Cambria" panose="02040503050406030204" pitchFamily="18" charset="0"/>
              <a:ea typeface="Cambria" panose="02040503050406030204" pitchFamily="18" charset="0"/>
            </a:endParaRPr>
          </a:p>
        </p:txBody>
      </p:sp>
      <p:sp>
        <p:nvSpPr>
          <p:cNvPr id="9" name="TextBox 8"/>
          <p:cNvSpPr txBox="1"/>
          <p:nvPr/>
        </p:nvSpPr>
        <p:spPr>
          <a:xfrm>
            <a:off x="6144344" y="4553254"/>
            <a:ext cx="2362200" cy="923330"/>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Bấm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chữ</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này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để</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đến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với</a:t>
            </a:r>
            <a:r>
              <a:rPr lang="en-US" dirty="0" smtClean="0">
                <a:latin typeface="Cambria" panose="02040503050406030204" pitchFamily="18" charset="0"/>
                <a:ea typeface="Cambria" panose="02040503050406030204" pitchFamily="18" charset="0"/>
              </a:rPr>
              <a:t> Slide </a:t>
            </a:r>
            <a:r>
              <a:rPr lang="en-US" dirty="0" err="1" smtClean="0">
                <a:latin typeface="Cambria" panose="02040503050406030204" pitchFamily="18" charset="0"/>
                <a:ea typeface="Cambria" panose="02040503050406030204" pitchFamily="18" charset="0"/>
              </a:rPr>
              <a:t>Nghe</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vè</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tôi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đố</a:t>
            </a:r>
            <a:endParaRPr lang="en-US" dirty="0">
              <a:latin typeface="Cambria" panose="02040503050406030204" pitchFamily="18" charset="0"/>
              <a:ea typeface="Cambria" panose="02040503050406030204" pitchFamily="18" charset="0"/>
            </a:endParaRPr>
          </a:p>
        </p:txBody>
      </p:sp>
      <p:pic>
        <p:nvPicPr>
          <p:cNvPr id="10" name="Picture 9">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156769" y="-239975"/>
            <a:ext cx="1900709" cy="1877098"/>
          </a:xfrm>
          <a:prstGeom prst="rect">
            <a:avLst/>
          </a:prstGeom>
        </p:spPr>
      </p:pic>
      <p:sp>
        <p:nvSpPr>
          <p:cNvPr id="11" name="TextBox 10"/>
          <p:cNvSpPr txBox="1"/>
          <p:nvPr/>
        </p:nvSpPr>
        <p:spPr>
          <a:xfrm>
            <a:off x="9590192" y="1457078"/>
            <a:ext cx="2510368" cy="1200329"/>
          </a:xfrm>
          <a:prstGeom prst="rect">
            <a:avLst/>
          </a:prstGeom>
          <a:noFill/>
        </p:spPr>
        <p:txBody>
          <a:bodyPr wrap="square" rtlCol="0">
            <a:spAutoFit/>
          </a:bodyPr>
          <a:lstStyle/>
          <a:p>
            <a:r>
              <a:rPr lang="en-US" dirty="0" smtClean="0">
                <a:latin typeface="Cambria" panose="02040503050406030204" pitchFamily="18" charset="0"/>
                <a:ea typeface="Cambria" panose="02040503050406030204" pitchFamily="18" charset="0"/>
              </a:rPr>
              <a:t>Ở </a:t>
            </a:r>
            <a:r>
              <a:rPr lang="en-US" dirty="0" err="1" smtClean="0">
                <a:latin typeface="Cambria" panose="02040503050406030204" pitchFamily="18" charset="0"/>
                <a:ea typeface="Cambria" panose="02040503050406030204" pitchFamily="18" charset="0"/>
              </a:rPr>
              <a:t>mỗi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bài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tập</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sau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khi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hoàn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thành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xong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bài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thì</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bấm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đây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để</a:t>
            </a:r>
            <a:r>
              <a:rPr lang="en-US" dirty="0" smtClean="0">
                <a:latin typeface="Cambria" panose="02040503050406030204" pitchFamily="18" charset="0"/>
                <a:ea typeface="Cambria" panose="02040503050406030204" pitchFamily="18" charset="0"/>
              </a:rPr>
              <a:t> quay </a:t>
            </a:r>
            <a:r>
              <a:rPr lang="en-US" dirty="0" err="1" smtClean="0">
                <a:latin typeface="Cambria" panose="02040503050406030204" pitchFamily="18" charset="0"/>
                <a:ea typeface="Cambria" panose="02040503050406030204" pitchFamily="18" charset="0"/>
              </a:rPr>
              <a:t>về</a:t>
            </a:r>
            <a:r>
              <a:rPr lang="en-US" dirty="0" smtClean="0">
                <a:latin typeface="Cambria" panose="02040503050406030204" pitchFamily="18" charset="0"/>
                <a:ea typeface="Cambria" panose="02040503050406030204" pitchFamily="18" charset="0"/>
              </a:rPr>
              <a:t> slide </a:t>
            </a:r>
            <a:r>
              <a:rPr lang="en-US" dirty="0" err="1" smtClean="0">
                <a:latin typeface="Cambria" panose="02040503050406030204" pitchFamily="18" charset="0"/>
                <a:ea typeface="Cambria" panose="02040503050406030204" pitchFamily="18" charset="0"/>
              </a:rPr>
              <a:t>Luyện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tập</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chính</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pic>
        <p:nvPicPr>
          <p:cNvPr id="12" name="Picture 11">
            <a:hlinkClick r:id="rId11" action="ppaction://hlinksldjump"/>
          </p:cNvPr>
          <p:cNvPicPr>
            <a:picLocks noChangeAspect="1"/>
          </p:cNvPicPr>
          <p:nvPr/>
        </p:nvPicPr>
        <p:blipFill>
          <a:blip r:embed="rId12"/>
          <a:stretch>
            <a:fillRect/>
          </a:stretch>
        </p:blipFill>
        <p:spPr>
          <a:xfrm>
            <a:off x="0" y="3867904"/>
            <a:ext cx="6390640" cy="2264753"/>
          </a:xfrm>
          <a:prstGeom prst="rect">
            <a:avLst/>
          </a:prstGeom>
        </p:spPr>
      </p:pic>
      <p:sp>
        <p:nvSpPr>
          <p:cNvPr id="13" name="TextBox 12"/>
          <p:cNvSpPr txBox="1"/>
          <p:nvPr/>
        </p:nvSpPr>
        <p:spPr>
          <a:xfrm>
            <a:off x="1956318" y="3172680"/>
            <a:ext cx="2478004" cy="661300"/>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Bấm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đây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để</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đến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với</a:t>
            </a:r>
            <a:r>
              <a:rPr lang="en-US" dirty="0" smtClean="0">
                <a:latin typeface="Cambria" panose="02040503050406030204" pitchFamily="18" charset="0"/>
                <a:ea typeface="Cambria" panose="02040503050406030204" pitchFamily="18" charset="0"/>
              </a:rPr>
              <a:t> slide Bài3</a:t>
            </a:r>
            <a:endParaRPr lang="en-US" dirty="0">
              <a:latin typeface="Cambria" panose="02040503050406030204" pitchFamily="18" charset="0"/>
              <a:ea typeface="Cambria" panose="02040503050406030204" pitchFamily="18" charset="0"/>
            </a:endParaRPr>
          </a:p>
        </p:txBody>
      </p:sp>
      <p:sp>
        <p:nvSpPr>
          <p:cNvPr id="14" name="TextBox 13"/>
          <p:cNvSpPr txBox="1"/>
          <p:nvPr/>
        </p:nvSpPr>
        <p:spPr>
          <a:xfrm>
            <a:off x="1956318" y="2249090"/>
            <a:ext cx="2478004" cy="661300"/>
          </a:xfrm>
          <a:prstGeom prst="rect">
            <a:avLst/>
          </a:prstGeom>
          <a:noFill/>
        </p:spPr>
        <p:txBody>
          <a:bodyPr wrap="square" rtlCol="0">
            <a:spAutoFit/>
          </a:bodyPr>
          <a:lstStyle/>
          <a:p>
            <a:r>
              <a:rPr lang="en-US" dirty="0" err="1" smtClean="0">
                <a:latin typeface="Cambria" panose="02040503050406030204" pitchFamily="18" charset="0"/>
                <a:ea typeface="Cambria" panose="02040503050406030204" pitchFamily="18" charset="0"/>
              </a:rPr>
              <a:t>Bấm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vào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đây</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để</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đến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với</a:t>
            </a:r>
            <a:r>
              <a:rPr lang="en-US" dirty="0" smtClean="0">
                <a:latin typeface="Cambria" panose="02040503050406030204" pitchFamily="18" charset="0"/>
                <a:ea typeface="Cambria" panose="02040503050406030204" pitchFamily="18" charset="0"/>
              </a:rPr>
              <a:t> slide </a:t>
            </a:r>
            <a:r>
              <a:rPr lang="en-US" dirty="0" err="1" smtClean="0">
                <a:latin typeface="Cambria" panose="02040503050406030204" pitchFamily="18" charset="0"/>
                <a:ea typeface="Cambria" panose="02040503050406030204" pitchFamily="18" charset="0"/>
              </a:rPr>
              <a:t>Bài</a:t>
            </a:r>
            <a:r>
              <a:rPr lang="en-US" dirty="0" smtClean="0">
                <a:latin typeface="Cambria" panose="02040503050406030204" pitchFamily="18" charset="0"/>
                <a:ea typeface="Cambria" panose="02040503050406030204" pitchFamily="18" charset="0"/>
              </a:rPr>
              <a:t> 2</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157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732C89D-6449-4D1B-A618-76D885694A30}"/>
              </a:ext>
            </a:extLst>
          </p:cNvPr>
          <p:cNvSpPr txBox="1"/>
          <p:nvPr/>
        </p:nvSpPr>
        <p:spPr>
          <a:xfrm>
            <a:off x="1487476" y="2105692"/>
            <a:ext cx="9041897" cy="1200329"/>
          </a:xfrm>
          <a:prstGeom prst="rect">
            <a:avLst/>
          </a:prstGeom>
          <a:noFill/>
        </p:spPr>
        <p:txBody>
          <a:bodyPr wrap="square" rtlCol="0">
            <a:spAutoFit/>
          </a:bodyPr>
          <a:lstStyle/>
          <a:p>
            <a:pPr marL="171450" lvl="0" indent="-171450" latinLnBrk="1">
              <a:buFont typeface="Wingdings" panose="05000000000000000000" pitchFamily="2" charset="2"/>
              <a:buChar char="§"/>
              <a:defRPr/>
            </a:pPr>
            <a:r>
              <a:rPr lang="vi-VN" altLang="ko-KR" dirty="0" smtClean="0">
                <a:solidFill>
                  <a:srgbClr val="00B8AC"/>
                </a:solidFill>
                <a:latin typeface="Cambria" panose="02040503050406030204" pitchFamily="18" charset="0"/>
                <a:ea typeface="Cambria" panose="02040503050406030204" pitchFamily="18" charset="0"/>
              </a:rPr>
              <a:t>Củng </a:t>
            </a:r>
            <a:r>
              <a:rPr lang="vi-VN" altLang="ko-KR" dirty="0">
                <a:solidFill>
                  <a:srgbClr val="00B8AC"/>
                </a:solidFill>
                <a:latin typeface="Cambria" panose="02040503050406030204" pitchFamily="18" charset="0"/>
                <a:ea typeface="Cambria" panose="02040503050406030204" pitchFamily="18" charset="0"/>
              </a:rPr>
              <a:t>cố nhận biết hình tam giác, hình tứ giác, góc; củng cố lại kĩ năng sử dụng công cụ như ê ke; củng cố các kiến thức về hình khối đã học.</a:t>
            </a:r>
          </a:p>
          <a:p>
            <a:pPr marL="171450" lvl="0" indent="-171450" latinLnBrk="1">
              <a:buFont typeface="Wingdings" panose="05000000000000000000" pitchFamily="2" charset="2"/>
              <a:buChar char="§"/>
              <a:defRPr/>
            </a:pPr>
            <a:r>
              <a:rPr lang="vi-VN" altLang="ko-KR" dirty="0" smtClean="0">
                <a:solidFill>
                  <a:srgbClr val="00B8AC"/>
                </a:solidFill>
                <a:latin typeface="Cambria" panose="02040503050406030204" pitchFamily="18" charset="0"/>
                <a:ea typeface="Cambria" panose="02040503050406030204" pitchFamily="18" charset="0"/>
              </a:rPr>
              <a:t>Phát triển </a:t>
            </a:r>
            <a:r>
              <a:rPr lang="vi-VN" altLang="ko-KR" dirty="0">
                <a:solidFill>
                  <a:srgbClr val="00B8AC"/>
                </a:solidFill>
                <a:latin typeface="Cambria" panose="02040503050406030204" pitchFamily="18" charset="0"/>
                <a:ea typeface="Cambria" panose="02040503050406030204" pitchFamily="18" charset="0"/>
              </a:rPr>
              <a:t>năng lực  Thông qua nhận biết liên hệ giải quyết thực tế về sử dụng compa và ê ke triển năng lực về trí tưởng tượng về hình học phẳng và hình học không gian.</a:t>
            </a:r>
          </a:p>
        </p:txBody>
      </p:sp>
      <p:sp>
        <p:nvSpPr>
          <p:cNvPr id="27" name="직사각형 26">
            <a:extLst>
              <a:ext uri="{FF2B5EF4-FFF2-40B4-BE49-F238E27FC236}">
                <a16:creationId xmlns:a16="http://schemas.microsoft.com/office/drawing/2014/main" id="{FF30297B-207A-4CFF-8CCD-C73EADE94C87}"/>
              </a:ext>
            </a:extLst>
          </p:cNvPr>
          <p:cNvSpPr/>
          <p:nvPr/>
        </p:nvSpPr>
        <p:spPr>
          <a:xfrm>
            <a:off x="941702" y="1676204"/>
            <a:ext cx="3501284" cy="535531"/>
          </a:xfrm>
          <a:prstGeom prst="rect">
            <a:avLst/>
          </a:prstGeom>
        </p:spPr>
        <p:txBody>
          <a:bodyPr wrap="square">
            <a:spAutoFit/>
          </a:bodyPr>
          <a:lstStyle/>
          <a:p>
            <a:pPr indent="228600" algn="just">
              <a:lnSpc>
                <a:spcPct val="120000"/>
              </a:lnSpc>
            </a:pPr>
            <a:r>
              <a:rPr kumimoji="0" lang="en-US" altLang="ko-KR" sz="2400" b="1" i="0" u="none" strike="noStrike" kern="1200" cap="none" spc="0" normalizeH="0" baseline="0" noProof="0" dirty="0" smtClean="0">
                <a:ln>
                  <a:noFill/>
                </a:ln>
                <a:solidFill>
                  <a:srgbClr val="F43A85"/>
                </a:solidFill>
                <a:effectLst/>
                <a:uLnTx/>
                <a:uFillTx/>
                <a:latin typeface="Cambria" panose="02040503050406030204" pitchFamily="18" charset="0"/>
                <a:ea typeface="Cambria" panose="02040503050406030204" pitchFamily="18" charset="0"/>
              </a:rPr>
              <a:t>1</a:t>
            </a:r>
            <a:r>
              <a:rPr kumimoji="0" lang="en-US" altLang="ko-KR" sz="2400" b="1" i="0" u="none" strike="noStrike" kern="1200" cap="none" spc="0" normalizeH="0" baseline="0" noProof="0" dirty="0">
                <a:ln>
                  <a:noFill/>
                </a:ln>
                <a:solidFill>
                  <a:srgbClr val="F43A85"/>
                </a:solidFill>
                <a:effectLst/>
                <a:uLnTx/>
                <a:uFillTx/>
                <a:latin typeface="Cambria" panose="02040503050406030204" pitchFamily="18" charset="0"/>
                <a:ea typeface="Cambria" panose="02040503050406030204" pitchFamily="18" charset="0"/>
              </a:rPr>
              <a:t>. </a:t>
            </a:r>
            <a:r>
              <a:rPr lang="nl-NL" sz="2400" b="1" dirty="0">
                <a:solidFill>
                  <a:srgbClr val="F43A85"/>
                </a:solidFill>
                <a:latin typeface="Cambria" panose="02040503050406030204" pitchFamily="18" charset="0"/>
                <a:ea typeface="Cambria" panose="02040503050406030204" pitchFamily="18" charset="0"/>
              </a:rPr>
              <a:t>Năng lực đặc thù:</a:t>
            </a:r>
            <a:endParaRPr lang="en-US" sz="2000" dirty="0">
              <a:solidFill>
                <a:srgbClr val="F43A85"/>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1D6FC44-798F-40EC-9121-C2235D79700B}"/>
              </a:ext>
            </a:extLst>
          </p:cNvPr>
          <p:cNvSpPr txBox="1"/>
          <p:nvPr/>
        </p:nvSpPr>
        <p:spPr>
          <a:xfrm>
            <a:off x="1889759" y="4987849"/>
            <a:ext cx="9570720" cy="923330"/>
          </a:xfrm>
          <a:prstGeom prst="rect">
            <a:avLst/>
          </a:prstGeom>
          <a:noFill/>
        </p:spPr>
        <p:txBody>
          <a:bodyPr wrap="square" rtlCol="0">
            <a:spAutoFit/>
          </a:bodyPr>
          <a:lstStyle/>
          <a:p>
            <a:pPr marL="171450" lvl="0" indent="-171450" latinLnBrk="1">
              <a:buFont typeface="Wingdings" panose="05000000000000000000" pitchFamily="2" charset="2"/>
              <a:buChar char="§"/>
              <a:defRPr/>
            </a:pPr>
            <a:r>
              <a:rPr lang="en-US" altLang="ko-KR" dirty="0" err="1" smtClean="0">
                <a:solidFill>
                  <a:srgbClr val="00B8AC"/>
                </a:solidFill>
                <a:latin typeface="Cambria" panose="02040503050406030204" pitchFamily="18" charset="0"/>
                <a:ea typeface="Cambria" panose="02040503050406030204" pitchFamily="18" charset="0"/>
              </a:rPr>
              <a:t>Phẩm</a:t>
            </a:r>
            <a:r>
              <a:rPr lang="en-US" altLang="ko-KR" dirty="0" smtClean="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chất</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nhân</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ái</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Có</a:t>
            </a:r>
            <a:r>
              <a:rPr lang="en-US" altLang="ko-KR" dirty="0">
                <a:solidFill>
                  <a:srgbClr val="00B8AC"/>
                </a:solidFill>
                <a:latin typeface="Cambria" panose="02040503050406030204" pitchFamily="18" charset="0"/>
                <a:ea typeface="Cambria" panose="02040503050406030204" pitchFamily="18" charset="0"/>
              </a:rPr>
              <a:t> ý </a:t>
            </a:r>
            <a:r>
              <a:rPr lang="en-US" altLang="ko-KR" dirty="0" err="1">
                <a:solidFill>
                  <a:srgbClr val="00B8AC"/>
                </a:solidFill>
                <a:latin typeface="Cambria" panose="02040503050406030204" pitchFamily="18" charset="0"/>
                <a:ea typeface="Cambria" panose="02040503050406030204" pitchFamily="18" charset="0"/>
              </a:rPr>
              <a:t>thức</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giúp</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đỡ</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lẫn</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nhau</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trong</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hoạt</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động</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nhóm</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để</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hoàn</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thành</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nhiệm</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vụ</a:t>
            </a:r>
            <a:r>
              <a:rPr lang="en-US" altLang="ko-KR" dirty="0">
                <a:solidFill>
                  <a:srgbClr val="00B8AC"/>
                </a:solidFill>
                <a:latin typeface="Cambria" panose="02040503050406030204" pitchFamily="18" charset="0"/>
                <a:ea typeface="Cambria" panose="02040503050406030204" pitchFamily="18" charset="0"/>
              </a:rPr>
              <a:t>.</a:t>
            </a:r>
          </a:p>
          <a:p>
            <a:pPr marL="171450" lvl="0" indent="-171450" latinLnBrk="1">
              <a:buFont typeface="Wingdings" panose="05000000000000000000" pitchFamily="2" charset="2"/>
              <a:buChar char="§"/>
              <a:defRPr/>
            </a:pPr>
            <a:r>
              <a:rPr lang="en-US" altLang="ko-KR" dirty="0" err="1" smtClean="0">
                <a:solidFill>
                  <a:srgbClr val="00B8AC"/>
                </a:solidFill>
                <a:latin typeface="Cambria" panose="02040503050406030204" pitchFamily="18" charset="0"/>
                <a:ea typeface="Cambria" panose="02040503050406030204" pitchFamily="18" charset="0"/>
              </a:rPr>
              <a:t>Phẩm</a:t>
            </a:r>
            <a:r>
              <a:rPr lang="en-US" altLang="ko-KR" dirty="0" smtClean="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chất</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chăm</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chỉ</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Chăm</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chỉ</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suy</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nghĩ</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trả</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lời</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câu</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hỏi</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làm</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tốt</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các</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bài</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tập</a:t>
            </a:r>
            <a:r>
              <a:rPr lang="en-US" altLang="ko-KR" dirty="0">
                <a:solidFill>
                  <a:srgbClr val="00B8AC"/>
                </a:solidFill>
                <a:latin typeface="Cambria" panose="02040503050406030204" pitchFamily="18" charset="0"/>
                <a:ea typeface="Cambria" panose="02040503050406030204" pitchFamily="18" charset="0"/>
              </a:rPr>
              <a:t>.</a:t>
            </a:r>
          </a:p>
          <a:p>
            <a:pPr marL="171450" lvl="0" indent="-171450" latinLnBrk="1">
              <a:buFont typeface="Wingdings" panose="05000000000000000000" pitchFamily="2" charset="2"/>
              <a:buChar char="§"/>
              <a:defRPr/>
            </a:pPr>
            <a:r>
              <a:rPr lang="en-US" altLang="ko-KR" dirty="0" err="1" smtClean="0">
                <a:solidFill>
                  <a:srgbClr val="00B8AC"/>
                </a:solidFill>
                <a:latin typeface="Cambria" panose="02040503050406030204" pitchFamily="18" charset="0"/>
                <a:ea typeface="Cambria" panose="02040503050406030204" pitchFamily="18" charset="0"/>
              </a:rPr>
              <a:t>Phẩm</a:t>
            </a:r>
            <a:r>
              <a:rPr lang="en-US" altLang="ko-KR" dirty="0" smtClean="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chất</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trách</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nhiệm</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Giữ</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trật</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tự</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biết</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lắng</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nghe</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học</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tập</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nghiêm</a:t>
            </a:r>
            <a:r>
              <a:rPr lang="en-US" altLang="ko-KR" dirty="0">
                <a:solidFill>
                  <a:srgbClr val="00B8AC"/>
                </a:solidFill>
                <a:latin typeface="Cambria" panose="02040503050406030204" pitchFamily="18" charset="0"/>
                <a:ea typeface="Cambria" panose="02040503050406030204" pitchFamily="18" charset="0"/>
              </a:rPr>
              <a:t> </a:t>
            </a:r>
            <a:r>
              <a:rPr lang="en-US" altLang="ko-KR" dirty="0" err="1">
                <a:solidFill>
                  <a:srgbClr val="00B8AC"/>
                </a:solidFill>
                <a:latin typeface="Cambria" panose="02040503050406030204" pitchFamily="18" charset="0"/>
                <a:ea typeface="Cambria" panose="02040503050406030204" pitchFamily="18" charset="0"/>
              </a:rPr>
              <a:t>túc</a:t>
            </a:r>
            <a:r>
              <a:rPr lang="en-US" altLang="ko-KR" dirty="0">
                <a:solidFill>
                  <a:srgbClr val="00B8AC"/>
                </a:solidFill>
                <a:latin typeface="Cambria" panose="02040503050406030204" pitchFamily="18" charset="0"/>
                <a:ea typeface="Cambria" panose="02040503050406030204" pitchFamily="18" charset="0"/>
              </a:rPr>
              <a:t>.</a:t>
            </a:r>
          </a:p>
        </p:txBody>
      </p:sp>
      <p:sp>
        <p:nvSpPr>
          <p:cNvPr id="29" name="직사각형 28">
            <a:extLst>
              <a:ext uri="{FF2B5EF4-FFF2-40B4-BE49-F238E27FC236}">
                <a16:creationId xmlns:a16="http://schemas.microsoft.com/office/drawing/2014/main" id="{87702365-1C61-4AB2-B671-6506C9BE466F}"/>
              </a:ext>
            </a:extLst>
          </p:cNvPr>
          <p:cNvSpPr/>
          <p:nvPr/>
        </p:nvSpPr>
        <p:spPr>
          <a:xfrm>
            <a:off x="1599236" y="4523908"/>
            <a:ext cx="3501284" cy="461665"/>
          </a:xfrm>
          <a:prstGeom prst="rect">
            <a:avLst/>
          </a:prstGeom>
        </p:spPr>
        <p:txBody>
          <a:bodyPr wrap="square">
            <a:spAutoFit/>
          </a:bodyPr>
          <a:lstStyle/>
          <a:p>
            <a:pPr lvl="0" latinLnBrk="1">
              <a:defRPr/>
            </a:pPr>
            <a:r>
              <a:rPr kumimoji="0" lang="en-US" altLang="ko-KR" sz="2400" b="1" i="0" u="none" strike="noStrike" kern="1200" cap="none" spc="0" normalizeH="0" baseline="0" noProof="0" dirty="0" smtClean="0">
                <a:ln>
                  <a:noFill/>
                </a:ln>
                <a:solidFill>
                  <a:srgbClr val="F43A85"/>
                </a:solidFill>
                <a:effectLst/>
                <a:uLnTx/>
                <a:uFillTx/>
                <a:latin typeface="Cambria" panose="02040503050406030204" pitchFamily="18" charset="0"/>
                <a:ea typeface="Cambria" panose="02040503050406030204" pitchFamily="18" charset="0"/>
              </a:rPr>
              <a:t>3</a:t>
            </a:r>
            <a:r>
              <a:rPr kumimoji="0" lang="en-US" altLang="ko-KR" sz="2400" b="1" i="0" u="none" strike="noStrike" kern="1200" cap="none" spc="0" normalizeH="0" baseline="0" noProof="0" dirty="0">
                <a:ln>
                  <a:noFill/>
                </a:ln>
                <a:solidFill>
                  <a:srgbClr val="F43A85"/>
                </a:solidFill>
                <a:effectLst/>
                <a:uLnTx/>
                <a:uFillTx/>
                <a:latin typeface="Cambria" panose="02040503050406030204" pitchFamily="18" charset="0"/>
                <a:ea typeface="Cambria" panose="02040503050406030204" pitchFamily="18" charset="0"/>
              </a:rPr>
              <a:t>. </a:t>
            </a:r>
            <a:r>
              <a:rPr lang="en-US" sz="2400" b="1" dirty="0" err="1">
                <a:solidFill>
                  <a:srgbClr val="F43A85"/>
                </a:solidFill>
                <a:latin typeface="Cambria" panose="02040503050406030204" pitchFamily="18" charset="0"/>
                <a:ea typeface="Cambria" panose="02040503050406030204" pitchFamily="18" charset="0"/>
              </a:rPr>
              <a:t>Phẩm</a:t>
            </a:r>
            <a:r>
              <a:rPr lang="en-US" sz="2400" b="1" dirty="0">
                <a:solidFill>
                  <a:srgbClr val="F43A85"/>
                </a:solidFill>
                <a:latin typeface="Cambria" panose="02040503050406030204" pitchFamily="18" charset="0"/>
                <a:ea typeface="Cambria" panose="02040503050406030204" pitchFamily="18" charset="0"/>
              </a:rPr>
              <a:t> </a:t>
            </a:r>
            <a:r>
              <a:rPr lang="en-US" sz="2400" b="1" dirty="0" err="1">
                <a:solidFill>
                  <a:srgbClr val="F43A85"/>
                </a:solidFill>
                <a:latin typeface="Cambria" panose="02040503050406030204" pitchFamily="18" charset="0"/>
                <a:ea typeface="Cambria" panose="02040503050406030204" pitchFamily="18" charset="0"/>
              </a:rPr>
              <a:t>chất</a:t>
            </a:r>
            <a:endParaRPr kumimoji="0" lang="ko-KR" altLang="en-US" sz="2400" b="0" i="0" u="none" strike="noStrike" kern="1200" cap="none" spc="0" normalizeH="0" baseline="0" noProof="0" dirty="0">
              <a:ln>
                <a:noFill/>
              </a:ln>
              <a:solidFill>
                <a:srgbClr val="F43A85"/>
              </a:solidFill>
              <a:effectLst/>
              <a:uLnTx/>
              <a:uFillTx/>
              <a:latin typeface="Cambria" panose="02040503050406030204" pitchFamily="18" charset="0"/>
            </a:endParaRPr>
          </a:p>
        </p:txBody>
      </p:sp>
      <p:sp>
        <p:nvSpPr>
          <p:cNvPr id="30" name="TextBox 29">
            <a:extLst>
              <a:ext uri="{FF2B5EF4-FFF2-40B4-BE49-F238E27FC236}">
                <a16:creationId xmlns:a16="http://schemas.microsoft.com/office/drawing/2014/main" id="{E044A18C-41DA-43C2-A24C-49121E1BCE53}"/>
              </a:ext>
            </a:extLst>
          </p:cNvPr>
          <p:cNvSpPr txBox="1"/>
          <p:nvPr/>
        </p:nvSpPr>
        <p:spPr>
          <a:xfrm>
            <a:off x="1599236" y="3684132"/>
            <a:ext cx="6807312" cy="923330"/>
          </a:xfrm>
          <a:prstGeom prst="rect">
            <a:avLst/>
          </a:prstGeom>
          <a:noFill/>
        </p:spPr>
        <p:txBody>
          <a:bodyPr wrap="square" rtlCol="0">
            <a:spAutoFit/>
          </a:bodyPr>
          <a:lstStyle/>
          <a:p>
            <a:pPr marL="171450" lvl="0" indent="-171450" latinLnBrk="1">
              <a:buFont typeface="Wingdings" panose="05000000000000000000" pitchFamily="2" charset="2"/>
              <a:buChar char="§"/>
              <a:defRPr/>
            </a:pPr>
            <a:r>
              <a:rPr lang="vi-VN" altLang="ko-KR" dirty="0" smtClean="0">
                <a:solidFill>
                  <a:srgbClr val="00B8AC"/>
                </a:solidFill>
                <a:latin typeface="Cambria" panose="02040503050406030204" pitchFamily="18" charset="0"/>
                <a:ea typeface="Cambria" panose="02040503050406030204" pitchFamily="18" charset="0"/>
              </a:rPr>
              <a:t>Năng </a:t>
            </a:r>
            <a:r>
              <a:rPr lang="vi-VN" altLang="ko-KR" dirty="0">
                <a:solidFill>
                  <a:srgbClr val="00B8AC"/>
                </a:solidFill>
                <a:latin typeface="Cambria" panose="02040503050406030204" pitchFamily="18" charset="0"/>
                <a:ea typeface="Cambria" panose="02040503050406030204" pitchFamily="18" charset="0"/>
              </a:rPr>
              <a:t>lực tự chủ, tự học: lắng nghe, trả lời câu hỏi, làm bài tập.</a:t>
            </a:r>
          </a:p>
          <a:p>
            <a:pPr marL="171450" lvl="0" indent="-171450" latinLnBrk="1">
              <a:buFont typeface="Wingdings" panose="05000000000000000000" pitchFamily="2" charset="2"/>
              <a:buChar char="§"/>
              <a:defRPr/>
            </a:pPr>
            <a:r>
              <a:rPr lang="vi-VN" altLang="ko-KR" dirty="0" smtClean="0">
                <a:solidFill>
                  <a:srgbClr val="00B8AC"/>
                </a:solidFill>
                <a:latin typeface="Cambria" panose="02040503050406030204" pitchFamily="18" charset="0"/>
                <a:ea typeface="Cambria" panose="02040503050406030204" pitchFamily="18" charset="0"/>
              </a:rPr>
              <a:t>Năng </a:t>
            </a:r>
            <a:r>
              <a:rPr lang="vi-VN" altLang="ko-KR" dirty="0">
                <a:solidFill>
                  <a:srgbClr val="00B8AC"/>
                </a:solidFill>
                <a:latin typeface="Cambria" panose="02040503050406030204" pitchFamily="18" charset="0"/>
                <a:ea typeface="Cambria" panose="02040503050406030204" pitchFamily="18" charset="0"/>
              </a:rPr>
              <a:t>lực giải quyết vấn đề và sáng tạo: tham gia trò chơi, vận dụng.</a:t>
            </a:r>
          </a:p>
          <a:p>
            <a:pPr marL="171450" lvl="0" indent="-171450" latinLnBrk="1">
              <a:buFont typeface="Wingdings" panose="05000000000000000000" pitchFamily="2" charset="2"/>
              <a:buChar char="§"/>
              <a:defRPr/>
            </a:pPr>
            <a:r>
              <a:rPr lang="vi-VN" altLang="ko-KR" dirty="0" smtClean="0">
                <a:solidFill>
                  <a:srgbClr val="00B8AC"/>
                </a:solidFill>
                <a:latin typeface="Cambria" panose="02040503050406030204" pitchFamily="18" charset="0"/>
                <a:ea typeface="Cambria" panose="02040503050406030204" pitchFamily="18" charset="0"/>
              </a:rPr>
              <a:t>Năng </a:t>
            </a:r>
            <a:r>
              <a:rPr lang="vi-VN" altLang="ko-KR" dirty="0">
                <a:solidFill>
                  <a:srgbClr val="00B8AC"/>
                </a:solidFill>
                <a:latin typeface="Cambria" panose="02040503050406030204" pitchFamily="18" charset="0"/>
                <a:ea typeface="Cambria" panose="02040503050406030204" pitchFamily="18" charset="0"/>
              </a:rPr>
              <a:t>lực giao tiếp và hợp tác: hoạt động nhóm.</a:t>
            </a:r>
          </a:p>
        </p:txBody>
      </p:sp>
      <p:sp>
        <p:nvSpPr>
          <p:cNvPr id="31" name="직사각형 30">
            <a:extLst>
              <a:ext uri="{FF2B5EF4-FFF2-40B4-BE49-F238E27FC236}">
                <a16:creationId xmlns:a16="http://schemas.microsoft.com/office/drawing/2014/main" id="{47FCA5CD-546F-4BF6-B3A7-59F361DA9781}"/>
              </a:ext>
            </a:extLst>
          </p:cNvPr>
          <p:cNvSpPr/>
          <p:nvPr/>
        </p:nvSpPr>
        <p:spPr>
          <a:xfrm>
            <a:off x="1169527" y="3207340"/>
            <a:ext cx="3501284" cy="535531"/>
          </a:xfrm>
          <a:prstGeom prst="rect">
            <a:avLst/>
          </a:prstGeom>
        </p:spPr>
        <p:txBody>
          <a:bodyPr wrap="square">
            <a:spAutoFit/>
          </a:bodyPr>
          <a:lstStyle/>
          <a:p>
            <a:pPr indent="228600" algn="just">
              <a:lnSpc>
                <a:spcPct val="120000"/>
              </a:lnSpc>
            </a:pPr>
            <a:r>
              <a:rPr kumimoji="0" lang="en-US" altLang="ko-KR" sz="2400" b="1" i="0" u="none" strike="noStrike" kern="1200" cap="none" spc="0" normalizeH="0" baseline="0" noProof="0" dirty="0" smtClean="0">
                <a:ln>
                  <a:noFill/>
                </a:ln>
                <a:solidFill>
                  <a:srgbClr val="F43A85"/>
                </a:solidFill>
                <a:effectLst/>
                <a:uLnTx/>
                <a:uFillTx/>
                <a:latin typeface="Cambria" panose="02040503050406030204" pitchFamily="18" charset="0"/>
                <a:ea typeface="Cambria" panose="02040503050406030204" pitchFamily="18" charset="0"/>
              </a:rPr>
              <a:t>2</a:t>
            </a:r>
            <a:r>
              <a:rPr kumimoji="0" lang="en-US" altLang="ko-KR" sz="2400" b="1" i="0" u="none" strike="noStrike" kern="1200" cap="none" spc="0" normalizeH="0" baseline="0" noProof="0" dirty="0">
                <a:ln>
                  <a:noFill/>
                </a:ln>
                <a:solidFill>
                  <a:srgbClr val="F43A85"/>
                </a:solidFill>
                <a:effectLst/>
                <a:uLnTx/>
                <a:uFillTx/>
                <a:latin typeface="Cambria" panose="02040503050406030204" pitchFamily="18" charset="0"/>
                <a:ea typeface="Cambria" panose="02040503050406030204" pitchFamily="18" charset="0"/>
              </a:rPr>
              <a:t>. </a:t>
            </a:r>
            <a:r>
              <a:rPr lang="en-US" sz="2400" b="1" dirty="0" err="1">
                <a:solidFill>
                  <a:srgbClr val="F43A85"/>
                </a:solidFill>
                <a:latin typeface="Cambria" panose="02040503050406030204" pitchFamily="18" charset="0"/>
                <a:ea typeface="Cambria" panose="02040503050406030204" pitchFamily="18" charset="0"/>
              </a:rPr>
              <a:t>Năng</a:t>
            </a:r>
            <a:r>
              <a:rPr lang="en-US" sz="2400" b="1" dirty="0">
                <a:solidFill>
                  <a:srgbClr val="F43A85"/>
                </a:solidFill>
                <a:latin typeface="Cambria" panose="02040503050406030204" pitchFamily="18" charset="0"/>
                <a:ea typeface="Cambria" panose="02040503050406030204" pitchFamily="18" charset="0"/>
              </a:rPr>
              <a:t> </a:t>
            </a:r>
            <a:r>
              <a:rPr lang="en-US" sz="2400" b="1" dirty="0" err="1">
                <a:solidFill>
                  <a:srgbClr val="F43A85"/>
                </a:solidFill>
                <a:latin typeface="Cambria" panose="02040503050406030204" pitchFamily="18" charset="0"/>
                <a:ea typeface="Cambria" panose="02040503050406030204" pitchFamily="18" charset="0"/>
              </a:rPr>
              <a:t>lực</a:t>
            </a:r>
            <a:r>
              <a:rPr lang="en-US" sz="2400" b="1" dirty="0">
                <a:solidFill>
                  <a:srgbClr val="F43A85"/>
                </a:solidFill>
                <a:latin typeface="Cambria" panose="02040503050406030204" pitchFamily="18" charset="0"/>
                <a:ea typeface="Cambria" panose="02040503050406030204" pitchFamily="18" charset="0"/>
              </a:rPr>
              <a:t> </a:t>
            </a:r>
            <a:r>
              <a:rPr lang="en-US" sz="2400" b="1" dirty="0" err="1">
                <a:solidFill>
                  <a:srgbClr val="F43A85"/>
                </a:solidFill>
                <a:latin typeface="Cambria" panose="02040503050406030204" pitchFamily="18" charset="0"/>
                <a:ea typeface="Cambria" panose="02040503050406030204" pitchFamily="18" charset="0"/>
              </a:rPr>
              <a:t>chung</a:t>
            </a:r>
            <a:r>
              <a:rPr lang="en-US" sz="2400" b="1" dirty="0">
                <a:solidFill>
                  <a:srgbClr val="F43A85"/>
                </a:solidFill>
                <a:latin typeface="Cambria" panose="02040503050406030204" pitchFamily="18" charset="0"/>
                <a:ea typeface="Cambria" panose="02040503050406030204" pitchFamily="18" charset="0"/>
              </a:rPr>
              <a:t>.</a:t>
            </a:r>
            <a:endParaRPr lang="en-US" sz="2000" dirty="0">
              <a:solidFill>
                <a:srgbClr val="F43A85"/>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2798310" y="827886"/>
            <a:ext cx="6803726" cy="1048603"/>
          </a:xfrm>
          <a:prstGeom prst="rect">
            <a:avLst/>
          </a:prstGeom>
        </p:spPr>
      </p:pic>
    </p:spTree>
    <p:extLst>
      <p:ext uri="{BB962C8B-B14F-4D97-AF65-F5344CB8AC3E}">
        <p14:creationId xmlns:p14="http://schemas.microsoft.com/office/powerpoint/2010/main" val="6239946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63371"/>
            <a:ext cx="12479594" cy="3712786"/>
          </a:xfrm>
          <a:prstGeom prst="rect">
            <a:avLst/>
          </a:prstGeom>
        </p:spPr>
      </p:pic>
    </p:spTree>
    <p:extLst>
      <p:ext uri="{BB962C8B-B14F-4D97-AF65-F5344CB8AC3E}">
        <p14:creationId xmlns:p14="http://schemas.microsoft.com/office/powerpoint/2010/main" val="18021550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hình dạng - Hình dạng cho trẻ em - Tìm hiểu hình dạng - hình dạng hình học - Shape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45825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stretch>
            <a:fillRect/>
          </a:stretch>
        </p:blipFill>
        <p:spPr>
          <a:xfrm>
            <a:off x="7088478" y="3694932"/>
            <a:ext cx="3877392" cy="1975275"/>
          </a:xfrm>
          <a:prstGeom prst="rect">
            <a:avLst/>
          </a:prstGeom>
        </p:spPr>
      </p:pic>
      <p:pic>
        <p:nvPicPr>
          <p:cNvPr id="6" name="Picture 5">
            <a:hlinkClick r:id="rId6" action="ppaction://hlinksldjump"/>
          </p:cNvPr>
          <p:cNvPicPr>
            <a:picLocks noChangeAspect="1"/>
          </p:cNvPicPr>
          <p:nvPr/>
        </p:nvPicPr>
        <p:blipFill>
          <a:blip r:embed="rId7"/>
          <a:stretch>
            <a:fillRect/>
          </a:stretch>
        </p:blipFill>
        <p:spPr>
          <a:xfrm>
            <a:off x="4316151" y="3694933"/>
            <a:ext cx="3944454" cy="1975275"/>
          </a:xfrm>
          <a:prstGeom prst="rect">
            <a:avLst/>
          </a:prstGeom>
        </p:spPr>
      </p:pic>
      <p:pic>
        <p:nvPicPr>
          <p:cNvPr id="7" name="Picture 6">
            <a:hlinkClick r:id="rId8" action="ppaction://hlinksldjump"/>
          </p:cNvPr>
          <p:cNvPicPr>
            <a:picLocks noChangeAspect="1"/>
          </p:cNvPicPr>
          <p:nvPr/>
        </p:nvPicPr>
        <p:blipFill>
          <a:blip r:embed="rId9"/>
          <a:stretch>
            <a:fillRect/>
          </a:stretch>
        </p:blipFill>
        <p:spPr>
          <a:xfrm>
            <a:off x="1752502" y="3694932"/>
            <a:ext cx="3316511" cy="1975275"/>
          </a:xfrm>
          <a:prstGeom prst="rect">
            <a:avLst/>
          </a:prstGeom>
        </p:spPr>
      </p:pic>
      <p:pic>
        <p:nvPicPr>
          <p:cNvPr id="8" name="Picture 2" descr="Những hình ảnh vỗ tay đẹp cho Powerpoi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8877" y="1875932"/>
            <a:ext cx="5178672" cy="5178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1" action="ppaction://hlinksldjump"/>
          </p:cNvPr>
          <p:cNvPicPr>
            <a:picLocks noChangeAspect="1"/>
          </p:cNvPicPr>
          <p:nvPr/>
        </p:nvPicPr>
        <p:blipFill>
          <a:blip r:embed="rId12"/>
          <a:stretch>
            <a:fillRect/>
          </a:stretch>
        </p:blipFill>
        <p:spPr>
          <a:xfrm>
            <a:off x="918828" y="351527"/>
            <a:ext cx="10425064" cy="3694496"/>
          </a:xfrm>
          <a:prstGeom prst="rect">
            <a:avLst/>
          </a:prstGeom>
        </p:spPr>
      </p:pic>
    </p:spTree>
    <p:extLst>
      <p:ext uri="{BB962C8B-B14F-4D97-AF65-F5344CB8AC3E}">
        <p14:creationId xmlns:p14="http://schemas.microsoft.com/office/powerpoint/2010/main" val="20612605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p:nvPr/>
        </p:nvCxnSpPr>
        <p:spPr>
          <a:xfrm flipV="1">
            <a:off x="4186341" y="4008707"/>
            <a:ext cx="4297680" cy="1599"/>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pic>
        <p:nvPicPr>
          <p:cNvPr id="23" name="Picture 22">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52400" y="0"/>
            <a:ext cx="2011854" cy="1548518"/>
          </a:xfrm>
          <a:prstGeom prst="rect">
            <a:avLst/>
          </a:prstGeom>
        </p:spPr>
      </p:pic>
      <p:sp>
        <p:nvSpPr>
          <p:cNvPr id="9" name="TextBox 8"/>
          <p:cNvSpPr txBox="1"/>
          <p:nvPr/>
        </p:nvSpPr>
        <p:spPr>
          <a:xfrm>
            <a:off x="1217636" y="1363250"/>
            <a:ext cx="9839309" cy="578882"/>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Tìm</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tam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và</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tứ</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có</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trong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sau</a:t>
            </a:r>
            <a:r>
              <a:rPr lang="en-US" sz="2800" b="1" dirty="0">
                <a:solidFill>
                  <a:srgbClr val="0070C0"/>
                </a:solidFill>
                <a:latin typeface="Cambria" panose="02040503050406030204" pitchFamily="18" charset="0"/>
                <a:ea typeface="Cambria" panose="02040503050406030204" pitchFamily="18" charset="0"/>
              </a:rPr>
              <a:t>:</a:t>
            </a:r>
          </a:p>
        </p:txBody>
      </p:sp>
      <p:sp>
        <p:nvSpPr>
          <p:cNvPr id="60" name="Right Triangle 59"/>
          <p:cNvSpPr/>
          <p:nvPr/>
        </p:nvSpPr>
        <p:spPr>
          <a:xfrm>
            <a:off x="5651232" y="2629865"/>
            <a:ext cx="1938451" cy="3123369"/>
          </a:xfrm>
          <a:prstGeom prst="rtTriangle">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62" name="Right Triangle 61"/>
          <p:cNvSpPr/>
          <p:nvPr/>
        </p:nvSpPr>
        <p:spPr>
          <a:xfrm rot="3007738">
            <a:off x="4401017" y="3123614"/>
            <a:ext cx="2396619" cy="1994723"/>
          </a:xfrm>
          <a:custGeom>
            <a:avLst/>
            <a:gdLst>
              <a:gd name="connsiteX0" fmla="*/ 0 w 1938451"/>
              <a:gd name="connsiteY0" fmla="*/ 2200195 h 2200195"/>
              <a:gd name="connsiteX1" fmla="*/ 0 w 1938451"/>
              <a:gd name="connsiteY1" fmla="*/ 0 h 2200195"/>
              <a:gd name="connsiteX2" fmla="*/ 1938451 w 1938451"/>
              <a:gd name="connsiteY2" fmla="*/ 2200195 h 2200195"/>
              <a:gd name="connsiteX3" fmla="*/ 0 w 1938451"/>
              <a:gd name="connsiteY3" fmla="*/ 2200195 h 2200195"/>
              <a:gd name="connsiteX0" fmla="*/ 219572 w 2158023"/>
              <a:gd name="connsiteY0" fmla="*/ 1991487 h 1991487"/>
              <a:gd name="connsiteX1" fmla="*/ 0 w 2158023"/>
              <a:gd name="connsiteY1" fmla="*/ 0 h 1991487"/>
              <a:gd name="connsiteX2" fmla="*/ 2158023 w 2158023"/>
              <a:gd name="connsiteY2" fmla="*/ 1991487 h 1991487"/>
              <a:gd name="connsiteX3" fmla="*/ 219572 w 2158023"/>
              <a:gd name="connsiteY3" fmla="*/ 1991487 h 1991487"/>
              <a:gd name="connsiteX0" fmla="*/ 219572 w 2355128"/>
              <a:gd name="connsiteY0" fmla="*/ 1991487 h 1991487"/>
              <a:gd name="connsiteX1" fmla="*/ 0 w 2355128"/>
              <a:gd name="connsiteY1" fmla="*/ 0 h 1991487"/>
              <a:gd name="connsiteX2" fmla="*/ 2355128 w 2355128"/>
              <a:gd name="connsiteY2" fmla="*/ 1990231 h 1991487"/>
              <a:gd name="connsiteX3" fmla="*/ 219572 w 2355128"/>
              <a:gd name="connsiteY3" fmla="*/ 1991487 h 1991487"/>
              <a:gd name="connsiteX0" fmla="*/ 219572 w 2396619"/>
              <a:gd name="connsiteY0" fmla="*/ 1991487 h 1994723"/>
              <a:gd name="connsiteX1" fmla="*/ 0 w 2396619"/>
              <a:gd name="connsiteY1" fmla="*/ 0 h 1994723"/>
              <a:gd name="connsiteX2" fmla="*/ 2396619 w 2396619"/>
              <a:gd name="connsiteY2" fmla="*/ 1994723 h 1994723"/>
              <a:gd name="connsiteX3" fmla="*/ 219572 w 2396619"/>
              <a:gd name="connsiteY3" fmla="*/ 1991487 h 1994723"/>
              <a:gd name="connsiteX0" fmla="*/ 241832 w 2396619"/>
              <a:gd name="connsiteY0" fmla="*/ 1964836 h 1994723"/>
              <a:gd name="connsiteX1" fmla="*/ 0 w 2396619"/>
              <a:gd name="connsiteY1" fmla="*/ 0 h 1994723"/>
              <a:gd name="connsiteX2" fmla="*/ 2396619 w 2396619"/>
              <a:gd name="connsiteY2" fmla="*/ 1994723 h 1994723"/>
              <a:gd name="connsiteX3" fmla="*/ 241832 w 2396619"/>
              <a:gd name="connsiteY3" fmla="*/ 1964836 h 1994723"/>
              <a:gd name="connsiteX0" fmla="*/ 268482 w 2396619"/>
              <a:gd name="connsiteY0" fmla="*/ 1987097 h 1994723"/>
              <a:gd name="connsiteX1" fmla="*/ 0 w 2396619"/>
              <a:gd name="connsiteY1" fmla="*/ 0 h 1994723"/>
              <a:gd name="connsiteX2" fmla="*/ 2396619 w 2396619"/>
              <a:gd name="connsiteY2" fmla="*/ 1994723 h 1994723"/>
              <a:gd name="connsiteX3" fmla="*/ 268482 w 2396619"/>
              <a:gd name="connsiteY3" fmla="*/ 1987097 h 1994723"/>
            </a:gdLst>
            <a:ahLst/>
            <a:cxnLst>
              <a:cxn ang="0">
                <a:pos x="connsiteX0" y="connsiteY0"/>
              </a:cxn>
              <a:cxn ang="0">
                <a:pos x="connsiteX1" y="connsiteY1"/>
              </a:cxn>
              <a:cxn ang="0">
                <a:pos x="connsiteX2" y="connsiteY2"/>
              </a:cxn>
              <a:cxn ang="0">
                <a:pos x="connsiteX3" y="connsiteY3"/>
              </a:cxn>
            </a:cxnLst>
            <a:rect l="l" t="t" r="r" b="b"/>
            <a:pathLst>
              <a:path w="2396619" h="1994723">
                <a:moveTo>
                  <a:pt x="268482" y="1987097"/>
                </a:moveTo>
                <a:lnTo>
                  <a:pt x="0" y="0"/>
                </a:lnTo>
                <a:lnTo>
                  <a:pt x="2396619" y="1994723"/>
                </a:lnTo>
                <a:lnTo>
                  <a:pt x="268482" y="1987097"/>
                </a:lnTo>
                <a:close/>
              </a:path>
            </a:pathLst>
          </a:custGeom>
          <a:solidFill>
            <a:srgbClr val="FFC00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63" name="Right Triangle 62"/>
          <p:cNvSpPr/>
          <p:nvPr/>
        </p:nvSpPr>
        <p:spPr>
          <a:xfrm rot="17785954" flipH="1">
            <a:off x="5711622" y="2564697"/>
            <a:ext cx="1918054" cy="3131917"/>
          </a:xfrm>
          <a:custGeom>
            <a:avLst/>
            <a:gdLst>
              <a:gd name="connsiteX0" fmla="*/ 0 w 1828259"/>
              <a:gd name="connsiteY0" fmla="*/ 3123369 h 3123369"/>
              <a:gd name="connsiteX1" fmla="*/ 0 w 1828259"/>
              <a:gd name="connsiteY1" fmla="*/ 0 h 3123369"/>
              <a:gd name="connsiteX2" fmla="*/ 1828259 w 1828259"/>
              <a:gd name="connsiteY2" fmla="*/ 3123369 h 3123369"/>
              <a:gd name="connsiteX3" fmla="*/ 0 w 1828259"/>
              <a:gd name="connsiteY3" fmla="*/ 3123369 h 3123369"/>
              <a:gd name="connsiteX0" fmla="*/ 0 w 1885174"/>
              <a:gd name="connsiteY0" fmla="*/ 3123369 h 3123369"/>
              <a:gd name="connsiteX1" fmla="*/ 0 w 1885174"/>
              <a:gd name="connsiteY1" fmla="*/ 0 h 3123369"/>
              <a:gd name="connsiteX2" fmla="*/ 1885174 w 1885174"/>
              <a:gd name="connsiteY2" fmla="*/ 3112884 h 3123369"/>
              <a:gd name="connsiteX3" fmla="*/ 0 w 1885174"/>
              <a:gd name="connsiteY3" fmla="*/ 3123369 h 3123369"/>
              <a:gd name="connsiteX0" fmla="*/ 35684 w 1885174"/>
              <a:gd name="connsiteY0" fmla="*/ 3154334 h 3154334"/>
              <a:gd name="connsiteX1" fmla="*/ 0 w 1885174"/>
              <a:gd name="connsiteY1" fmla="*/ 0 h 3154334"/>
              <a:gd name="connsiteX2" fmla="*/ 1885174 w 1885174"/>
              <a:gd name="connsiteY2" fmla="*/ 3112884 h 3154334"/>
              <a:gd name="connsiteX3" fmla="*/ 35684 w 1885174"/>
              <a:gd name="connsiteY3" fmla="*/ 3154334 h 3154334"/>
            </a:gdLst>
            <a:ahLst/>
            <a:cxnLst>
              <a:cxn ang="0">
                <a:pos x="connsiteX0" y="connsiteY0"/>
              </a:cxn>
              <a:cxn ang="0">
                <a:pos x="connsiteX1" y="connsiteY1"/>
              </a:cxn>
              <a:cxn ang="0">
                <a:pos x="connsiteX2" y="connsiteY2"/>
              </a:cxn>
              <a:cxn ang="0">
                <a:pos x="connsiteX3" y="connsiteY3"/>
              </a:cxn>
            </a:cxnLst>
            <a:rect l="l" t="t" r="r" b="b"/>
            <a:pathLst>
              <a:path w="1885174" h="3154334">
                <a:moveTo>
                  <a:pt x="35684" y="3154334"/>
                </a:moveTo>
                <a:lnTo>
                  <a:pt x="0" y="0"/>
                </a:lnTo>
                <a:lnTo>
                  <a:pt x="1885174" y="3112884"/>
                </a:lnTo>
                <a:lnTo>
                  <a:pt x="35684" y="3154334"/>
                </a:lnTo>
                <a:close/>
              </a:path>
            </a:pathLst>
          </a:cu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grpSp>
        <p:nvGrpSpPr>
          <p:cNvPr id="50" name="Group 49"/>
          <p:cNvGrpSpPr/>
          <p:nvPr/>
        </p:nvGrpSpPr>
        <p:grpSpPr>
          <a:xfrm>
            <a:off x="3620076" y="1971967"/>
            <a:ext cx="5463872" cy="4305138"/>
            <a:chOff x="3620076" y="1971967"/>
            <a:chExt cx="5463872" cy="4305138"/>
          </a:xfrm>
        </p:grpSpPr>
        <p:sp>
          <p:nvSpPr>
            <p:cNvPr id="51" name="TextBox 50"/>
            <p:cNvSpPr txBox="1"/>
            <p:nvPr/>
          </p:nvSpPr>
          <p:spPr>
            <a:xfrm>
              <a:off x="5392030" y="1971967"/>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p:txBody>
        </p:sp>
        <p:sp>
          <p:nvSpPr>
            <p:cNvPr id="52" name="TextBox 51"/>
            <p:cNvSpPr txBox="1"/>
            <p:nvPr/>
          </p:nvSpPr>
          <p:spPr>
            <a:xfrm>
              <a:off x="3620076" y="3653864"/>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p:txBody>
        </p:sp>
        <p:sp>
          <p:nvSpPr>
            <p:cNvPr id="53" name="TextBox 52"/>
            <p:cNvSpPr txBox="1"/>
            <p:nvPr/>
          </p:nvSpPr>
          <p:spPr>
            <a:xfrm>
              <a:off x="5325230" y="5677052"/>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C</a:t>
              </a:r>
              <a:endParaRPr lang="en-US" sz="3200" b="1" dirty="0">
                <a:latin typeface="Cambria" panose="02040503050406030204" pitchFamily="18" charset="0"/>
                <a:ea typeface="Cambria" panose="02040503050406030204" pitchFamily="18" charset="0"/>
              </a:endParaRPr>
            </a:p>
          </p:txBody>
        </p:sp>
        <p:sp>
          <p:nvSpPr>
            <p:cNvPr id="54" name="TextBox 53"/>
            <p:cNvSpPr txBox="1"/>
            <p:nvPr/>
          </p:nvSpPr>
          <p:spPr>
            <a:xfrm>
              <a:off x="7469849" y="5692330"/>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D</a:t>
              </a:r>
              <a:endParaRPr lang="en-US" sz="3200" b="1" dirty="0">
                <a:latin typeface="Cambria" panose="02040503050406030204" pitchFamily="18" charset="0"/>
                <a:ea typeface="Cambria" panose="02040503050406030204" pitchFamily="18" charset="0"/>
              </a:endParaRPr>
            </a:p>
          </p:txBody>
        </p:sp>
        <p:sp>
          <p:nvSpPr>
            <p:cNvPr id="55" name="TextBox 54"/>
            <p:cNvSpPr txBox="1"/>
            <p:nvPr/>
          </p:nvSpPr>
          <p:spPr>
            <a:xfrm>
              <a:off x="8606980" y="3653863"/>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E</a:t>
              </a:r>
              <a:endParaRPr lang="en-US" sz="3200" b="1" dirty="0">
                <a:latin typeface="Cambria" panose="02040503050406030204" pitchFamily="18" charset="0"/>
                <a:ea typeface="Cambria" panose="02040503050406030204" pitchFamily="18" charset="0"/>
              </a:endParaRPr>
            </a:p>
          </p:txBody>
        </p:sp>
      </p:grpSp>
      <p:grpSp>
        <p:nvGrpSpPr>
          <p:cNvPr id="45" name="Group 44"/>
          <p:cNvGrpSpPr/>
          <p:nvPr/>
        </p:nvGrpSpPr>
        <p:grpSpPr>
          <a:xfrm>
            <a:off x="4164815" y="2484585"/>
            <a:ext cx="4361171" cy="3262360"/>
            <a:chOff x="4199539" y="2484585"/>
            <a:chExt cx="4361171" cy="3262360"/>
          </a:xfrm>
        </p:grpSpPr>
        <p:grpSp>
          <p:nvGrpSpPr>
            <p:cNvPr id="41" name="Group 40"/>
            <p:cNvGrpSpPr/>
            <p:nvPr/>
          </p:nvGrpSpPr>
          <p:grpSpPr>
            <a:xfrm>
              <a:off x="4256990" y="2509291"/>
              <a:ext cx="4281460" cy="3202929"/>
              <a:chOff x="4051465" y="2510244"/>
              <a:chExt cx="4281460" cy="3202929"/>
            </a:xfrm>
          </p:grpSpPr>
          <p:cxnSp>
            <p:nvCxnSpPr>
              <p:cNvPr id="19" name="Straight Connector 18"/>
              <p:cNvCxnSpPr/>
              <p:nvPr/>
            </p:nvCxnSpPr>
            <p:spPr>
              <a:xfrm>
                <a:off x="5440102" y="2540079"/>
                <a:ext cx="0" cy="3153204"/>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40102" y="2510244"/>
                <a:ext cx="2000490" cy="318303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40101" y="2510244"/>
                <a:ext cx="2881249" cy="1471447"/>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452168" y="3981691"/>
                <a:ext cx="880757" cy="171159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440102" y="5693283"/>
                <a:ext cx="2039112" cy="0"/>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55870" y="4041361"/>
                <a:ext cx="1403843" cy="167181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051465" y="2540079"/>
                <a:ext cx="1388635" cy="151195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grpSp>
        <p:sp>
          <p:nvSpPr>
            <p:cNvPr id="44" name="Oval 43"/>
            <p:cNvSpPr/>
            <p:nvPr/>
          </p:nvSpPr>
          <p:spPr>
            <a:xfrm>
              <a:off x="5598438" y="2484585"/>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6" name="Oval 45"/>
            <p:cNvSpPr/>
            <p:nvPr/>
          </p:nvSpPr>
          <p:spPr>
            <a:xfrm>
              <a:off x="4199539" y="3947851"/>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7" name="Oval 46"/>
            <p:cNvSpPr/>
            <p:nvPr/>
          </p:nvSpPr>
          <p:spPr>
            <a:xfrm>
              <a:off x="5587309"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8" name="Oval 47"/>
            <p:cNvSpPr/>
            <p:nvPr/>
          </p:nvSpPr>
          <p:spPr>
            <a:xfrm>
              <a:off x="7587800"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9" name="Oval 48"/>
            <p:cNvSpPr/>
            <p:nvPr/>
          </p:nvSpPr>
          <p:spPr>
            <a:xfrm>
              <a:off x="8420925" y="3946252"/>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grpSp>
      <p:pic>
        <p:nvPicPr>
          <p:cNvPr id="66" name="Picture 65"/>
          <p:cNvPicPr>
            <a:picLocks noChangeAspect="1"/>
          </p:cNvPicPr>
          <p:nvPr/>
        </p:nvPicPr>
        <p:blipFill>
          <a:blip r:embed="rId8"/>
          <a:stretch>
            <a:fillRect/>
          </a:stretch>
        </p:blipFill>
        <p:spPr>
          <a:xfrm>
            <a:off x="4268976" y="2543435"/>
            <a:ext cx="3298222" cy="3133616"/>
          </a:xfrm>
          <a:prstGeom prst="rect">
            <a:avLst/>
          </a:prstGeom>
        </p:spPr>
      </p:pic>
      <p:pic>
        <p:nvPicPr>
          <p:cNvPr id="71" name="Picture 70"/>
          <p:cNvPicPr>
            <a:picLocks noChangeAspect="1"/>
          </p:cNvPicPr>
          <p:nvPr/>
        </p:nvPicPr>
        <p:blipFill>
          <a:blip r:embed="rId9"/>
          <a:stretch>
            <a:fillRect/>
          </a:stretch>
        </p:blipFill>
        <p:spPr>
          <a:xfrm>
            <a:off x="5638194" y="2536516"/>
            <a:ext cx="2847079" cy="3151905"/>
          </a:xfrm>
          <a:prstGeom prst="rect">
            <a:avLst/>
          </a:prstGeom>
        </p:spPr>
      </p:pic>
    </p:spTree>
    <p:extLst>
      <p:ext uri="{BB962C8B-B14F-4D97-AF65-F5344CB8AC3E}">
        <p14:creationId xmlns:p14="http://schemas.microsoft.com/office/powerpoint/2010/main" val="13787220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up)">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heel(1)">
                                      <p:cBhvr>
                                        <p:cTn id="22" dur="10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heel(1)">
                                      <p:cBhvr>
                                        <p:cTn id="27" dur="1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cTn>
                              </p:par>
                              <p:par>
                                <p:cTn id="33" presetID="16" presetClass="exit" presetSubtype="21" fill="hold" grpId="1" nodeType="withEffect">
                                  <p:stCondLst>
                                    <p:cond delay="0"/>
                                  </p:stCondLst>
                                  <p:childTnLst>
                                    <p:animEffect transition="out" filter="barn(inVertical)">
                                      <p:cBhvr>
                                        <p:cTn id="34" dur="500"/>
                                        <p:tgtEl>
                                          <p:spTgt spid="60"/>
                                        </p:tgtEl>
                                      </p:cBhvr>
                                    </p:animEffect>
                                    <p:set>
                                      <p:cBhvr>
                                        <p:cTn id="35" dur="1" fill="hold">
                                          <p:stCondLst>
                                            <p:cond delay="499"/>
                                          </p:stCondLst>
                                        </p:cTn>
                                        <p:tgtEl>
                                          <p:spTgt spid="60"/>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66"/>
                                        </p:tgtEl>
                                      </p:cBhvr>
                                    </p:animEffect>
                                    <p:set>
                                      <p:cBhvr>
                                        <p:cTn id="41" dur="1" fill="hold">
                                          <p:stCondLst>
                                            <p:cond delay="499"/>
                                          </p:stCondLst>
                                        </p:cTn>
                                        <p:tgtEl>
                                          <p:spTgt spid="66"/>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71"/>
                                        </p:tgtEl>
                                      </p:cBhvr>
                                    </p:animEffect>
                                    <p:set>
                                      <p:cBhvr>
                                        <p:cTn id="44" dur="1" fill="hold">
                                          <p:stCondLst>
                                            <p:cond delay="499"/>
                                          </p:stCondLst>
                                        </p:cTn>
                                        <p:tgtEl>
                                          <p:spTgt spid="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2" grpId="0" animBg="1"/>
      <p:bldP spid="62" grpId="1" animBg="1"/>
      <p:bldP spid="63" grpId="0" animBg="1"/>
      <p:bldP spid="6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82202" y="-103701"/>
            <a:ext cx="2152075" cy="1579001"/>
          </a:xfrm>
          <a:prstGeom prst="rect">
            <a:avLst/>
          </a:prstGeom>
        </p:spPr>
      </p:pic>
      <p:sp>
        <p:nvSpPr>
          <p:cNvPr id="9" name="TextBox 8"/>
          <p:cNvSpPr txBox="1"/>
          <p:nvPr/>
        </p:nvSpPr>
        <p:spPr>
          <a:xfrm>
            <a:off x="1169812" y="1098264"/>
            <a:ext cx="9839309" cy="1055608"/>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Trong hình dưới đây, hãy dùng ê ke kiểm tra xem hai bán kính nào của hình tròn tâm O tạo thành một góc vuông.</a:t>
            </a:r>
            <a:endParaRPr lang="en-US" sz="2800" b="1" dirty="0">
              <a:solidFill>
                <a:srgbClr val="0070C0"/>
              </a:solidFill>
              <a:latin typeface="Cambria" panose="02040503050406030204" pitchFamily="18" charset="0"/>
              <a:ea typeface="Cambria" panose="02040503050406030204" pitchFamily="18" charset="0"/>
            </a:endParaRPr>
          </a:p>
        </p:txBody>
      </p:sp>
      <p:grpSp>
        <p:nvGrpSpPr>
          <p:cNvPr id="29" name="Group 28"/>
          <p:cNvGrpSpPr/>
          <p:nvPr/>
        </p:nvGrpSpPr>
        <p:grpSpPr>
          <a:xfrm>
            <a:off x="4156495" y="2600927"/>
            <a:ext cx="3842795" cy="3842795"/>
            <a:chOff x="4156495" y="2372810"/>
            <a:chExt cx="3842795" cy="3842795"/>
          </a:xfrm>
          <a:solidFill>
            <a:srgbClr val="FFE7D2"/>
          </a:solidFill>
        </p:grpSpPr>
        <p:sp>
          <p:nvSpPr>
            <p:cNvPr id="8" name="Oval 7"/>
            <p:cNvSpPr/>
            <p:nvPr/>
          </p:nvSpPr>
          <p:spPr>
            <a:xfrm>
              <a:off x="4156495" y="2372810"/>
              <a:ext cx="3842795" cy="3842795"/>
            </a:xfrm>
            <a:prstGeom prst="ellipse">
              <a:avLst/>
            </a:prstGeom>
            <a:grpFill/>
            <a:ln w="19050" cap="flat">
              <a:solidFill>
                <a:schemeClr val="tx1"/>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bg1"/>
                  </a:solidFill>
                  <a:latin typeface="+mj-lt"/>
                </a:rPr>
                <a:t>-</a:t>
              </a:r>
            </a:p>
          </p:txBody>
        </p:sp>
        <p:grpSp>
          <p:nvGrpSpPr>
            <p:cNvPr id="28" name="Group 27"/>
            <p:cNvGrpSpPr/>
            <p:nvPr/>
          </p:nvGrpSpPr>
          <p:grpSpPr>
            <a:xfrm>
              <a:off x="4201608" y="2372810"/>
              <a:ext cx="3234918" cy="3291606"/>
              <a:chOff x="4201608" y="2372810"/>
              <a:chExt cx="3234918" cy="3291606"/>
            </a:xfrm>
            <a:grpFill/>
          </p:grpSpPr>
          <p:cxnSp>
            <p:nvCxnSpPr>
              <p:cNvPr id="11" name="Straight Connector 10"/>
              <p:cNvCxnSpPr>
                <a:stCxn id="8" idx="0"/>
              </p:cNvCxnSpPr>
              <p:nvPr/>
            </p:nvCxnSpPr>
            <p:spPr>
              <a:xfrm>
                <a:off x="6077893" y="2372810"/>
                <a:ext cx="0" cy="1921397"/>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01608" y="4294207"/>
                <a:ext cx="1920240" cy="375354"/>
              </a:xfrm>
              <a:prstGeom prst="line">
                <a:avLst/>
              </a:prstGeom>
              <a:grpFill/>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8" idx="5"/>
              </p:cNvCxnSpPr>
              <p:nvPr/>
            </p:nvCxnSpPr>
            <p:spPr>
              <a:xfrm>
                <a:off x="6077892" y="4294207"/>
                <a:ext cx="1358634" cy="135863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719259" y="4305782"/>
                <a:ext cx="1358633" cy="1358634"/>
              </a:xfrm>
              <a:prstGeom prst="line">
                <a:avLst/>
              </a:prstGeom>
              <a:grpFill/>
              <a:ln w="571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3628452" y="2085012"/>
            <a:ext cx="4336117" cy="4299941"/>
            <a:chOff x="3628452" y="2085012"/>
            <a:chExt cx="4336117" cy="4299941"/>
          </a:xfrm>
        </p:grpSpPr>
        <p:sp>
          <p:nvSpPr>
            <p:cNvPr id="27" name="TextBox 26"/>
            <p:cNvSpPr txBox="1"/>
            <p:nvPr/>
          </p:nvSpPr>
          <p:spPr>
            <a:xfrm>
              <a:off x="6128967" y="4104719"/>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O</a:t>
              </a:r>
              <a:endParaRPr lang="en-US" sz="3200" b="1" dirty="0">
                <a:latin typeface="Cambria" panose="02040503050406030204" pitchFamily="18" charset="0"/>
                <a:ea typeface="Cambria" panose="02040503050406030204" pitchFamily="18" charset="0"/>
              </a:endParaRPr>
            </a:p>
          </p:txBody>
        </p:sp>
        <p:sp>
          <p:nvSpPr>
            <p:cNvPr id="30" name="TextBox 29"/>
            <p:cNvSpPr txBox="1"/>
            <p:nvPr/>
          </p:nvSpPr>
          <p:spPr>
            <a:xfrm>
              <a:off x="5850982" y="2085012"/>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p:txBody>
        </p:sp>
        <p:sp>
          <p:nvSpPr>
            <p:cNvPr id="31" name="TextBox 30"/>
            <p:cNvSpPr txBox="1"/>
            <p:nvPr/>
          </p:nvSpPr>
          <p:spPr>
            <a:xfrm>
              <a:off x="3628452" y="4616866"/>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D</a:t>
              </a:r>
              <a:endParaRPr lang="en-US" sz="3200" b="1" dirty="0">
                <a:latin typeface="Cambria" panose="02040503050406030204" pitchFamily="18" charset="0"/>
                <a:ea typeface="Cambria" panose="02040503050406030204" pitchFamily="18" charset="0"/>
              </a:endParaRPr>
            </a:p>
          </p:txBody>
        </p:sp>
        <p:sp>
          <p:nvSpPr>
            <p:cNvPr id="35" name="TextBox 34"/>
            <p:cNvSpPr txBox="1"/>
            <p:nvPr/>
          </p:nvSpPr>
          <p:spPr>
            <a:xfrm>
              <a:off x="4161075" y="5800178"/>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C</a:t>
              </a:r>
              <a:endParaRPr lang="en-US" sz="3200" b="1" dirty="0">
                <a:latin typeface="Cambria" panose="02040503050406030204" pitchFamily="18" charset="0"/>
                <a:ea typeface="Cambria" panose="02040503050406030204" pitchFamily="18" charset="0"/>
              </a:endParaRPr>
            </a:p>
          </p:txBody>
        </p:sp>
        <p:sp>
          <p:nvSpPr>
            <p:cNvPr id="36" name="TextBox 35"/>
            <p:cNvSpPr txBox="1"/>
            <p:nvPr/>
          </p:nvSpPr>
          <p:spPr>
            <a:xfrm>
              <a:off x="7487601" y="5800177"/>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p:txBody>
        </p:sp>
      </p:grpSp>
      <p:sp>
        <p:nvSpPr>
          <p:cNvPr id="38" name="Rectangle 37"/>
          <p:cNvSpPr/>
          <p:nvPr/>
        </p:nvSpPr>
        <p:spPr>
          <a:xfrm rot="2715848">
            <a:off x="5991943" y="4621975"/>
            <a:ext cx="211103" cy="211103"/>
          </a:xfrm>
          <a:prstGeom prst="rect">
            <a:avLst/>
          </a:prstGeom>
          <a:solidFill>
            <a:schemeClr val="bg1"/>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pic>
        <p:nvPicPr>
          <p:cNvPr id="39"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6528">
            <a:off x="1347047" y="2237945"/>
            <a:ext cx="2823773" cy="2879557"/>
          </a:xfrm>
          <a:prstGeom prst="rect">
            <a:avLst/>
          </a:prstGeom>
        </p:spPr>
      </p:pic>
      <p:pic>
        <p:nvPicPr>
          <p:cNvPr id="44" name="Picture 43"/>
          <p:cNvPicPr>
            <a:picLocks noChangeAspect="1"/>
          </p:cNvPicPr>
          <p:nvPr/>
        </p:nvPicPr>
        <p:blipFill>
          <a:blip r:embed="rId10"/>
          <a:stretch>
            <a:fillRect/>
          </a:stretch>
        </p:blipFill>
        <p:spPr>
          <a:xfrm>
            <a:off x="4709059" y="4533899"/>
            <a:ext cx="2773920" cy="1420491"/>
          </a:xfrm>
          <a:prstGeom prst="rect">
            <a:avLst/>
          </a:prstGeom>
        </p:spPr>
      </p:pic>
      <p:pic>
        <p:nvPicPr>
          <p:cNvPr id="46"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3914">
            <a:off x="4185767" y="2201430"/>
            <a:ext cx="2823773" cy="2879557"/>
          </a:xfrm>
          <a:prstGeom prst="rect">
            <a:avLst/>
          </a:prstGeom>
        </p:spPr>
      </p:pic>
      <p:pic>
        <p:nvPicPr>
          <p:cNvPr id="47"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4181347">
            <a:off x="4400939" y="4061811"/>
            <a:ext cx="2823773" cy="2879557"/>
          </a:xfrm>
          <a:prstGeom prst="rect">
            <a:avLst/>
          </a:prstGeom>
        </p:spPr>
      </p:pic>
      <p:pic>
        <p:nvPicPr>
          <p:cNvPr id="48"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7681103">
            <a:off x="5581798" y="2641505"/>
            <a:ext cx="2823773" cy="2879557"/>
          </a:xfrm>
          <a:prstGeom prst="rect">
            <a:avLst/>
          </a:prstGeom>
        </p:spPr>
      </p:pic>
      <p:pic>
        <p:nvPicPr>
          <p:cNvPr id="49" name="그림 6">
            <a:extLst>
              <a:ext uri="{FF2B5EF4-FFF2-40B4-BE49-F238E27FC236}">
                <a16:creationId xmlns:a16="http://schemas.microsoft.com/office/drawing/2014/main"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6193393">
            <a:off x="3936909" y="3737136"/>
            <a:ext cx="2823773" cy="2879557"/>
          </a:xfrm>
          <a:prstGeom prst="rect">
            <a:avLst/>
          </a:prstGeom>
        </p:spPr>
      </p:pic>
      <p:grpSp>
        <p:nvGrpSpPr>
          <p:cNvPr id="53" name="Group 52"/>
          <p:cNvGrpSpPr/>
          <p:nvPr/>
        </p:nvGrpSpPr>
        <p:grpSpPr>
          <a:xfrm flipH="1">
            <a:off x="8072695" y="2242079"/>
            <a:ext cx="2575858" cy="4851169"/>
            <a:chOff x="-307894" y="1676098"/>
            <a:chExt cx="2976496" cy="5571932"/>
          </a:xfrm>
        </p:grpSpPr>
        <p:sp>
          <p:nvSpPr>
            <p:cNvPr id="54" name="Cloud Callout 53"/>
            <p:cNvSpPr/>
            <p:nvPr/>
          </p:nvSpPr>
          <p:spPr>
            <a:xfrm>
              <a:off x="-42435" y="1676098"/>
              <a:ext cx="2711037" cy="1607005"/>
            </a:xfrm>
            <a:prstGeom prst="cloudCallout">
              <a:avLst>
                <a:gd name="adj1" fmla="val -2833"/>
                <a:gd name="adj2" fmla="val 76185"/>
              </a:avLst>
            </a:prstGeom>
            <a:solidFill>
              <a:srgbClr val="FFBF53"/>
            </a:solidFill>
            <a:ln w="25400" cap="flat" cmpd="sng" algn="ctr">
              <a:solidFill>
                <a:srgbClr val="FFBF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FFFF"/>
                  </a:solidFill>
                  <a:effectLst/>
                  <a:uLnTx/>
                  <a:uFillTx/>
                  <a:latin typeface="Calibri"/>
                  <a:ea typeface="+mn-ea"/>
                  <a:cs typeface="+mn-cs"/>
                </a:rPr>
                <a:t>Thảo</a:t>
              </a:r>
              <a:r>
                <a:rPr kumimoji="0" lang="en-US" sz="24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2400" b="1" i="0" u="none" strike="noStrike" kern="0" cap="none" spc="0" normalizeH="0" baseline="0" noProof="0" dirty="0" err="1" smtClean="0">
                  <a:ln>
                    <a:noFill/>
                  </a:ln>
                  <a:solidFill>
                    <a:srgbClr val="FFFFFF"/>
                  </a:solidFill>
                  <a:effectLst/>
                  <a:uLnTx/>
                  <a:uFillTx/>
                  <a:latin typeface="Calibri"/>
                  <a:ea typeface="+mn-ea"/>
                  <a:cs typeface="+mn-cs"/>
                </a:rPr>
                <a:t>luận</a:t>
              </a:r>
              <a:endParaRPr kumimoji="0" lang="en-US" sz="2400" b="1" i="0" u="none" strike="noStrike" kern="0" cap="none" spc="0" normalizeH="0" baseline="0" noProof="0" dirty="0" smtClean="0">
                <a:ln>
                  <a:noFill/>
                </a:ln>
                <a:solidFill>
                  <a:srgbClr val="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FFFF"/>
                  </a:solidFill>
                  <a:effectLst/>
                  <a:uLnTx/>
                  <a:uFillTx/>
                  <a:latin typeface="Calibri"/>
                  <a:ea typeface="+mn-ea"/>
                  <a:cs typeface="+mn-cs"/>
                </a:rPr>
                <a:t>nhóm</a:t>
              </a:r>
              <a:r>
                <a:rPr kumimoji="0" lang="en-US" sz="2400" b="1" i="0" u="none" strike="noStrike" kern="0" cap="none" spc="0" normalizeH="0" baseline="0" noProof="0" dirty="0" smtClean="0">
                  <a:ln>
                    <a:noFill/>
                  </a:ln>
                  <a:solidFill>
                    <a:srgbClr val="FFFFFF"/>
                  </a:solidFill>
                  <a:effectLst/>
                  <a:uLnTx/>
                  <a:uFillTx/>
                  <a:latin typeface="Calibri"/>
                  <a:ea typeface="+mn-ea"/>
                  <a:cs typeface="+mn-cs"/>
                </a:rPr>
                <a:t> 2</a:t>
              </a:r>
            </a:p>
          </p:txBody>
        </p:sp>
        <p:pic>
          <p:nvPicPr>
            <p:cNvPr id="55" name="图片 27">
              <a:extLst>
                <a:ext uri="{FF2B5EF4-FFF2-40B4-BE49-F238E27FC236}">
                  <a16:creationId xmlns:a16="http://schemas.microsoft.com/office/drawing/2014/main" id="{894E1564-537B-1C4E-B821-61D8834F8C8F}"/>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307894" y="3199604"/>
              <a:ext cx="2695775" cy="4048426"/>
            </a:xfrm>
            <a:prstGeom prst="rect">
              <a:avLst/>
            </a:prstGeom>
          </p:spPr>
        </p:pic>
      </p:grpSp>
    </p:spTree>
    <p:extLst>
      <p:ext uri="{BB962C8B-B14F-4D97-AF65-F5344CB8AC3E}">
        <p14:creationId xmlns:p14="http://schemas.microsoft.com/office/powerpoint/2010/main" val="28366609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1000" fill="hold"/>
                                        <p:tgtEl>
                                          <p:spTgt spid="46"/>
                                        </p:tgtEl>
                                        <p:attrNameLst>
                                          <p:attrName>ppt_w</p:attrName>
                                        </p:attrNameLst>
                                      </p:cBhvr>
                                      <p:tavLst>
                                        <p:tav tm="0">
                                          <p:val>
                                            <p:fltVal val="0"/>
                                          </p:val>
                                        </p:tav>
                                        <p:tav tm="100000">
                                          <p:val>
                                            <p:strVal val="#ppt_w"/>
                                          </p:val>
                                        </p:tav>
                                      </p:tavLst>
                                    </p:anim>
                                    <p:anim calcmode="lin" valueType="num">
                                      <p:cBhvr>
                                        <p:cTn id="26" dur="1000" fill="hold"/>
                                        <p:tgtEl>
                                          <p:spTgt spid="46"/>
                                        </p:tgtEl>
                                        <p:attrNameLst>
                                          <p:attrName>ppt_h</p:attrName>
                                        </p:attrNameLst>
                                      </p:cBhvr>
                                      <p:tavLst>
                                        <p:tav tm="0">
                                          <p:val>
                                            <p:fltVal val="0"/>
                                          </p:val>
                                        </p:tav>
                                        <p:tav tm="100000">
                                          <p:val>
                                            <p:strVal val="#ppt_h"/>
                                          </p:val>
                                        </p:tav>
                                      </p:tavLst>
                                    </p:anim>
                                    <p:anim calcmode="lin" valueType="num">
                                      <p:cBhvr>
                                        <p:cTn id="27"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5"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1000" fill="hold"/>
                                        <p:tgtEl>
                                          <p:spTgt spid="48"/>
                                        </p:tgtEl>
                                        <p:attrNameLst>
                                          <p:attrName>ppt_w</p:attrName>
                                        </p:attrNameLst>
                                      </p:cBhvr>
                                      <p:tavLst>
                                        <p:tav tm="0">
                                          <p:val>
                                            <p:fltVal val="0"/>
                                          </p:val>
                                        </p:tav>
                                        <p:tav tm="100000">
                                          <p:val>
                                            <p:strVal val="#ppt_w"/>
                                          </p:val>
                                        </p:tav>
                                      </p:tavLst>
                                    </p:anim>
                                    <p:anim calcmode="lin" valueType="num">
                                      <p:cBhvr>
                                        <p:cTn id="37" dur="1000" fill="hold"/>
                                        <p:tgtEl>
                                          <p:spTgt spid="48"/>
                                        </p:tgtEl>
                                        <p:attrNameLst>
                                          <p:attrName>ppt_h</p:attrName>
                                        </p:attrNameLst>
                                      </p:cBhvr>
                                      <p:tavLst>
                                        <p:tav tm="0">
                                          <p:val>
                                            <p:fltVal val="0"/>
                                          </p:val>
                                        </p:tav>
                                        <p:tav tm="100000">
                                          <p:val>
                                            <p:strVal val="#ppt_h"/>
                                          </p:val>
                                        </p:tav>
                                      </p:tavLst>
                                    </p:anim>
                                    <p:anim calcmode="lin" valueType="num">
                                      <p:cBhvr>
                                        <p:cTn id="38"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48"/>
                                        </p:tgtEl>
                                      </p:cBhvr>
                                    </p:animEffect>
                                    <p:set>
                                      <p:cBhvr>
                                        <p:cTn id="44" dur="1" fill="hold">
                                          <p:stCondLst>
                                            <p:cond delay="499"/>
                                          </p:stCondLst>
                                        </p:cTn>
                                        <p:tgtEl>
                                          <p:spTgt spid="48"/>
                                        </p:tgtEl>
                                        <p:attrNameLst>
                                          <p:attrName>style.visibility</p:attrName>
                                        </p:attrNameLst>
                                      </p:cBhvr>
                                      <p:to>
                                        <p:strVal val="hidden"/>
                                      </p:to>
                                    </p:set>
                                  </p:childTnLst>
                                </p:cTn>
                              </p:par>
                              <p:par>
                                <p:cTn id="45" presetID="15"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1000" fill="hold"/>
                                        <p:tgtEl>
                                          <p:spTgt spid="47"/>
                                        </p:tgtEl>
                                        <p:attrNameLst>
                                          <p:attrName>ppt_w</p:attrName>
                                        </p:attrNameLst>
                                      </p:cBhvr>
                                      <p:tavLst>
                                        <p:tav tm="0">
                                          <p:val>
                                            <p:fltVal val="0"/>
                                          </p:val>
                                        </p:tav>
                                        <p:tav tm="100000">
                                          <p:val>
                                            <p:strVal val="#ppt_w"/>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 calcmode="lin" valueType="num">
                                      <p:cBhvr>
                                        <p:cTn id="49" dur="1000" fill="hold"/>
                                        <p:tgtEl>
                                          <p:spTgt spid="4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up)">
                                      <p:cBhvr>
                                        <p:cTn id="59" dur="500"/>
                                        <p:tgtEl>
                                          <p:spTgt spid="44"/>
                                        </p:tgtEl>
                                      </p:cBhvr>
                                    </p:animEffect>
                                  </p:childTnLst>
                                </p:cTn>
                              </p:par>
                            </p:childTnLst>
                          </p:cTn>
                        </p:par>
                        <p:par>
                          <p:cTn id="60" fill="hold">
                            <p:stCondLst>
                              <p:cond delay="1000"/>
                            </p:stCondLst>
                            <p:childTnLst>
                              <p:par>
                                <p:cTn id="61" presetID="14" presetClass="entr" presetSubtype="1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randombar(horizontal)">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nodeType="click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1000" fill="hold"/>
                                        <p:tgtEl>
                                          <p:spTgt spid="49"/>
                                        </p:tgtEl>
                                        <p:attrNameLst>
                                          <p:attrName>ppt_w</p:attrName>
                                        </p:attrNameLst>
                                      </p:cBhvr>
                                      <p:tavLst>
                                        <p:tav tm="0">
                                          <p:val>
                                            <p:fltVal val="0"/>
                                          </p:val>
                                        </p:tav>
                                        <p:tav tm="100000">
                                          <p:val>
                                            <p:strVal val="#ppt_w"/>
                                          </p:val>
                                        </p:tav>
                                      </p:tavLst>
                                    </p:anim>
                                    <p:anim calcmode="lin" valueType="num">
                                      <p:cBhvr>
                                        <p:cTn id="69" dur="1000" fill="hold"/>
                                        <p:tgtEl>
                                          <p:spTgt spid="49"/>
                                        </p:tgtEl>
                                        <p:attrNameLst>
                                          <p:attrName>ppt_h</p:attrName>
                                        </p:attrNameLst>
                                      </p:cBhvr>
                                      <p:tavLst>
                                        <p:tav tm="0">
                                          <p:val>
                                            <p:fltVal val="0"/>
                                          </p:val>
                                        </p:tav>
                                        <p:tav tm="100000">
                                          <p:val>
                                            <p:strVal val="#ppt_h"/>
                                          </p:val>
                                        </p:tav>
                                      </p:tavLst>
                                    </p:anim>
                                    <p:anim calcmode="lin" valueType="num">
                                      <p:cBhvr>
                                        <p:cTn id="70"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12682" y="-110812"/>
            <a:ext cx="2152075" cy="1572904"/>
          </a:xfrm>
          <a:prstGeom prst="rect">
            <a:avLst/>
          </a:prstGeom>
        </p:spPr>
      </p:pic>
      <p:sp>
        <p:nvSpPr>
          <p:cNvPr id="8" name="TextBox 7"/>
          <p:cNvSpPr txBox="1"/>
          <p:nvPr/>
        </p:nvSpPr>
        <p:spPr>
          <a:xfrm>
            <a:off x="1188719" y="1266575"/>
            <a:ext cx="9839309" cy="2009061"/>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endParaRPr lang="en-US" sz="2800" b="1" dirty="0">
              <a:solidFill>
                <a:srgbClr val="0070C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8"/>
          <a:srcRect l="7958" t="2031" r="6279" b="4950"/>
          <a:stretch/>
        </p:blipFill>
        <p:spPr>
          <a:xfrm>
            <a:off x="4372170" y="3275636"/>
            <a:ext cx="3197673" cy="2925975"/>
          </a:xfrm>
          <a:prstGeom prst="rect">
            <a:avLst/>
          </a:prstGeom>
        </p:spPr>
      </p:pic>
      <p:sp>
        <p:nvSpPr>
          <p:cNvPr id="9" name="TextBox 8"/>
          <p:cNvSpPr txBox="1"/>
          <p:nvPr/>
        </p:nvSpPr>
        <p:spPr>
          <a:xfrm>
            <a:off x="646596" y="3665989"/>
            <a:ext cx="3723988" cy="2281476"/>
          </a:xfrm>
          <a:prstGeom prst="roundRect">
            <a:avLst/>
          </a:prstGeom>
          <a:solidFill>
            <a:srgbClr val="00B0F0"/>
          </a:solidFill>
          <a:ln>
            <a:solidFill>
              <a:schemeClr val="tx1"/>
            </a:solidFill>
          </a:ln>
        </p:spPr>
        <p:txBody>
          <a:bodyPr wrap="square" rtlCol="0">
            <a:spAutoFit/>
          </a:bodyPr>
          <a:lstStyle/>
          <a:p>
            <a:pPr algn="just"/>
            <a:r>
              <a:rPr lang="en-US" sz="3200" dirty="0" err="1" smtClean="0">
                <a:solidFill>
                  <a:srgbClr val="3C077A"/>
                </a:solidFill>
                <a:latin typeface="Cambria" panose="02040503050406030204" pitchFamily="18" charset="0"/>
                <a:ea typeface="Cambria" panose="02040503050406030204" pitchFamily="18" charset="0"/>
              </a:rPr>
              <a:t>Một</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mặt</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của</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khối</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lập</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phương</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lớn</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có</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bao</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nhiêu</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mặt</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lập</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phương</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nhỏ</a:t>
            </a:r>
            <a:r>
              <a:rPr lang="en-US" sz="3200" dirty="0">
                <a:solidFill>
                  <a:srgbClr val="3C077A"/>
                </a:solidFill>
                <a:latin typeface="Cambria" panose="02040503050406030204" pitchFamily="18" charset="0"/>
                <a:ea typeface="Cambria" panose="02040503050406030204" pitchFamily="18" charset="0"/>
              </a:rPr>
              <a:t>?</a:t>
            </a:r>
          </a:p>
        </p:txBody>
      </p:sp>
      <p:sp>
        <p:nvSpPr>
          <p:cNvPr id="11" name="TextBox 10"/>
          <p:cNvSpPr txBox="1"/>
          <p:nvPr/>
        </p:nvSpPr>
        <p:spPr>
          <a:xfrm flipH="1">
            <a:off x="7720726" y="3901164"/>
            <a:ext cx="4211655" cy="1940957"/>
          </a:xfrm>
          <a:prstGeom prst="roundRect">
            <a:avLst/>
          </a:prstGeom>
          <a:solidFill>
            <a:srgbClr val="F43A85"/>
          </a:solidFill>
          <a:ln>
            <a:solidFill>
              <a:schemeClr val="tx1"/>
            </a:solidFill>
          </a:ln>
        </p:spPr>
        <p:txBody>
          <a:bodyPr wrap="square" rtlCol="0">
            <a:spAutoFit/>
          </a:bodyPr>
          <a:lstStyle/>
          <a:p>
            <a:r>
              <a:rPr lang="en-US" sz="3200" dirty="0" err="1" smtClean="0">
                <a:solidFill>
                  <a:schemeClr val="bg1"/>
                </a:solidFill>
                <a:latin typeface="Cambria" panose="02040503050406030204" pitchFamily="18" charset="0"/>
                <a:ea typeface="Cambria" panose="02040503050406030204" pitchFamily="18" charset="0"/>
              </a:rPr>
              <a:t>Một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mặt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của</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khối</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lập</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phương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lớn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có</a:t>
            </a:r>
            <a:r>
              <a:rPr lang="en-US" sz="3200" dirty="0" smtClean="0">
                <a:solidFill>
                  <a:schemeClr val="bg1"/>
                </a:solidFill>
                <a:latin typeface="Cambria" panose="02040503050406030204" pitchFamily="18" charset="0"/>
                <a:ea typeface="Cambria" panose="02040503050406030204" pitchFamily="18" charset="0"/>
              </a:rPr>
              <a:t> </a:t>
            </a:r>
            <a:r>
              <a:rPr lang="en-US" sz="4400" b="1" dirty="0" smtClean="0">
                <a:solidFill>
                  <a:srgbClr val="FFFF00"/>
                </a:solidFill>
                <a:latin typeface="Cambria" panose="02040503050406030204" pitchFamily="18" charset="0"/>
                <a:ea typeface="Cambria" panose="02040503050406030204" pitchFamily="18" charset="0"/>
              </a:rPr>
              <a:t>4</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mặt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lập</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phương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p:cNvSpPr txBox="1"/>
          <p:nvPr/>
        </p:nvSpPr>
        <p:spPr>
          <a:xfrm>
            <a:off x="636401" y="3833062"/>
            <a:ext cx="3723988" cy="1736646"/>
          </a:xfrm>
          <a:prstGeom prst="roundRect">
            <a:avLst/>
          </a:prstGeom>
          <a:solidFill>
            <a:srgbClr val="00B8AC"/>
          </a:solidFill>
          <a:ln>
            <a:solidFill>
              <a:schemeClr val="tx1"/>
            </a:solidFill>
          </a:ln>
        </p:spPr>
        <p:txBody>
          <a:bodyPr wrap="square" rtlCol="0">
            <a:spAutoFit/>
          </a:bodyPr>
          <a:lstStyle/>
          <a:p>
            <a:pPr algn="just"/>
            <a:r>
              <a:rPr lang="en-US" sz="3200" dirty="0" err="1" smtClean="0">
                <a:latin typeface="Cambria" panose="02040503050406030204" pitchFamily="18" charset="0"/>
                <a:ea typeface="Cambria" panose="02040503050406030204" pitchFamily="18" charset="0"/>
              </a:rPr>
              <a:t>Khối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lập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phương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lớn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có</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bao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nhiêu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mặt</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flipH="1">
            <a:off x="7720725" y="4173578"/>
            <a:ext cx="4211655" cy="1396127"/>
          </a:xfrm>
          <a:prstGeom prst="roundRect">
            <a:avLst/>
          </a:prstGeom>
          <a:solidFill>
            <a:srgbClr val="FBD261"/>
          </a:solidFill>
          <a:ln>
            <a:solidFill>
              <a:schemeClr val="tx1"/>
            </a:solidFill>
          </a:ln>
        </p:spPr>
        <p:txBody>
          <a:bodyPr wrap="square" rtlCol="0">
            <a:spAutoFit/>
          </a:bodyPr>
          <a:lstStyle/>
          <a:p>
            <a:pPr lvl="0"/>
            <a:r>
              <a:rPr lang="en-US" sz="3200" dirty="0" err="1" smtClean="0">
                <a:latin typeface="Cambria" panose="02040503050406030204" pitchFamily="18" charset="0"/>
                <a:ea typeface="Cambria" panose="02040503050406030204" pitchFamily="18" charset="0"/>
              </a:rPr>
              <a:t>Khối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lập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phương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lớn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có</a:t>
            </a:r>
            <a:r>
              <a:rPr lang="en-US" sz="3200" dirty="0" smtClean="0">
                <a:latin typeface="Cambria" panose="02040503050406030204" pitchFamily="18" charset="0"/>
                <a:ea typeface="Cambria" panose="02040503050406030204" pitchFamily="18" charset="0"/>
              </a:rPr>
              <a:t> </a:t>
            </a:r>
            <a:r>
              <a:rPr lang="en-US" sz="4400" b="1" dirty="0" smtClean="0">
                <a:solidFill>
                  <a:srgbClr val="F43A85"/>
                </a:solidFill>
                <a:latin typeface="Cambria" panose="02040503050406030204" pitchFamily="18" charset="0"/>
                <a:ea typeface="Cambria" panose="02040503050406030204" pitchFamily="18" charset="0"/>
              </a:rPr>
              <a:t>6</a:t>
            </a:r>
            <a:r>
              <a:rPr lang="en-US" sz="3200" dirty="0" smtClean="0">
                <a:solidFill>
                  <a:prstClr val="black"/>
                </a:solidFill>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mặt</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4" name="TextBox 13"/>
          <p:cNvSpPr txBox="1"/>
          <p:nvPr/>
        </p:nvSpPr>
        <p:spPr>
          <a:xfrm>
            <a:off x="646596" y="3709598"/>
            <a:ext cx="3723988" cy="2281476"/>
          </a:xfrm>
          <a:prstGeom prst="roundRect">
            <a:avLst/>
          </a:prstGeom>
          <a:solidFill>
            <a:schemeClr val="accent2">
              <a:lumMod val="75000"/>
            </a:schemeClr>
          </a:solidFill>
          <a:ln>
            <a:solidFill>
              <a:schemeClr val="tx1"/>
            </a:solidFill>
          </a:ln>
        </p:spPr>
        <p:txBody>
          <a:bodyPr wrap="square" rtlCol="0">
            <a:spAutoFit/>
          </a:bodyPr>
          <a:lstStyle/>
          <a:p>
            <a:pPr algn="just"/>
            <a:r>
              <a:rPr lang="en-US" sz="3200" dirty="0" err="1" smtClean="0">
                <a:solidFill>
                  <a:schemeClr val="bg1"/>
                </a:solidFill>
                <a:latin typeface="Cambria" panose="02040503050406030204" pitchFamily="18" charset="0"/>
                <a:ea typeface="Cambria" panose="02040503050406030204" pitchFamily="18" charset="0"/>
              </a:rPr>
              <a:t>Có</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tất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cả</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bao</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nhiêu</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mặt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khối</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lập</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phương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nhỏ</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được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sơn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màu</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đỏ</a:t>
            </a:r>
            <a:r>
              <a:rPr lang="en-US"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sp>
        <p:nvSpPr>
          <p:cNvPr id="15" name="TextBox 14"/>
          <p:cNvSpPr txBox="1"/>
          <p:nvPr/>
        </p:nvSpPr>
        <p:spPr>
          <a:xfrm flipH="1">
            <a:off x="7933693" y="4445995"/>
            <a:ext cx="4211655" cy="851297"/>
          </a:xfrm>
          <a:prstGeom prst="roundRect">
            <a:avLst/>
          </a:prstGeom>
          <a:solidFill>
            <a:srgbClr val="00B050"/>
          </a:solidFill>
          <a:ln>
            <a:solidFill>
              <a:schemeClr val="tx1"/>
            </a:solidFill>
          </a:ln>
        </p:spPr>
        <p:txBody>
          <a:bodyPr wrap="square" rtlCol="0">
            <a:spAutoFit/>
          </a:bodyPr>
          <a:lstStyle/>
          <a:p>
            <a:pPr lvl="0" algn="ctr"/>
            <a:r>
              <a:rPr lang="en-US" sz="4400" b="1" dirty="0" smtClean="0">
                <a:solidFill>
                  <a:srgbClr val="3C077A"/>
                </a:solidFill>
                <a:latin typeface="Cambria" panose="02040503050406030204" pitchFamily="18" charset="0"/>
                <a:ea typeface="Cambria" panose="02040503050406030204" pitchFamily="18" charset="0"/>
              </a:rPr>
              <a:t>4 x 6 = 24</a:t>
            </a:r>
            <a:endParaRPr lang="en-US" sz="3200" dirty="0">
              <a:solidFill>
                <a:srgbClr val="3C077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13570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14902" y="1664638"/>
            <a:ext cx="3298222" cy="2609314"/>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3413124" y="2369919"/>
            <a:ext cx="2804403" cy="1810669"/>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144794" y="1764124"/>
            <a:ext cx="2767824" cy="1786283"/>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rot="20912011">
            <a:off x="8728903" y="1815162"/>
            <a:ext cx="3322608" cy="2932430"/>
          </a:xfrm>
          <a:prstGeom prst="rect">
            <a:avLst/>
          </a:prstGeom>
        </p:spPr>
      </p:pic>
    </p:spTree>
    <p:extLst>
      <p:ext uri="{BB962C8B-B14F-4D97-AF65-F5344CB8AC3E}">
        <p14:creationId xmlns:p14="http://schemas.microsoft.com/office/powerpoint/2010/main" val="2787789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C077A"/>
        </a:solidFill>
        <a:ln w="76200" cap="flat">
          <a:noFill/>
          <a:prstDash val="solid"/>
          <a:miter/>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815</Words>
  <Application>Microsoft Office PowerPoint</Application>
  <PresentationFormat>Widescreen</PresentationFormat>
  <Paragraphs>100</Paragraphs>
  <Slides>18</Slides>
  <Notes>4</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vt:i4>
      </vt:variant>
    </vt:vector>
  </HeadingPairs>
  <TitlesOfParts>
    <vt:vector size="37" baseType="lpstr">
      <vt:lpstr>Cambria</vt:lpstr>
      <vt:lpstr>字魂27号-布丁体</vt:lpstr>
      <vt:lpstr>Times New Roman</vt:lpstr>
      <vt:lpstr>SVN-Newton</vt:lpstr>
      <vt:lpstr>Arial</vt:lpstr>
      <vt:lpstr>SVN-Dancing Script</vt:lpstr>
      <vt:lpstr>Arial Unicode MS</vt:lpstr>
      <vt:lpstr>UTM Avo</vt:lpstr>
      <vt:lpstr>#9Slide05 Bodega Script</vt:lpstr>
      <vt:lpstr>Rammetto One</vt:lpstr>
      <vt:lpstr>Calibri</vt:lpstr>
      <vt:lpstr>UTM Aquarelle</vt:lpstr>
      <vt:lpstr>#9Slide05 ViceroyJF</vt:lpstr>
      <vt:lpstr>UYa Respective</vt:lpstr>
      <vt:lpstr>Poppins Light</vt:lpstr>
      <vt:lpstr>Wingdings</vt:lpstr>
      <vt:lpstr>#9Slide07 HoneyCream</vt:lpstr>
      <vt:lpstr>PPTMON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76</cp:revision>
  <dcterms:created xsi:type="dcterms:W3CDTF">2022-10-06T15:49:14Z</dcterms:created>
  <dcterms:modified xsi:type="dcterms:W3CDTF">2022-10-08T16:20:42Z</dcterms:modified>
</cp:coreProperties>
</file>