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2" r:id="rId2"/>
    <p:sldId id="266" r:id="rId3"/>
    <p:sldId id="267" r:id="rId4"/>
    <p:sldId id="302" r:id="rId5"/>
    <p:sldId id="327" r:id="rId6"/>
    <p:sldId id="277" r:id="rId7"/>
    <p:sldId id="314" r:id="rId8"/>
    <p:sldId id="315" r:id="rId9"/>
    <p:sldId id="316" r:id="rId10"/>
    <p:sldId id="318" r:id="rId11"/>
    <p:sldId id="319" r:id="rId12"/>
    <p:sldId id="328" r:id="rId13"/>
    <p:sldId id="306" r:id="rId14"/>
    <p:sldId id="320" r:id="rId15"/>
    <p:sldId id="321" r:id="rId16"/>
    <p:sldId id="322" r:id="rId17"/>
    <p:sldId id="323" r:id="rId18"/>
    <p:sldId id="329" r:id="rId19"/>
    <p:sldId id="313" r:id="rId20"/>
    <p:sldId id="330" r:id="rId21"/>
    <p:sldId id="324" r:id="rId22"/>
    <p:sldId id="331" r:id="rId23"/>
    <p:sldId id="325" r:id="rId24"/>
    <p:sldId id="326" r:id="rId25"/>
    <p:sldId id="299" r:id="rId26"/>
    <p:sldId id="288" r:id="rId27"/>
    <p:sldId id="304" r:id="rId28"/>
  </p:sldIdLst>
  <p:sldSz cx="12161838" cy="6858000"/>
  <p:notesSz cx="6858000" cy="9144000"/>
  <p:defaultText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E0B3"/>
    <a:srgbClr val="EAEAEA"/>
    <a:srgbClr val="C9FFC9"/>
    <a:srgbClr val="FFDECD"/>
    <a:srgbClr val="B9E781"/>
    <a:srgbClr val="33CC33"/>
    <a:srgbClr val="72D477"/>
    <a:srgbClr val="66FF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4" autoAdjust="0"/>
  </p:normalViewPr>
  <p:slideViewPr>
    <p:cSldViewPr>
      <p:cViewPr>
        <p:scale>
          <a:sx n="50" d="100"/>
          <a:sy n="50" d="100"/>
        </p:scale>
        <p:origin x="-960" y="-39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D6BCC-6ED7-4880-9868-8121FD3D1E36}" type="datetimeFigureOut">
              <a:rPr lang="en-US" smtClean="0"/>
              <a:t>9/25/2021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02FCF-448E-419E-82E4-12DAE3C8EF89}" type="slidenum">
              <a:rPr lang="en-US" smtClean="0"/>
              <a:t>‹#›</a:t>
            </a:fld>
            <a:endParaRPr lang="en-US"/>
          </a:p>
        </p:txBody>
      </p:sp>
    </p:spTree>
    <p:extLst>
      <p:ext uri="{BB962C8B-B14F-4D97-AF65-F5344CB8AC3E}">
        <p14:creationId xmlns:p14="http://schemas.microsoft.com/office/powerpoint/2010/main" val="788300810"/>
      </p:ext>
    </p:extLst>
  </p:cSld>
  <p:clrMap bg1="lt1" tx1="dk1" bg2="lt2" tx2="dk2" accent1="accent1" accent2="accent2" accent3="accent3" accent4="accent4" accent5="accent5" accent6="accent6" hlink="hlink" folHlink="folHlink"/>
  <p:notesStyle>
    <a:lvl1pPr marL="0" algn="l" defTabSz="1217249" rtl="0" eaLnBrk="1" latinLnBrk="0" hangingPunct="1">
      <a:defRPr sz="1600" kern="1200">
        <a:solidFill>
          <a:schemeClr val="tx1"/>
        </a:solidFill>
        <a:latin typeface="+mn-lt"/>
        <a:ea typeface="+mn-ea"/>
        <a:cs typeface="+mn-cs"/>
      </a:defRPr>
    </a:lvl1pPr>
    <a:lvl2pPr marL="608625" algn="l" defTabSz="1217249" rtl="0" eaLnBrk="1" latinLnBrk="0" hangingPunct="1">
      <a:defRPr sz="1600" kern="1200">
        <a:solidFill>
          <a:schemeClr val="tx1"/>
        </a:solidFill>
        <a:latin typeface="+mn-lt"/>
        <a:ea typeface="+mn-ea"/>
        <a:cs typeface="+mn-cs"/>
      </a:defRPr>
    </a:lvl2pPr>
    <a:lvl3pPr marL="1217249" algn="l" defTabSz="1217249" rtl="0" eaLnBrk="1" latinLnBrk="0" hangingPunct="1">
      <a:defRPr sz="1600" kern="1200">
        <a:solidFill>
          <a:schemeClr val="tx1"/>
        </a:solidFill>
        <a:latin typeface="+mn-lt"/>
        <a:ea typeface="+mn-ea"/>
        <a:cs typeface="+mn-cs"/>
      </a:defRPr>
    </a:lvl3pPr>
    <a:lvl4pPr marL="1825874" algn="l" defTabSz="1217249" rtl="0" eaLnBrk="1" latinLnBrk="0" hangingPunct="1">
      <a:defRPr sz="1600" kern="1200">
        <a:solidFill>
          <a:schemeClr val="tx1"/>
        </a:solidFill>
        <a:latin typeface="+mn-lt"/>
        <a:ea typeface="+mn-ea"/>
        <a:cs typeface="+mn-cs"/>
      </a:defRPr>
    </a:lvl4pPr>
    <a:lvl5pPr marL="2434499" algn="l" defTabSz="1217249" rtl="0" eaLnBrk="1" latinLnBrk="0" hangingPunct="1">
      <a:defRPr sz="1600" kern="1200">
        <a:solidFill>
          <a:schemeClr val="tx1"/>
        </a:solidFill>
        <a:latin typeface="+mn-lt"/>
        <a:ea typeface="+mn-ea"/>
        <a:cs typeface="+mn-cs"/>
      </a:defRPr>
    </a:lvl5pPr>
    <a:lvl6pPr marL="3043123" algn="l" defTabSz="1217249" rtl="0" eaLnBrk="1" latinLnBrk="0" hangingPunct="1">
      <a:defRPr sz="1600" kern="1200">
        <a:solidFill>
          <a:schemeClr val="tx1"/>
        </a:solidFill>
        <a:latin typeface="+mn-lt"/>
        <a:ea typeface="+mn-ea"/>
        <a:cs typeface="+mn-cs"/>
      </a:defRPr>
    </a:lvl6pPr>
    <a:lvl7pPr marL="3651748" algn="l" defTabSz="1217249" rtl="0" eaLnBrk="1" latinLnBrk="0" hangingPunct="1">
      <a:defRPr sz="1600" kern="1200">
        <a:solidFill>
          <a:schemeClr val="tx1"/>
        </a:solidFill>
        <a:latin typeface="+mn-lt"/>
        <a:ea typeface="+mn-ea"/>
        <a:cs typeface="+mn-cs"/>
      </a:defRPr>
    </a:lvl7pPr>
    <a:lvl8pPr marL="4260372" algn="l" defTabSz="1217249" rtl="0" eaLnBrk="1" latinLnBrk="0" hangingPunct="1">
      <a:defRPr sz="1600" kern="1200">
        <a:solidFill>
          <a:schemeClr val="tx1"/>
        </a:solidFill>
        <a:latin typeface="+mn-lt"/>
        <a:ea typeface="+mn-ea"/>
        <a:cs typeface="+mn-cs"/>
      </a:defRPr>
    </a:lvl8pPr>
    <a:lvl9pPr marL="4868997" algn="l" defTabSz="121724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Một</a:t>
            </a:r>
            <a:r>
              <a:rPr lang="en-US" baseline="0" smtClean="0"/>
              <a:t> số thầy cô yêu cầu làm slide thứ ngày nên em xơ-cua ở đây. Thầy cô nào k dùng thì xoá slide này đi nhé</a:t>
            </a:r>
            <a:endParaRPr lang="en-US"/>
          </a:p>
        </p:txBody>
      </p:sp>
      <p:sp>
        <p:nvSpPr>
          <p:cNvPr id="4" name="Slide Number Placeholder 3"/>
          <p:cNvSpPr>
            <a:spLocks noGrp="1"/>
          </p:cNvSpPr>
          <p:nvPr>
            <p:ph type="sldNum" sz="quarter" idx="10"/>
          </p:nvPr>
        </p:nvSpPr>
        <p:spPr/>
        <p:txBody>
          <a:bodyPr/>
          <a:lstStyle/>
          <a:p>
            <a:fld id="{E26C9995-E298-4780-AFD5-FE18EB59DEAA}" type="slidenum">
              <a:rPr lang="en-US" smtClean="0"/>
              <a:t>4</a:t>
            </a:fld>
            <a:endParaRPr lang="en-US"/>
          </a:p>
        </p:txBody>
      </p:sp>
    </p:spTree>
    <p:extLst>
      <p:ext uri="{BB962C8B-B14F-4D97-AF65-F5344CB8AC3E}">
        <p14:creationId xmlns:p14="http://schemas.microsoft.com/office/powerpoint/2010/main" val="388436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thỏ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51178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vào hình ảnh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262781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tổ chức HS làm việc nhóm đôi, 1 bạn hỏi, 1 bạn trả lời</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21</a:t>
            </a:fld>
            <a:endParaRPr lang="en-US"/>
          </a:p>
        </p:txBody>
      </p:sp>
    </p:spTree>
    <p:extLst>
      <p:ext uri="{BB962C8B-B14F-4D97-AF65-F5344CB8AC3E}">
        <p14:creationId xmlns:p14="http://schemas.microsoft.com/office/powerpoint/2010/main" val="262781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tổ chức HS làm việc nhóm đôi, 1 bạn hỏi, 1 bạn trả lời</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23</a:t>
            </a:fld>
            <a:endParaRPr lang="en-US"/>
          </a:p>
        </p:txBody>
      </p:sp>
    </p:spTree>
    <p:extLst>
      <p:ext uri="{BB962C8B-B14F-4D97-AF65-F5344CB8AC3E}">
        <p14:creationId xmlns:p14="http://schemas.microsoft.com/office/powerpoint/2010/main" val="262781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tổ chức HS làm việc nhóm đôi, 1 bạn hỏi, 1 bạn trả lời</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24</a:t>
            </a:fld>
            <a:endParaRPr lang="en-US"/>
          </a:p>
        </p:txBody>
      </p:sp>
    </p:spTree>
    <p:extLst>
      <p:ext uri="{BB962C8B-B14F-4D97-AF65-F5344CB8AC3E}">
        <p14:creationId xmlns:p14="http://schemas.microsoft.com/office/powerpoint/2010/main" val="262781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từng từ a, b, c, d để nó di chuyển đúng vị trí</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25</a:t>
            </a:fld>
            <a:endParaRPr lang="en-US"/>
          </a:p>
        </p:txBody>
      </p:sp>
    </p:spTree>
    <p:extLst>
      <p:ext uri="{BB962C8B-B14F-4D97-AF65-F5344CB8AC3E}">
        <p14:creationId xmlns:p14="http://schemas.microsoft.com/office/powerpoint/2010/main" val="364361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tìm từ HS viết dễ lẫn tuỳ theo địa phương</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249949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từ dễ lẫn: viết vào bảng con hoặc vở nháp</a:t>
            </a:r>
          </a:p>
          <a:p>
            <a:r>
              <a:rPr lang="en-US" baseline="0" smtClean="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GVHD</a:t>
            </a:r>
            <a:r>
              <a:rPr lang="en-US" baseline="0" smtClean="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GVHD</a:t>
            </a:r>
            <a:r>
              <a:rPr lang="en-US" baseline="0" smtClean="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thỏ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13</a:t>
            </a:fld>
            <a:endParaRPr lang="en-US"/>
          </a:p>
        </p:txBody>
      </p:sp>
    </p:spTree>
    <p:extLst>
      <p:ext uri="{BB962C8B-B14F-4D97-AF65-F5344CB8AC3E}">
        <p14:creationId xmlns:p14="http://schemas.microsoft.com/office/powerpoint/2010/main" val="51178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thỏ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51178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thỏ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15</a:t>
            </a:fld>
            <a:endParaRPr lang="en-US"/>
          </a:p>
        </p:txBody>
      </p:sp>
    </p:spTree>
    <p:extLst>
      <p:ext uri="{BB962C8B-B14F-4D97-AF65-F5344CB8AC3E}">
        <p14:creationId xmlns:p14="http://schemas.microsoft.com/office/powerpoint/2010/main" val="51178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con thỏ để ra đáp 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16</a:t>
            </a:fld>
            <a:endParaRPr lang="en-US"/>
          </a:p>
        </p:txBody>
      </p:sp>
    </p:spTree>
    <p:extLst>
      <p:ext uri="{BB962C8B-B14F-4D97-AF65-F5344CB8AC3E}">
        <p14:creationId xmlns:p14="http://schemas.microsoft.com/office/powerpoint/2010/main" val="51178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61376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31475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0934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313"/>
        <p:cNvGrpSpPr/>
        <p:nvPr/>
      </p:nvGrpSpPr>
      <p:grpSpPr>
        <a:xfrm>
          <a:off x="0" y="0"/>
          <a:ext cx="0" cy="0"/>
          <a:chOff x="0" y="0"/>
          <a:chExt cx="0" cy="0"/>
        </a:xfrm>
      </p:grpSpPr>
    </p:spTree>
    <p:extLst>
      <p:ext uri="{BB962C8B-B14F-4D97-AF65-F5344CB8AC3E}">
        <p14:creationId xmlns:p14="http://schemas.microsoft.com/office/powerpoint/2010/main" val="253147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2400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6285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66A6A-5068-46EF-827D-CC5B5F6D8E70}"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09075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7" y="1535113"/>
            <a:ext cx="537570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66A6A-5068-46EF-827D-CC5B5F6D8E70}" type="datetimeFigureOut">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86563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66A6A-5068-46EF-827D-CC5B5F6D8E70}" type="datetimeFigureOut">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9680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613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49"/>
            <a:ext cx="4001161"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54941" y="273052"/>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4" y="1435102"/>
            <a:ext cx="4001161"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94752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9183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25" tIns="60862" rIns="121725" bIns="608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121725" tIns="60862" rIns="121725" bIns="608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9/25/2021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211046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rive.google.com/drive/folders/1BlxZt9nNlQRlSdG4tanXJ_e0T9WDO0fY?usp=sharin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5.wdp"/><Relationship Id="rId3" Type="http://schemas.openxmlformats.org/officeDocument/2006/relationships/image" Target="../media/image33.jp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5.pn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2.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89" y="609600"/>
            <a:ext cx="11986260" cy="5016758"/>
          </a:xfrm>
          <a:prstGeom prst="rect">
            <a:avLst/>
          </a:prstGeom>
          <a:solidFill>
            <a:schemeClr val="accent2"/>
          </a:solidFill>
        </p:spPr>
        <p:txBody>
          <a:bodyPr wrap="square" rtlCol="0">
            <a:spAutoFit/>
          </a:bodyPr>
          <a:lstStyle/>
          <a:p>
            <a:r>
              <a:rPr lang="en-US" sz="4000" smtClean="0">
                <a:solidFill>
                  <a:schemeClr val="bg1"/>
                </a:solidFill>
                <a:latin typeface="Arial" pitchFamily="34" charset="0"/>
                <a:cs typeface="Arial" pitchFamily="34" charset="0"/>
              </a:rPr>
              <a:t>Nếu tải ppt này về mà thầy cô chưa cài fonts chữ thì thầy cô cần phải cài font đã nhé. Bắt buộc cài fonts rồi mới mở ppt ra ạ. </a:t>
            </a:r>
            <a:endParaRPr lang="en-US" sz="4000" smtClean="0">
              <a:solidFill>
                <a:schemeClr val="bg1"/>
              </a:solidFill>
              <a:latin typeface="Arial" pitchFamily="34" charset="0"/>
              <a:cs typeface="Arial" pitchFamily="34" charset="0"/>
            </a:endParaRPr>
          </a:p>
          <a:p>
            <a:r>
              <a:rPr lang="en-US" sz="4000" smtClean="0">
                <a:solidFill>
                  <a:schemeClr val="bg1"/>
                </a:solidFill>
                <a:latin typeface="Arial" pitchFamily="34" charset="0"/>
                <a:cs typeface="Arial" pitchFamily="34" charset="0"/>
              </a:rPr>
              <a:t>Link </a:t>
            </a:r>
            <a:r>
              <a:rPr lang="en-US" sz="4000">
                <a:solidFill>
                  <a:schemeClr val="bg1"/>
                </a:solidFill>
                <a:latin typeface="Arial" pitchFamily="34" charset="0"/>
                <a:cs typeface="Arial" pitchFamily="34" charset="0"/>
              </a:rPr>
              <a:t>tải fonts: </a:t>
            </a:r>
            <a:r>
              <a:rPr lang="en-US" sz="4000">
                <a:solidFill>
                  <a:schemeClr val="bg1"/>
                </a:solidFill>
                <a:latin typeface="Arial" pitchFamily="34" charset="0"/>
                <a:cs typeface="Arial" pitchFamily="34" charset="0"/>
                <a:hlinkClick r:id="rId2"/>
              </a:rPr>
              <a:t>https://</a:t>
            </a:r>
            <a:r>
              <a:rPr lang="en-US" sz="4000" smtClean="0">
                <a:solidFill>
                  <a:schemeClr val="bg1"/>
                </a:solidFill>
                <a:latin typeface="Arial" pitchFamily="34" charset="0"/>
                <a:cs typeface="Arial" pitchFamily="34" charset="0"/>
                <a:hlinkClick r:id="rId2"/>
              </a:rPr>
              <a:t>drive.google.com/drive/folders/1BlxZt9nNlQRlSdG4tanXJ_e0T9WDO0fY?usp=sharing</a:t>
            </a:r>
            <a:endParaRPr lang="en-US" sz="4000" smtClean="0">
              <a:solidFill>
                <a:schemeClr val="bg1"/>
              </a:solidFill>
              <a:latin typeface="Arial" pitchFamily="34" charset="0"/>
              <a:cs typeface="Arial" pitchFamily="34" charset="0"/>
            </a:endParaRPr>
          </a:p>
          <a:p>
            <a:r>
              <a:rPr lang="en-US" sz="4000" smtClean="0">
                <a:solidFill>
                  <a:schemeClr val="bg1"/>
                </a:solidFill>
                <a:latin typeface="Arial" pitchFamily="34" charset="0"/>
                <a:cs typeface="Arial" pitchFamily="34" charset="0"/>
              </a:rPr>
              <a:t>Cài xong font, thầy cô tắt ppt rồi mở lại nhé!</a:t>
            </a:r>
            <a:endParaRPr lang="en-US" sz="4000" smtClean="0">
              <a:solidFill>
                <a:schemeClr val="bg1"/>
              </a:solidFill>
              <a:latin typeface="Arial" pitchFamily="34" charset="0"/>
              <a:cs typeface="Arial" pitchFamily="34" charset="0"/>
            </a:endParaRPr>
          </a:p>
          <a:p>
            <a:r>
              <a:rPr lang="en-US" sz="4000" smtClean="0">
                <a:solidFill>
                  <a:schemeClr val="bg1"/>
                </a:solidFill>
                <a:latin typeface="Arial" pitchFamily="34" charset="0"/>
                <a:cs typeface="Arial" pitchFamily="34" charset="0"/>
              </a:rPr>
              <a:t>* Đọc xong thầy cô nhớ xoá </a:t>
            </a:r>
            <a:r>
              <a:rPr lang="en-US" sz="4000" smtClean="0">
                <a:solidFill>
                  <a:schemeClr val="bg1"/>
                </a:solidFill>
                <a:latin typeface="Arial" pitchFamily="34" charset="0"/>
                <a:cs typeface="Arial" pitchFamily="34" charset="0"/>
              </a:rPr>
              <a:t>slide </a:t>
            </a:r>
            <a:r>
              <a:rPr lang="en-US" sz="4000" smtClean="0">
                <a:solidFill>
                  <a:schemeClr val="bg1"/>
                </a:solidFill>
                <a:latin typeface="Arial" pitchFamily="34" charset="0"/>
                <a:cs typeface="Arial" pitchFamily="34" charset="0"/>
              </a:rPr>
              <a:t>này đi nhé!</a:t>
            </a:r>
            <a:endParaRPr lang="en-US" sz="40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7009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859664" y="-14990"/>
            <a:ext cx="10369485" cy="7671469"/>
            <a:chOff x="631064" y="-14990"/>
            <a:chExt cx="10369485" cy="7671469"/>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700"/>
            <a:stretch/>
          </p:blipFill>
          <p:spPr bwMode="auto">
            <a:xfrm>
              <a:off x="631064" y="-14990"/>
              <a:ext cx="10369485" cy="7671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1316506" y="124023"/>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7030A0"/>
              </a:solidFill>
              <a:latin typeface="HP001 4 hàng" pitchFamily="34" charset="0"/>
            </a:endParaRPr>
          </a:p>
          <a:p>
            <a:pPr>
              <a:spcAft>
                <a:spcPts val="750"/>
              </a:spcAft>
              <a:defRPr/>
            </a:pPr>
            <a:r>
              <a:rPr lang="en-US" altLang="en-US" sz="3600" b="1" dirty="0">
                <a:solidFill>
                  <a:srgbClr val="7030A0"/>
                </a:solidFill>
                <a:latin typeface="HP001 4 hàng" pitchFamily="34" charset="0"/>
              </a:rPr>
              <a:t>               </a:t>
            </a:r>
          </a:p>
          <a:p>
            <a:pPr>
              <a:spcAft>
                <a:spcPts val="750"/>
              </a:spcAft>
              <a:defRPr/>
            </a:pPr>
            <a:r>
              <a:rPr lang="en-US" altLang="en-US" sz="3600" b="1" dirty="0">
                <a:solidFill>
                  <a:srgbClr val="7030A0"/>
                </a:solidFill>
                <a:latin typeface="HP001 4 hàng" pitchFamily="34" charset="0"/>
              </a:rPr>
              <a:t>                                                                                             </a:t>
            </a:r>
          </a:p>
          <a:p>
            <a:pPr>
              <a:spcAft>
                <a:spcPts val="750"/>
              </a:spcAft>
              <a:defRPr/>
            </a:pPr>
            <a:r>
              <a:rPr lang="en-US" altLang="en-US" sz="3600" b="1" dirty="0">
                <a:solidFill>
                  <a:srgbClr val="7030A0"/>
                </a:solidFill>
                <a:latin typeface="HP001 4 hàng" pitchFamily="34" charset="0"/>
              </a:rPr>
              <a:t>  </a:t>
            </a:r>
          </a:p>
          <a:p>
            <a:pPr>
              <a:spcAft>
                <a:spcPts val="750"/>
              </a:spcAft>
              <a:defRPr/>
            </a:pPr>
            <a:endParaRPr lang="en-US" altLang="en-US" sz="3600" b="1" dirty="0">
              <a:solidFill>
                <a:srgbClr val="7030A0"/>
              </a:solidFill>
              <a:latin typeface="HP001 4 hàng" pitchFamily="34" charset="0"/>
            </a:endParaRPr>
          </a:p>
          <a:p>
            <a:pPr>
              <a:spcAft>
                <a:spcPts val="750"/>
              </a:spcAft>
              <a:defRPr/>
            </a:pPr>
            <a:endParaRPr lang="en-US" altLang="en-US" sz="3600" b="1" smtClean="0">
              <a:solidFill>
                <a:srgbClr val="7030A0"/>
              </a:solidFill>
              <a:latin typeface="HP001 4 hàng" pitchFamily="34" charset="0"/>
            </a:endParaRPr>
          </a:p>
          <a:p>
            <a:pPr>
              <a:spcAft>
                <a:spcPts val="750"/>
              </a:spcAft>
              <a:defRPr/>
            </a:pPr>
            <a:endParaRPr lang="en-US" altLang="en-US" sz="3600" b="1">
              <a:solidFill>
                <a:srgbClr val="7030A0"/>
              </a:solidFill>
              <a:latin typeface="HP001 4 hàng" pitchFamily="34" charset="0"/>
            </a:endParaRPr>
          </a:p>
          <a:p>
            <a:pPr>
              <a:spcAft>
                <a:spcPts val="750"/>
              </a:spcAft>
              <a:defRPr/>
            </a:pPr>
            <a:endParaRPr lang="en-US" altLang="en-US" sz="3600" b="1" smtClean="0">
              <a:solidFill>
                <a:srgbClr val="7030A0"/>
              </a:solidFill>
              <a:latin typeface="HP001 4 hàng" pitchFamily="34" charset="0"/>
            </a:endParaRPr>
          </a:p>
          <a:p>
            <a:pPr>
              <a:spcAft>
                <a:spcPts val="750"/>
              </a:spcAft>
              <a:defRPr/>
            </a:pPr>
            <a:endParaRPr lang="en-US" altLang="en-US" sz="3600" b="1" dirty="0">
              <a:solidFill>
                <a:srgbClr val="7030A0"/>
              </a:solidFill>
              <a:latin typeface="HP001 4 hàng" pitchFamily="34" charset="0"/>
            </a:endParaRPr>
          </a:p>
          <a:p>
            <a:pPr>
              <a:defRPr/>
            </a:pPr>
            <a:r>
              <a:rPr lang="en-US" altLang="en-US" sz="3600" b="1">
                <a:solidFill>
                  <a:srgbClr val="7030A0"/>
                </a:solidFill>
                <a:latin typeface="HP001 4 hàng" pitchFamily="34" charset="0"/>
              </a:rPr>
              <a:t> Thứ </a:t>
            </a:r>
            <a:r>
              <a:rPr lang="en-US" altLang="en-US" sz="3600" b="1" smtClean="0">
                <a:solidFill>
                  <a:srgbClr val="7030A0"/>
                </a:solidFill>
                <a:latin typeface="HP001 4 hàng" pitchFamily="34" charset="0"/>
              </a:rPr>
              <a:t>… </a:t>
            </a:r>
            <a:r>
              <a:rPr lang="en-US" altLang="en-US" sz="3600" b="1">
                <a:solidFill>
                  <a:srgbClr val="7030A0"/>
                </a:solidFill>
                <a:latin typeface="HP001 4 hàng" pitchFamily="34" charset="0"/>
              </a:rPr>
              <a:t>ngày </a:t>
            </a:r>
            <a:r>
              <a:rPr lang="en-US" altLang="en-US" sz="3600" b="1" smtClean="0">
                <a:solidFill>
                  <a:srgbClr val="7030A0"/>
                </a:solidFill>
                <a:latin typeface="HP001 4 hàng" pitchFamily="34" charset="0"/>
              </a:rPr>
              <a:t>… </a:t>
            </a:r>
            <a:r>
              <a:rPr lang="en-US" sz="3600" b="1" smtClean="0">
                <a:solidFill>
                  <a:srgbClr val="7030A0"/>
                </a:solidFill>
                <a:latin typeface="HP001 4 hàng" pitchFamily="34" charset="0"/>
                <a:ea typeface="Calibri"/>
                <a:cs typeface="Arial"/>
              </a:rPr>
              <a:t>Ǉ</a:t>
            </a:r>
            <a:r>
              <a:rPr lang="en-US" altLang="en-US" sz="3600" b="1" smtClean="0">
                <a:solidFill>
                  <a:srgbClr val="7030A0"/>
                </a:solidFill>
                <a:latin typeface="HP001 4 hàng" pitchFamily="34" charset="0"/>
              </a:rPr>
              <a:t>háng … </a:t>
            </a:r>
            <a:r>
              <a:rPr lang="en-US" altLang="en-US" sz="3600" b="1">
                <a:solidFill>
                  <a:srgbClr val="7030A0"/>
                </a:solidFill>
                <a:latin typeface="HP001 4 hàng" pitchFamily="34" charset="0"/>
              </a:rPr>
              <a:t>năm </a:t>
            </a:r>
            <a:r>
              <a:rPr lang="en-US" altLang="en-US" sz="3600" b="1" smtClean="0">
                <a:solidFill>
                  <a:srgbClr val="7030A0"/>
                </a:solidFill>
                <a:latin typeface="HP001 4 hàng" pitchFamily="34" charset="0"/>
              </a:rPr>
              <a:t>2021</a:t>
            </a:r>
            <a:endParaRPr lang="en-US" altLang="en-US" sz="3600" b="1" dirty="0">
              <a:solidFill>
                <a:srgbClr val="7030A0"/>
              </a:solidFill>
              <a:latin typeface="HP001 4 hàng" pitchFamily="34" charset="0"/>
            </a:endParaRPr>
          </a:p>
        </p:txBody>
      </p:sp>
      <p:sp>
        <p:nvSpPr>
          <p:cNvPr id="9" name="Text Box 2"/>
          <p:cNvSpPr txBox="1">
            <a:spLocks noChangeArrowheads="1"/>
          </p:cNvSpPr>
          <p:nvPr/>
        </p:nvSpPr>
        <p:spPr bwMode="auto">
          <a:xfrm>
            <a:off x="4064064" y="990617"/>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a:solidFill>
                  <a:srgbClr val="7030A0"/>
                </a:solidFill>
                <a:latin typeface="HP001 4 hàng" pitchFamily="34" charset="0"/>
              </a:rPr>
              <a:t> T</a:t>
            </a:r>
            <a:r>
              <a:rPr lang="el-GR" altLang="en-US" sz="3600" b="1">
                <a:solidFill>
                  <a:srgbClr val="7030A0"/>
                </a:solidFill>
                <a:latin typeface="HP001 4 hàng" pitchFamily="34" charset="0"/>
              </a:rPr>
              <a:t>Η</a:t>
            </a:r>
            <a:r>
              <a:rPr lang="en-US" altLang="en-US" sz="3600" b="1">
                <a:solidFill>
                  <a:srgbClr val="7030A0"/>
                </a:solidFill>
                <a:latin typeface="HP001 4 hàng" pitchFamily="34" charset="0"/>
              </a:rPr>
              <a:t>Ğng V</a:t>
            </a:r>
            <a:r>
              <a:rPr lang="el-GR" altLang="en-US" sz="3600" b="1">
                <a:solidFill>
                  <a:srgbClr val="7030A0"/>
                </a:solidFill>
                <a:latin typeface="HP001 4 hàng" pitchFamily="34" charset="0"/>
              </a:rPr>
              <a:t>Η</a:t>
            </a:r>
            <a:r>
              <a:rPr lang="en-US" altLang="en-US" sz="3600" b="1">
                <a:solidFill>
                  <a:srgbClr val="7030A0"/>
                </a:solidFill>
                <a:latin typeface="HP001 4 hàng" pitchFamily="34" charset="0"/>
              </a:rPr>
              <a:t>İ</a:t>
            </a:r>
            <a:r>
              <a:rPr lang="el-GR" altLang="en-US" sz="3600" b="1">
                <a:solidFill>
                  <a:srgbClr val="7030A0"/>
                </a:solidFill>
                <a:latin typeface="HP001 4 hàng" pitchFamily="34" charset="0"/>
              </a:rPr>
              <a:t>Ι </a:t>
            </a:r>
            <a:endParaRPr lang="en-US" altLang="en-US" sz="3600" b="1" dirty="0">
              <a:solidFill>
                <a:srgbClr val="7030A0"/>
              </a:solidFill>
              <a:latin typeface="HP001 4 hàng" pitchFamily="34" charset="0"/>
            </a:endParaRPr>
          </a:p>
        </p:txBody>
      </p:sp>
      <p:pic>
        <p:nvPicPr>
          <p:cNvPr id="10"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47519"/>
          <a:stretch/>
        </p:blipFill>
        <p:spPr bwMode="auto">
          <a:xfrm>
            <a:off x="612663" y="1568807"/>
            <a:ext cx="2743200" cy="98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
          <p:cNvSpPr txBox="1">
            <a:spLocks noChangeArrowheads="1"/>
          </p:cNvSpPr>
          <p:nvPr/>
        </p:nvSpPr>
        <p:spPr bwMode="auto">
          <a:xfrm>
            <a:off x="4255747" y="1660160"/>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600" b="1">
                <a:solidFill>
                  <a:srgbClr val="7030A0"/>
                </a:solidFill>
                <a:latin typeface="HP001 4 hàng" pitchFamily="34" charset="0"/>
              </a:rPr>
              <a:t>Cô giáo lġ em</a:t>
            </a:r>
            <a:endParaRPr lang="en-US" altLang="en-US" sz="3600" b="1" dirty="0">
              <a:solidFill>
                <a:srgbClr val="7030A0"/>
              </a:solidFill>
              <a:latin typeface="HP001 4 hàng" pitchFamily="34" charset="0"/>
            </a:endParaRPr>
          </a:p>
        </p:txBody>
      </p:sp>
      <p:sp>
        <p:nvSpPr>
          <p:cNvPr id="14" name="Text Box 2"/>
          <p:cNvSpPr txBox="1">
            <a:spLocks noChangeArrowheads="1"/>
          </p:cNvSpPr>
          <p:nvPr/>
        </p:nvSpPr>
        <p:spPr bwMode="auto">
          <a:xfrm>
            <a:off x="3549531" y="2351594"/>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pt-BR" altLang="en-US" sz="3600" b="1">
                <a:solidFill>
                  <a:srgbClr val="7030A0"/>
                </a:solidFill>
                <a:latin typeface="HP001 4 hàng" pitchFamily="34" charset="0"/>
              </a:rPr>
              <a:t>Sáng wào em ΑĞn lġ</a:t>
            </a:r>
            <a:endParaRPr lang="en-US" altLang="en-US" sz="3600" b="1" dirty="0">
              <a:solidFill>
                <a:srgbClr val="7030A0"/>
              </a:solidFill>
              <a:latin typeface="HP001 4 hàng" pitchFamily="34" charset="0"/>
            </a:endParaRPr>
          </a:p>
        </p:txBody>
      </p:sp>
      <p:sp>
        <p:nvSpPr>
          <p:cNvPr id="15" name="Text Box 2"/>
          <p:cNvSpPr txBox="1">
            <a:spLocks noChangeArrowheads="1"/>
          </p:cNvSpPr>
          <p:nvPr/>
        </p:nvSpPr>
        <p:spPr bwMode="auto">
          <a:xfrm>
            <a:off x="2804319" y="3048000"/>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731520" algn="just">
              <a:spcAft>
                <a:spcPts val="750"/>
              </a:spcAft>
              <a:defRPr/>
            </a:pPr>
            <a:r>
              <a:rPr lang="vi-VN" altLang="en-US" sz="3600" b="1">
                <a:solidFill>
                  <a:srgbClr val="7030A0"/>
                </a:solidFill>
                <a:latin typeface="HP001 4 hàng" pitchFamily="34" charset="0"/>
              </a:rPr>
              <a:t>Cũng </a:t>
            </a:r>
            <a:r>
              <a:rPr lang="el-GR" altLang="en-US" sz="3600" b="1">
                <a:solidFill>
                  <a:srgbClr val="7030A0"/>
                </a:solidFill>
                <a:latin typeface="HP001 4 hàng" pitchFamily="34" charset="0"/>
              </a:rPr>
              <a:t>κ</a:t>
            </a:r>
            <a:r>
              <a:rPr lang="vi-VN" altLang="en-US" sz="3600" b="1">
                <a:solidFill>
                  <a:srgbClr val="7030A0"/>
                </a:solidFill>
                <a:latin typeface="HP001 4 hàng" pitchFamily="34" charset="0"/>
              </a:rPr>
              <a:t>ấy cô </a:t>
            </a:r>
            <a:r>
              <a:rPr lang="el-GR" altLang="en-US" sz="3600" b="1">
                <a:solidFill>
                  <a:srgbClr val="7030A0"/>
                </a:solidFill>
                <a:latin typeface="HP001 4 hàng" pitchFamily="34" charset="0"/>
              </a:rPr>
              <a:t>Α</a:t>
            </a:r>
            <a:r>
              <a:rPr lang="vi-VN" altLang="en-US" sz="3600" b="1">
                <a:solidFill>
                  <a:srgbClr val="7030A0"/>
                </a:solidFill>
                <a:latin typeface="HP001 4 hàng" pitchFamily="34" charset="0"/>
              </a:rPr>
              <a:t>Ğn ǟē</a:t>
            </a:r>
            <a:endParaRPr lang="vi-VN" altLang="en-US" sz="3600" b="1">
              <a:solidFill>
                <a:srgbClr val="7030A0"/>
              </a:solidFill>
              <a:latin typeface="HP001 4 hàng" pitchFamily="34" charset="0"/>
            </a:endParaRPr>
          </a:p>
        </p:txBody>
      </p:sp>
      <p:sp>
        <p:nvSpPr>
          <p:cNvPr id="16" name="Text Box 2"/>
          <p:cNvSpPr txBox="1">
            <a:spLocks noChangeArrowheads="1"/>
          </p:cNvSpPr>
          <p:nvPr/>
        </p:nvSpPr>
        <p:spPr bwMode="auto">
          <a:xfrm>
            <a:off x="2804319" y="3734655"/>
            <a:ext cx="11629891"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731520" algn="just">
              <a:spcAft>
                <a:spcPts val="750"/>
              </a:spcAft>
              <a:defRPr/>
            </a:pPr>
            <a:r>
              <a:rPr lang="pt-BR" altLang="en-US" sz="3600" b="1">
                <a:solidFill>
                  <a:srgbClr val="7030A0"/>
                </a:solidFill>
                <a:latin typeface="HP001 4 hàng" pitchFamily="34" charset="0"/>
              </a:rPr>
              <a:t>Đáp lƟ “Chào </a:t>
            </a:r>
            <a:r>
              <a:rPr lang="pt-BR" altLang="en-US" sz="3600" b="1">
                <a:solidFill>
                  <a:srgbClr val="7030A0"/>
                </a:solidFill>
                <a:latin typeface="HP001 4 hàng" pitchFamily="34" charset="0"/>
              </a:rPr>
              <a:t>cô </a:t>
            </a:r>
            <a:r>
              <a:rPr lang="pt-BR" altLang="en-US" sz="3600" b="1" smtClean="0">
                <a:solidFill>
                  <a:srgbClr val="7030A0"/>
                </a:solidFill>
                <a:latin typeface="HP001 4 hàng" pitchFamily="34" charset="0"/>
              </a:rPr>
              <a:t>ạ!”</a:t>
            </a:r>
            <a:endParaRPr lang="vi-VN" altLang="en-US" sz="3600" b="1">
              <a:solidFill>
                <a:srgbClr val="7030A0"/>
              </a:solidFill>
              <a:latin typeface="HP001 4 hàng" pitchFamily="34" charset="0"/>
            </a:endParaRPr>
          </a:p>
        </p:txBody>
      </p:sp>
      <p:sp>
        <p:nvSpPr>
          <p:cNvPr id="17" name="Text Box 2"/>
          <p:cNvSpPr txBox="1">
            <a:spLocks noChangeArrowheads="1"/>
          </p:cNvSpPr>
          <p:nvPr/>
        </p:nvSpPr>
        <p:spPr bwMode="auto">
          <a:xfrm>
            <a:off x="2818527" y="4452938"/>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731520" algn="just">
              <a:spcAft>
                <a:spcPts val="750"/>
              </a:spcAft>
              <a:defRPr/>
            </a:pPr>
            <a:r>
              <a:rPr lang="vi-VN" altLang="en-US" sz="3600" b="1">
                <a:solidFill>
                  <a:srgbClr val="7030A0"/>
                </a:solidFill>
                <a:latin typeface="HP001 4 hàng" pitchFamily="34" charset="0"/>
              </a:rPr>
              <a:t>Cô jỉm cưƟ </a:t>
            </a:r>
            <a:r>
              <a:rPr lang="el-GR" altLang="en-US" sz="3600" b="1">
                <a:solidFill>
                  <a:srgbClr val="7030A0"/>
                </a:solidFill>
                <a:latin typeface="HP001 4 hàng" pitchFamily="34" charset="0"/>
              </a:rPr>
              <a:t>κ</a:t>
            </a:r>
            <a:r>
              <a:rPr lang="vi-VN" altLang="en-US" sz="3600" b="1">
                <a:solidFill>
                  <a:srgbClr val="7030A0"/>
                </a:solidFill>
                <a:latin typeface="HP001 4 hàng" pitchFamily="34" charset="0"/>
              </a:rPr>
              <a:t>ật Ǉư</a:t>
            </a:r>
            <a:r>
              <a:rPr lang="el-GR" altLang="en-US" sz="3600" b="1">
                <a:solidFill>
                  <a:srgbClr val="7030A0"/>
                </a:solidFill>
                <a:latin typeface="HP001 4 hàng" pitchFamily="34" charset="0"/>
              </a:rPr>
              <a:t>Π</a:t>
            </a:r>
            <a:r>
              <a:rPr lang="en-US" altLang="en-US" sz="3600" b="1" smtClean="0">
                <a:solidFill>
                  <a:srgbClr val="7030A0"/>
                </a:solidFill>
                <a:latin typeface="HP001 4 hàng" pitchFamily="34" charset="0"/>
              </a:rPr>
              <a:t>.</a:t>
            </a:r>
            <a:endParaRPr lang="vi-VN" altLang="en-US" sz="3600" b="1">
              <a:solidFill>
                <a:srgbClr val="7030A0"/>
              </a:solidFill>
              <a:latin typeface="HP001 4 hàng" pitchFamily="34" charset="0"/>
            </a:endParaRPr>
          </a:p>
        </p:txBody>
      </p:sp>
      <p:sp>
        <p:nvSpPr>
          <p:cNvPr id="20" name="Text Box 2"/>
          <p:cNvSpPr txBox="1">
            <a:spLocks noChangeArrowheads="1"/>
          </p:cNvSpPr>
          <p:nvPr/>
        </p:nvSpPr>
        <p:spPr bwMode="auto">
          <a:xfrm>
            <a:off x="2818527" y="5822196"/>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731520" algn="just">
              <a:spcAft>
                <a:spcPts val="750"/>
              </a:spcAft>
              <a:defRPr/>
            </a:pPr>
            <a:r>
              <a:rPr lang="vi-VN" altLang="en-US" sz="3600" b="1">
                <a:solidFill>
                  <a:srgbClr val="7030A0"/>
                </a:solidFill>
                <a:latin typeface="HP001 4 hàng" pitchFamily="34" charset="0"/>
              </a:rPr>
              <a:t>Cô dạy em Ǉập </a:t>
            </a:r>
            <a:r>
              <a:rPr lang="el-GR" altLang="en-US" sz="3600" b="1">
                <a:solidFill>
                  <a:srgbClr val="7030A0"/>
                </a:solidFill>
                <a:latin typeface="HP001 4 hàng" pitchFamily="34" charset="0"/>
              </a:rPr>
              <a:t>νμ</a:t>
            </a:r>
            <a:r>
              <a:rPr lang="vi-VN" altLang="en-US" sz="3600" b="1">
                <a:solidFill>
                  <a:srgbClr val="7030A0"/>
                </a:solidFill>
                <a:latin typeface="HP001 4 hàng" pitchFamily="34" charset="0"/>
              </a:rPr>
              <a:t>Ğt</a:t>
            </a:r>
            <a:endParaRPr lang="en-US" altLang="en-US" sz="3600" b="1" dirty="0">
              <a:solidFill>
                <a:srgbClr val="7030A0"/>
              </a:solidFill>
              <a:latin typeface="HP001 4 hàng" pitchFamily="34" charset="0"/>
            </a:endParaRPr>
          </a:p>
        </p:txBody>
      </p:sp>
    </p:spTree>
    <p:extLst>
      <p:ext uri="{BB962C8B-B14F-4D97-AF65-F5344CB8AC3E}">
        <p14:creationId xmlns:p14="http://schemas.microsoft.com/office/powerpoint/2010/main" val="152950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P spid="1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859664" y="-14990"/>
            <a:ext cx="10369485" cy="7671469"/>
            <a:chOff x="631064" y="-14990"/>
            <a:chExt cx="10369485" cy="7671469"/>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700"/>
            <a:stretch/>
          </p:blipFill>
          <p:spPr bwMode="auto">
            <a:xfrm>
              <a:off x="631064" y="-14990"/>
              <a:ext cx="10369485" cy="7671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Text Box 2"/>
          <p:cNvSpPr txBox="1">
            <a:spLocks noChangeArrowheads="1"/>
          </p:cNvSpPr>
          <p:nvPr/>
        </p:nvSpPr>
        <p:spPr bwMode="auto">
          <a:xfrm>
            <a:off x="3565069" y="285750"/>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600" b="1">
                <a:solidFill>
                  <a:srgbClr val="7030A0"/>
                </a:solidFill>
                <a:latin typeface="HP001 4 hàng" pitchFamily="34" charset="0"/>
              </a:rPr>
              <a:t>Gió đưa </a:t>
            </a:r>
            <a:r>
              <a:rPr lang="el-GR" altLang="en-US" sz="3600" b="1">
                <a:solidFill>
                  <a:srgbClr val="7030A0"/>
                </a:solidFill>
                <a:latin typeface="HP001 4 hàng" pitchFamily="34" charset="0"/>
              </a:rPr>
              <a:t>κ♪</a:t>
            </a:r>
            <a:r>
              <a:rPr lang="vi-VN" altLang="en-US" sz="3600" b="1">
                <a:solidFill>
                  <a:srgbClr val="7030A0"/>
                </a:solidFill>
                <a:latin typeface="HP001 4 hàng" pitchFamily="34" charset="0"/>
              </a:rPr>
              <a:t>ng hư</a:t>
            </a:r>
            <a:r>
              <a:rPr lang="el-GR" altLang="en-US" sz="3600" b="1">
                <a:solidFill>
                  <a:srgbClr val="7030A0"/>
                </a:solidFill>
                <a:latin typeface="HP001 4 hàng" pitchFamily="34" charset="0"/>
              </a:rPr>
              <a:t>Ω</a:t>
            </a:r>
            <a:r>
              <a:rPr lang="vi-VN" altLang="en-US" sz="3600" b="1">
                <a:solidFill>
                  <a:srgbClr val="7030A0"/>
                </a:solidFill>
                <a:latin typeface="HP001 4 hàng" pitchFamily="34" charset="0"/>
              </a:rPr>
              <a:t>g </a:t>
            </a:r>
            <a:r>
              <a:rPr lang="el-GR" altLang="en-US" sz="3600" b="1">
                <a:solidFill>
                  <a:srgbClr val="7030A0"/>
                </a:solidFill>
                <a:latin typeface="HP001 4 hàng" pitchFamily="34" charset="0"/>
              </a:rPr>
              <a:t>η</a:t>
            </a:r>
            <a:r>
              <a:rPr lang="vi-VN" altLang="en-US" sz="3600" b="1">
                <a:solidFill>
                  <a:srgbClr val="7030A0"/>
                </a:solidFill>
                <a:latin typeface="HP001 4 hàng" pitchFamily="34" charset="0"/>
              </a:rPr>
              <a:t>ài</a:t>
            </a:r>
            <a:endParaRPr lang="vi-VN" altLang="en-US" sz="3600" b="1">
              <a:solidFill>
                <a:srgbClr val="7030A0"/>
              </a:solidFill>
              <a:latin typeface="HP001 4 hàng" pitchFamily="34" charset="0"/>
            </a:endParaRPr>
          </a:p>
        </p:txBody>
      </p:sp>
      <p:sp>
        <p:nvSpPr>
          <p:cNvPr id="14" name="Text Box 2"/>
          <p:cNvSpPr txBox="1">
            <a:spLocks noChangeArrowheads="1"/>
          </p:cNvSpPr>
          <p:nvPr/>
        </p:nvSpPr>
        <p:spPr bwMode="auto">
          <a:xfrm>
            <a:off x="3560683" y="977184"/>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600" b="1">
                <a:solidFill>
                  <a:srgbClr val="7030A0"/>
                </a:solidFill>
                <a:latin typeface="HP001 4 hàng" pitchFamily="34" charset="0"/>
              </a:rPr>
              <a:t>Nắng </a:t>
            </a:r>
            <a:r>
              <a:rPr lang="el-GR" altLang="en-US" sz="3600" b="1">
                <a:solidFill>
                  <a:srgbClr val="7030A0"/>
                </a:solidFill>
                <a:latin typeface="HP001 4 hàng" pitchFamily="34" charset="0"/>
              </a:rPr>
              <a:t>Ή≈ </a:t>
            </a:r>
            <a:r>
              <a:rPr lang="vi-VN" altLang="en-US" sz="3600" b="1">
                <a:solidFill>
                  <a:srgbClr val="7030A0"/>
                </a:solidFill>
                <a:latin typeface="HP001 4 hàng" pitchFamily="34" charset="0"/>
              </a:rPr>
              <a:t>vào cửa lġ</a:t>
            </a:r>
            <a:endParaRPr lang="vi-VN" altLang="en-US" sz="3600" b="1">
              <a:solidFill>
                <a:srgbClr val="7030A0"/>
              </a:solidFill>
              <a:latin typeface="HP001 4 hàng" pitchFamily="34" charset="0"/>
            </a:endParaRPr>
          </a:p>
        </p:txBody>
      </p:sp>
      <p:sp>
        <p:nvSpPr>
          <p:cNvPr id="15" name="Text Box 2"/>
          <p:cNvSpPr txBox="1">
            <a:spLocks noChangeArrowheads="1"/>
          </p:cNvSpPr>
          <p:nvPr/>
        </p:nvSpPr>
        <p:spPr bwMode="auto">
          <a:xfrm>
            <a:off x="3541633" y="1673590"/>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pt-BR" altLang="en-US" sz="3600" b="1">
                <a:solidFill>
                  <a:srgbClr val="7030A0"/>
                </a:solidFill>
                <a:latin typeface="HP001 4 hàng" pitchFamily="34" charset="0"/>
              </a:rPr>
              <a:t>Xem εúng em hǌ bài</a:t>
            </a:r>
            <a:r>
              <a:rPr lang="en-US" altLang="en-US" sz="3600" b="1" smtClean="0">
                <a:solidFill>
                  <a:srgbClr val="7030A0"/>
                </a:solidFill>
                <a:latin typeface="HP001 4 hàng" pitchFamily="34" charset="0"/>
              </a:rPr>
              <a:t>.</a:t>
            </a:r>
            <a:endParaRPr lang="en-US" altLang="en-US" sz="3600" b="1" dirty="0">
              <a:solidFill>
                <a:srgbClr val="7030A0"/>
              </a:solidFill>
              <a:latin typeface="HP001 4 hàng" pitchFamily="34" charset="0"/>
            </a:endParaRPr>
          </a:p>
        </p:txBody>
      </p:sp>
      <p:sp>
        <p:nvSpPr>
          <p:cNvPr id="22" name="Text Box 2"/>
          <p:cNvSpPr txBox="1">
            <a:spLocks noChangeArrowheads="1"/>
          </p:cNvSpPr>
          <p:nvPr/>
        </p:nvSpPr>
        <p:spPr bwMode="auto">
          <a:xfrm>
            <a:off x="4870403" y="2357021"/>
            <a:ext cx="570631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731520">
              <a:spcAft>
                <a:spcPts val="750"/>
              </a:spcAft>
              <a:defRPr/>
            </a:pPr>
            <a:r>
              <a:rPr lang="vi-VN" altLang="en-US" sz="3600" b="1">
                <a:solidFill>
                  <a:srgbClr val="7030A0"/>
                </a:solidFill>
                <a:latin typeface="HP001 4 hàng" pitchFamily="34" charset="0"/>
              </a:rPr>
              <a:t>(Ngu</a:t>
            </a:r>
            <a:r>
              <a:rPr lang="el-GR" altLang="en-US" sz="3600" b="1">
                <a:solidFill>
                  <a:srgbClr val="7030A0"/>
                </a:solidFill>
                <a:latin typeface="HP001 4 hàng" pitchFamily="34" charset="0"/>
              </a:rPr>
              <a:t>ΐ</a:t>
            </a:r>
            <a:r>
              <a:rPr lang="vi-VN" altLang="en-US" sz="3600" b="1">
                <a:solidFill>
                  <a:srgbClr val="7030A0"/>
                </a:solidFill>
                <a:latin typeface="HP001 4 hàng" pitchFamily="34" charset="0"/>
              </a:rPr>
              <a:t>ğn Xuân Sa</a:t>
            </a:r>
            <a:r>
              <a:rPr lang="el-GR" altLang="en-US" sz="3600" b="1">
                <a:solidFill>
                  <a:srgbClr val="7030A0"/>
                </a:solidFill>
                <a:latin typeface="HP001 4 hàng" pitchFamily="34" charset="0"/>
              </a:rPr>
              <a:t>ζ)</a:t>
            </a:r>
            <a:endParaRPr lang="vi-VN" altLang="en-US" sz="3600" b="1">
              <a:solidFill>
                <a:srgbClr val="7030A0"/>
              </a:solidFill>
              <a:latin typeface="HP001 4 hàng" pitchFamily="34" charset="0"/>
            </a:endParaRPr>
          </a:p>
        </p:txBody>
      </p:sp>
    </p:spTree>
    <p:extLst>
      <p:ext uri="{BB962C8B-B14F-4D97-AF65-F5344CB8AC3E}">
        <p14:creationId xmlns:p14="http://schemas.microsoft.com/office/powerpoint/2010/main" val="809095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reasure Island With Palms And Flowers Stock Illustration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087"/>
            <a:ext cx="12161838" cy="6910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übsee adventure play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319" y="952498"/>
            <a:ext cx="49530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Download Jpg Transparent Library Piracy Coin Clip Art Transprent - Treasure  Cartoon PNG Image with No Background - PNGkey.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938" y="4730878"/>
            <a:ext cx="1793404" cy="138741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treasure pirate treasurechest chest Sticker by Ama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treasure pirate treasurechest chest Sticker by Aman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32" name="Picture 16" descr="Pirate Find Some Diamond | Tyn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6208" y="3551232"/>
            <a:ext cx="1293432" cy="137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87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262475" y="285750"/>
            <a:ext cx="5594602" cy="707886"/>
          </a:xfrm>
          <a:prstGeom prst="rect">
            <a:avLst/>
          </a:prstGeom>
          <a:noFill/>
        </p:spPr>
        <p:txBody>
          <a:bodyPr wrap="square" rtlCol="0">
            <a:spAutoFit/>
          </a:bodyPr>
          <a:lstStyle/>
          <a:p>
            <a:pPr algn="just"/>
            <a:r>
              <a:rPr lang="en-US" sz="4000" b="1" smtClean="0">
                <a:solidFill>
                  <a:srgbClr val="002060"/>
                </a:solidFill>
                <a:latin typeface="Arial-Rounded" pitchFamily="34" charset="0"/>
                <a:ea typeface="Arial-Rounded" pitchFamily="34" charset="0"/>
                <a:cs typeface="Arial-Rounded" pitchFamily="34" charset="0"/>
              </a:rPr>
              <a:t>Trò chơi: Đoán từ</a:t>
            </a:r>
            <a:endParaRPr lang="en-US" sz="4000" b="1">
              <a:solidFill>
                <a:srgbClr val="00206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73" y="1257454"/>
            <a:ext cx="9847103" cy="533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
          <p:cNvSpPr txBox="1">
            <a:spLocks/>
          </p:cNvSpPr>
          <p:nvPr/>
        </p:nvSpPr>
        <p:spPr>
          <a:xfrm>
            <a:off x="2466752" y="325096"/>
            <a:ext cx="2620303" cy="667293"/>
          </a:xfrm>
          <a:prstGeom prst="rect">
            <a:avLst/>
          </a:prstGeom>
          <a:solidFill>
            <a:srgbClr val="FFE0B3"/>
          </a:solidFill>
        </p:spPr>
        <p:txBody>
          <a:bodyPr>
            <a:normAutofit fontScale="975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smtClean="0">
                <a:latin typeface="UVN Vung Tau" pitchFamily="66" charset="0"/>
              </a:rPr>
              <a:t>CHẶNG 2: </a:t>
            </a:r>
            <a:endParaRPr lang="en-US" sz="3600">
              <a:latin typeface="UVN Vung Tau" pitchFamily="66" charset="0"/>
            </a:endParaRPr>
          </a:p>
        </p:txBody>
      </p:sp>
    </p:spTree>
    <p:extLst>
      <p:ext uri="{BB962C8B-B14F-4D97-AF65-F5344CB8AC3E}">
        <p14:creationId xmlns:p14="http://schemas.microsoft.com/office/powerpoint/2010/main" val="2210457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7916" b="78213"/>
          <a:stretch/>
        </p:blipFill>
        <p:spPr bwMode="auto">
          <a:xfrm>
            <a:off x="1661480" y="1676400"/>
            <a:ext cx="10000339" cy="128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319" y="5034588"/>
            <a:ext cx="1410285" cy="1804362"/>
          </a:xfrm>
          <a:prstGeom prst="rect">
            <a:avLst/>
          </a:prstGeom>
        </p:spPr>
      </p:pic>
      <p:sp>
        <p:nvSpPr>
          <p:cNvPr id="3" name="Cloud Callout 2"/>
          <p:cNvSpPr/>
          <p:nvPr/>
        </p:nvSpPr>
        <p:spPr>
          <a:xfrm>
            <a:off x="2248033" y="3145777"/>
            <a:ext cx="4419600" cy="2204745"/>
          </a:xfrm>
          <a:prstGeom prst="cloudCallout">
            <a:avLst>
              <a:gd name="adj1" fmla="val -58933"/>
              <a:gd name="adj2" fmla="val 3968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tx1"/>
                </a:solidFill>
                <a:latin typeface="Arial-Rounded" pitchFamily="34" charset="0"/>
                <a:ea typeface="Arial-Rounded" pitchFamily="34" charset="0"/>
                <a:cs typeface="Arial-Rounded" pitchFamily="34" charset="0"/>
              </a:rPr>
              <a:t>t</a:t>
            </a:r>
            <a:r>
              <a:rPr lang="en-US" sz="5400" smtClean="0">
                <a:solidFill>
                  <a:schemeClr val="tx1"/>
                </a:solidFill>
                <a:latin typeface="Arial-Rounded" pitchFamily="34" charset="0"/>
                <a:ea typeface="Arial-Rounded" pitchFamily="34" charset="0"/>
                <a:cs typeface="Arial-Rounded" pitchFamily="34" charset="0"/>
              </a:rPr>
              <a:t>rống trường</a:t>
            </a:r>
            <a:endParaRPr lang="en-US" sz="5400">
              <a:solidFill>
                <a:schemeClr val="tx1"/>
              </a:solidFill>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8783" y="3276600"/>
            <a:ext cx="5318925"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108869" y="1885950"/>
            <a:ext cx="990600"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a.</a:t>
            </a:r>
            <a:endParaRPr lang="en-US" sz="3600">
              <a:solidFill>
                <a:srgbClr val="002060"/>
              </a:solidFill>
              <a:latin typeface="Arial-Rounded" pitchFamily="34" charset="0"/>
              <a:ea typeface="Arial-Rounded" pitchFamily="34" charset="0"/>
              <a:cs typeface="Arial-Rounded" pitchFamily="34" charset="0"/>
            </a:endParaRPr>
          </a:p>
        </p:txBody>
      </p:sp>
      <p:sp>
        <p:nvSpPr>
          <p:cNvPr id="13" name="TextBox 12"/>
          <p:cNvSpPr txBox="1"/>
          <p:nvPr/>
        </p:nvSpPr>
        <p:spPr>
          <a:xfrm>
            <a:off x="3727372" y="457200"/>
            <a:ext cx="5594602" cy="707886"/>
          </a:xfrm>
          <a:prstGeom prst="rect">
            <a:avLst/>
          </a:prstGeom>
          <a:noFill/>
        </p:spPr>
        <p:txBody>
          <a:bodyPr wrap="square" rtlCol="0">
            <a:spAutoFit/>
          </a:bodyPr>
          <a:lstStyle/>
          <a:p>
            <a:pPr algn="just"/>
            <a:r>
              <a:rPr lang="en-US" sz="4000" b="1" smtClean="0">
                <a:solidFill>
                  <a:srgbClr val="002060"/>
                </a:solidFill>
                <a:latin typeface="Arial-Rounded" pitchFamily="34" charset="0"/>
                <a:ea typeface="Arial-Rounded" pitchFamily="34" charset="0"/>
                <a:cs typeface="Arial-Rounded" pitchFamily="34" charset="0"/>
              </a:rPr>
              <a:t>Trò chơi: Đoán từ</a:t>
            </a:r>
            <a:endParaRPr lang="en-US" sz="4000" b="1">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021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7915" t="25632" r="1" b="52581"/>
          <a:stretch/>
        </p:blipFill>
        <p:spPr bwMode="auto">
          <a:xfrm>
            <a:off x="1661480" y="1676400"/>
            <a:ext cx="10000339" cy="128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1322" y="5034588"/>
            <a:ext cx="1410285" cy="1804362"/>
          </a:xfrm>
          <a:prstGeom prst="rect">
            <a:avLst/>
          </a:prstGeom>
        </p:spPr>
      </p:pic>
      <p:sp>
        <p:nvSpPr>
          <p:cNvPr id="3" name="Cloud Callout 2"/>
          <p:cNvSpPr/>
          <p:nvPr/>
        </p:nvSpPr>
        <p:spPr>
          <a:xfrm>
            <a:off x="3412036" y="3145777"/>
            <a:ext cx="4419600" cy="2204745"/>
          </a:xfrm>
          <a:prstGeom prst="cloudCallout">
            <a:avLst>
              <a:gd name="adj1" fmla="val -58933"/>
              <a:gd name="adj2" fmla="val 3968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chemeClr val="tx1"/>
                </a:solidFill>
                <a:latin typeface="Arial-Rounded" pitchFamily="34" charset="0"/>
                <a:ea typeface="Arial-Rounded" pitchFamily="34" charset="0"/>
                <a:cs typeface="Arial-Rounded" pitchFamily="34" charset="0"/>
              </a:rPr>
              <a:t>chổi</a:t>
            </a:r>
            <a:endParaRPr lang="en-US" sz="6600">
              <a:solidFill>
                <a:schemeClr val="tx1"/>
              </a:solidFill>
              <a:latin typeface="Arial-Rounded" pitchFamily="34" charset="0"/>
              <a:ea typeface="Arial-Rounded" pitchFamily="34" charset="0"/>
              <a:cs typeface="Arial-Rounded" pitchFamily="34" charset="0"/>
            </a:endParaRPr>
          </a:p>
        </p:txBody>
      </p:sp>
      <p:sp>
        <p:nvSpPr>
          <p:cNvPr id="12" name="TextBox 11"/>
          <p:cNvSpPr txBox="1"/>
          <p:nvPr/>
        </p:nvSpPr>
        <p:spPr>
          <a:xfrm>
            <a:off x="1108869" y="1885950"/>
            <a:ext cx="990600"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b.</a:t>
            </a:r>
            <a:endParaRPr lang="en-US" sz="3600">
              <a:solidFill>
                <a:srgbClr val="002060"/>
              </a:solidFill>
              <a:latin typeface="Arial-Rounded" pitchFamily="34" charset="0"/>
              <a:ea typeface="Arial-Rounded" pitchFamily="34" charset="0"/>
              <a:cs typeface="Arial-Rounded" pitchFamily="34" charset="0"/>
            </a:endParaRPr>
          </a:p>
        </p:txBody>
      </p:sp>
      <p:pic>
        <p:nvPicPr>
          <p:cNvPr id="3074" name="Picture 2" descr="Cartoon Dust Pan - Shefalitay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8499" y="3409526"/>
            <a:ext cx="2063020" cy="32501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64348" y="328585"/>
            <a:ext cx="5594602" cy="707886"/>
          </a:xfrm>
          <a:prstGeom prst="rect">
            <a:avLst/>
          </a:prstGeom>
          <a:noFill/>
        </p:spPr>
        <p:txBody>
          <a:bodyPr wrap="square" rtlCol="0">
            <a:spAutoFit/>
          </a:bodyPr>
          <a:lstStyle/>
          <a:p>
            <a:pPr algn="just"/>
            <a:r>
              <a:rPr lang="en-US" sz="4000" b="1" smtClean="0">
                <a:solidFill>
                  <a:srgbClr val="002060"/>
                </a:solidFill>
                <a:latin typeface="Arial-Rounded" pitchFamily="34" charset="0"/>
                <a:ea typeface="Arial-Rounded" pitchFamily="34" charset="0"/>
                <a:cs typeface="Arial-Rounded" pitchFamily="34" charset="0"/>
              </a:rPr>
              <a:t>Trò chơi: Đoán từ</a:t>
            </a:r>
            <a:endParaRPr lang="en-US" sz="4000" b="1">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341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7916" t="50000" b="28213"/>
          <a:stretch/>
        </p:blipFill>
        <p:spPr bwMode="auto">
          <a:xfrm>
            <a:off x="1661480" y="1676400"/>
            <a:ext cx="10000339" cy="128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1322" y="5034588"/>
            <a:ext cx="1410285" cy="1804362"/>
          </a:xfrm>
          <a:prstGeom prst="rect">
            <a:avLst/>
          </a:prstGeom>
        </p:spPr>
      </p:pic>
      <p:sp>
        <p:nvSpPr>
          <p:cNvPr id="3" name="Cloud Callout 2"/>
          <p:cNvSpPr/>
          <p:nvPr/>
        </p:nvSpPr>
        <p:spPr>
          <a:xfrm>
            <a:off x="3412036" y="3145777"/>
            <a:ext cx="4419600" cy="2204745"/>
          </a:xfrm>
          <a:prstGeom prst="cloudCallout">
            <a:avLst>
              <a:gd name="adj1" fmla="val -58933"/>
              <a:gd name="adj2" fmla="val 3968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chemeClr val="tx1"/>
                </a:solidFill>
                <a:latin typeface="Arial-Rounded" pitchFamily="34" charset="0"/>
                <a:ea typeface="Arial-Rounded" pitchFamily="34" charset="0"/>
                <a:cs typeface="Arial-Rounded" pitchFamily="34" charset="0"/>
              </a:rPr>
              <a:t>bảng</a:t>
            </a:r>
            <a:endParaRPr lang="en-US" sz="6600">
              <a:solidFill>
                <a:schemeClr val="tx1"/>
              </a:solidFill>
              <a:latin typeface="Arial-Rounded" pitchFamily="34" charset="0"/>
              <a:ea typeface="Arial-Rounded" pitchFamily="34" charset="0"/>
              <a:cs typeface="Arial-Rounded" pitchFamily="34" charset="0"/>
            </a:endParaRPr>
          </a:p>
        </p:txBody>
      </p:sp>
      <p:sp>
        <p:nvSpPr>
          <p:cNvPr id="12" name="TextBox 11"/>
          <p:cNvSpPr txBox="1"/>
          <p:nvPr/>
        </p:nvSpPr>
        <p:spPr>
          <a:xfrm>
            <a:off x="1108869" y="1885950"/>
            <a:ext cx="990600"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c.</a:t>
            </a:r>
            <a:endParaRPr lang="en-US" sz="3600">
              <a:solidFill>
                <a:srgbClr val="002060"/>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9319" y="3358492"/>
            <a:ext cx="2667000" cy="218913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78703" y="5585722"/>
            <a:ext cx="1348231" cy="1253228"/>
          </a:xfrm>
          <a:prstGeom prst="rect">
            <a:avLst/>
          </a:prstGeom>
        </p:spPr>
      </p:pic>
      <p:sp>
        <p:nvSpPr>
          <p:cNvPr id="14" name="TextBox 13"/>
          <p:cNvSpPr txBox="1"/>
          <p:nvPr/>
        </p:nvSpPr>
        <p:spPr>
          <a:xfrm>
            <a:off x="3839117" y="285750"/>
            <a:ext cx="5594602" cy="707886"/>
          </a:xfrm>
          <a:prstGeom prst="rect">
            <a:avLst/>
          </a:prstGeom>
          <a:noFill/>
        </p:spPr>
        <p:txBody>
          <a:bodyPr wrap="square" rtlCol="0">
            <a:spAutoFit/>
          </a:bodyPr>
          <a:lstStyle/>
          <a:p>
            <a:pPr algn="just"/>
            <a:r>
              <a:rPr lang="en-US" sz="4000" b="1" smtClean="0">
                <a:solidFill>
                  <a:srgbClr val="002060"/>
                </a:solidFill>
                <a:latin typeface="Arial-Rounded" pitchFamily="34" charset="0"/>
                <a:ea typeface="Arial-Rounded" pitchFamily="34" charset="0"/>
                <a:cs typeface="Arial-Rounded" pitchFamily="34" charset="0"/>
              </a:rPr>
              <a:t>Trò chơi: Đoán từ</a:t>
            </a:r>
            <a:endParaRPr lang="en-US" sz="4000" b="1">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197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7916" t="75665" b="-648"/>
          <a:stretch/>
        </p:blipFill>
        <p:spPr bwMode="auto">
          <a:xfrm>
            <a:off x="1661480" y="1447800"/>
            <a:ext cx="10000339" cy="146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1322" y="5034588"/>
            <a:ext cx="1410285" cy="1804362"/>
          </a:xfrm>
          <a:prstGeom prst="rect">
            <a:avLst/>
          </a:prstGeom>
        </p:spPr>
      </p:pic>
      <p:sp>
        <p:nvSpPr>
          <p:cNvPr id="3" name="Cloud Callout 2"/>
          <p:cNvSpPr/>
          <p:nvPr/>
        </p:nvSpPr>
        <p:spPr>
          <a:xfrm>
            <a:off x="3412036" y="3145777"/>
            <a:ext cx="4419600" cy="2204745"/>
          </a:xfrm>
          <a:prstGeom prst="cloudCallout">
            <a:avLst>
              <a:gd name="adj1" fmla="val -58933"/>
              <a:gd name="adj2" fmla="val 3968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chemeClr val="tx1"/>
                </a:solidFill>
                <a:latin typeface="Arial-Rounded" pitchFamily="34" charset="0"/>
                <a:ea typeface="Arial-Rounded" pitchFamily="34" charset="0"/>
                <a:cs typeface="Arial-Rounded" pitchFamily="34" charset="0"/>
              </a:rPr>
              <a:t>bàn</a:t>
            </a:r>
            <a:endParaRPr lang="en-US" sz="6600">
              <a:solidFill>
                <a:schemeClr val="tx1"/>
              </a:solidFill>
              <a:latin typeface="Arial-Rounded" pitchFamily="34" charset="0"/>
              <a:ea typeface="Arial-Rounded" pitchFamily="34" charset="0"/>
              <a:cs typeface="Arial-Rounded" pitchFamily="34" charset="0"/>
            </a:endParaRPr>
          </a:p>
        </p:txBody>
      </p:sp>
      <p:sp>
        <p:nvSpPr>
          <p:cNvPr id="12" name="TextBox 11"/>
          <p:cNvSpPr txBox="1"/>
          <p:nvPr/>
        </p:nvSpPr>
        <p:spPr>
          <a:xfrm>
            <a:off x="1108869" y="1715185"/>
            <a:ext cx="990600"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d.</a:t>
            </a:r>
            <a:endParaRPr lang="en-US" sz="3600">
              <a:solidFill>
                <a:srgbClr val="002060"/>
              </a:solidFill>
              <a:latin typeface="Arial-Rounded" pitchFamily="34" charset="0"/>
              <a:ea typeface="Arial-Rounded" pitchFamily="34" charset="0"/>
              <a:cs typeface="Arial-Rounded" pitchFamily="34" charset="0"/>
            </a:endParaRPr>
          </a:p>
        </p:txBody>
      </p:sp>
      <p:pic>
        <p:nvPicPr>
          <p:cNvPr id="4098" name="Picture 2" descr="Penguin Cartoon clipart - Desk, Table, Office, transparent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90719" y="3699523"/>
            <a:ext cx="3635577" cy="26701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099719" y="305025"/>
            <a:ext cx="5594602" cy="707886"/>
          </a:xfrm>
          <a:prstGeom prst="rect">
            <a:avLst/>
          </a:prstGeom>
          <a:noFill/>
        </p:spPr>
        <p:txBody>
          <a:bodyPr wrap="square" rtlCol="0">
            <a:spAutoFit/>
          </a:bodyPr>
          <a:lstStyle/>
          <a:p>
            <a:pPr algn="just"/>
            <a:r>
              <a:rPr lang="en-US" sz="4000" b="1" smtClean="0">
                <a:solidFill>
                  <a:srgbClr val="002060"/>
                </a:solidFill>
                <a:latin typeface="Arial-Rounded" pitchFamily="34" charset="0"/>
                <a:ea typeface="Arial-Rounded" pitchFamily="34" charset="0"/>
                <a:cs typeface="Arial-Rounded" pitchFamily="34" charset="0"/>
              </a:rPr>
              <a:t>Trò chơi: Đoán từ</a:t>
            </a:r>
            <a:endParaRPr lang="en-US" sz="4000" b="1">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3297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reasure cave Images - Search Images on Every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61838" cy="68580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übsee adventure play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038" y="2195813"/>
            <a:ext cx="49530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reasure Chest - - Treasure Box Animation | Full Size PNG Download | See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6289" y="4718545"/>
            <a:ext cx="1765749" cy="161499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Game Design - Background Treasure Chest Transparent Cartoon Clipart - Large  Size Png Image - P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288" y="5324628"/>
            <a:ext cx="1394509" cy="126259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treasure pirate treasurechest chest Sticker by Ama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treasure pirate treasurechest chest Sticker by Aman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30" name="Picture 14" descr="Cartoon, Chest, Coins, Gold, Jewel, Treasure Png - 6152 - 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3719" y="4547498"/>
            <a:ext cx="2150645" cy="195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1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28319" y="76200"/>
            <a:ext cx="7376986"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Viết tên đồ vật trong mỗi hình.</a:t>
            </a:r>
            <a:endParaRPr lang="en-US" sz="4000">
              <a:solidFill>
                <a:srgbClr val="002060"/>
              </a:solidFill>
              <a:latin typeface="Arial-Rounded" pitchFamily="34" charset="0"/>
              <a:ea typeface="Arial-Rounded" pitchFamily="34" charset="0"/>
              <a:cs typeface="Arial-Rounded"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0378" b="50000"/>
          <a:stretch/>
        </p:blipFill>
        <p:spPr bwMode="auto">
          <a:xfrm>
            <a:off x="1265473" y="959428"/>
            <a:ext cx="2420937" cy="204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2" t="50000" r="68386"/>
          <a:stretch/>
        </p:blipFill>
        <p:spPr bwMode="auto">
          <a:xfrm>
            <a:off x="1478562" y="3823855"/>
            <a:ext cx="2420937" cy="204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47241" y="2819400"/>
            <a:ext cx="1661878" cy="830997"/>
          </a:xfrm>
          <a:prstGeom prst="rect">
            <a:avLst/>
          </a:prstGeom>
          <a:noFill/>
        </p:spPr>
        <p:txBody>
          <a:bodyPr wrap="square" rtlCol="0">
            <a:spAutoFit/>
          </a:bodyPr>
          <a:lstStyle/>
          <a:p>
            <a:pPr algn="ctr"/>
            <a:r>
              <a:rPr lang="el-GR" sz="4800" b="1">
                <a:solidFill>
                  <a:srgbClr val="002060"/>
                </a:solidFill>
                <a:latin typeface="HP001 4 hàng" pitchFamily="34" charset="0"/>
                <a:ea typeface="Arial-Rounded" pitchFamily="34" charset="0"/>
                <a:cs typeface="Arial-Rounded" pitchFamily="34" charset="0"/>
              </a:rPr>
              <a:t> Γ˛</a:t>
            </a:r>
            <a:r>
              <a:rPr lang="en-US" sz="4800" b="1">
                <a:solidFill>
                  <a:srgbClr val="002060"/>
                </a:solidFill>
                <a:latin typeface="HP001 4 hàng" pitchFamily="34" charset="0"/>
                <a:ea typeface="Arial-Rounded" pitchFamily="34" charset="0"/>
                <a:cs typeface="Arial-Rounded" pitchFamily="34" charset="0"/>
              </a:rPr>
              <a:t>o </a:t>
            </a:r>
            <a:endParaRPr lang="en-US" sz="4800" b="1">
              <a:solidFill>
                <a:srgbClr val="002060"/>
              </a:solidFill>
              <a:latin typeface="HP001 4 hàng" pitchFamily="34" charset="0"/>
              <a:ea typeface="Arial-Rounded" pitchFamily="34" charset="0"/>
              <a:cs typeface="Arial-Rounded" pitchFamily="34" charset="0"/>
            </a:endParaRPr>
          </a:p>
        </p:txBody>
      </p:sp>
      <p:sp>
        <p:nvSpPr>
          <p:cNvPr id="11" name="TextBox 10"/>
          <p:cNvSpPr txBox="1"/>
          <p:nvPr/>
        </p:nvSpPr>
        <p:spPr>
          <a:xfrm>
            <a:off x="475342" y="5941874"/>
            <a:ext cx="4462577" cy="830997"/>
          </a:xfrm>
          <a:prstGeom prst="rect">
            <a:avLst/>
          </a:prstGeom>
          <a:noFill/>
        </p:spPr>
        <p:txBody>
          <a:bodyPr wrap="square" rtlCol="0">
            <a:spAutoFit/>
          </a:bodyPr>
          <a:lstStyle/>
          <a:p>
            <a:pPr algn="ctr"/>
            <a:r>
              <a:rPr lang="el-GR" sz="4800" b="1">
                <a:solidFill>
                  <a:srgbClr val="002060"/>
                </a:solidFill>
                <a:latin typeface="HP001 4 hàng" pitchFamily="34" charset="0"/>
                <a:ea typeface="Arial-Rounded" pitchFamily="34" charset="0"/>
                <a:cs typeface="Arial-Rounded" pitchFamily="34" charset="0"/>
              </a:rPr>
              <a:t>κ</a:t>
            </a:r>
            <a:r>
              <a:rPr lang="en-US" sz="4800" b="1">
                <a:solidFill>
                  <a:srgbClr val="002060"/>
                </a:solidFill>
                <a:latin typeface="HP001 4 hàng" pitchFamily="34" charset="0"/>
                <a:ea typeface="Arial-Rounded" pitchFamily="34" charset="0"/>
                <a:cs typeface="Arial-Rounded" pitchFamily="34" charset="0"/>
              </a:rPr>
              <a:t>ìa (muỗng)</a:t>
            </a:r>
            <a:endParaRPr lang="en-US" sz="4800" b="1">
              <a:solidFill>
                <a:srgbClr val="002060"/>
              </a:solidFill>
              <a:latin typeface="HP001 4 hàng" pitchFamily="34" charset="0"/>
              <a:ea typeface="Arial-Rounded" pitchFamily="34" charset="0"/>
              <a:cs typeface="Arial-Rounded" pitchFamily="34" charset="0"/>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71" t="3729" r="36407" b="46271"/>
          <a:stretch/>
        </p:blipFill>
        <p:spPr bwMode="auto">
          <a:xfrm>
            <a:off x="4915636" y="928254"/>
            <a:ext cx="2420937" cy="204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480719" y="2788226"/>
            <a:ext cx="3498115" cy="830997"/>
          </a:xfrm>
          <a:prstGeom prst="rect">
            <a:avLst/>
          </a:prstGeom>
          <a:noFill/>
        </p:spPr>
        <p:txBody>
          <a:bodyPr wrap="square" rtlCol="0">
            <a:spAutoFit/>
          </a:bodyPr>
          <a:lstStyle/>
          <a:p>
            <a:pPr algn="ctr"/>
            <a:r>
              <a:rPr lang="vi-VN" sz="4800" b="1">
                <a:solidFill>
                  <a:srgbClr val="002060"/>
                </a:solidFill>
                <a:latin typeface="HP001 4 hàng" pitchFamily="34" charset="0"/>
                <a:ea typeface="Arial-Rounded" pitchFamily="34" charset="0"/>
                <a:cs typeface="Arial-Rounded" pitchFamily="34" charset="0"/>
              </a:rPr>
              <a:t>δăn jặt</a:t>
            </a:r>
            <a:endParaRPr lang="en-US" sz="4800" b="1">
              <a:solidFill>
                <a:srgbClr val="002060"/>
              </a:solidFill>
              <a:latin typeface="HP001 4 hàng" pitchFamily="34" charset="0"/>
              <a:ea typeface="Arial-Rounded" pitchFamily="34" charset="0"/>
              <a:cs typeface="Arial-Rounded" pitchFamily="34" charset="0"/>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40" t="54491" r="36838" b="-4491"/>
          <a:stretch/>
        </p:blipFill>
        <p:spPr bwMode="auto">
          <a:xfrm>
            <a:off x="5019307" y="4069183"/>
            <a:ext cx="2420937" cy="204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555362" y="5929155"/>
            <a:ext cx="3498115" cy="830997"/>
          </a:xfrm>
          <a:prstGeom prst="rect">
            <a:avLst/>
          </a:prstGeom>
          <a:noFill/>
        </p:spPr>
        <p:txBody>
          <a:bodyPr wrap="square" rtlCol="0">
            <a:spAutoFit/>
          </a:bodyPr>
          <a:lstStyle/>
          <a:p>
            <a:pPr algn="ctr"/>
            <a:r>
              <a:rPr lang="el-GR" sz="4800" b="1">
                <a:solidFill>
                  <a:srgbClr val="002060"/>
                </a:solidFill>
                <a:latin typeface="HP001 4 hàng" pitchFamily="34" charset="0"/>
                <a:ea typeface="Arial-Rounded" pitchFamily="34" charset="0"/>
                <a:cs typeface="Arial-Rounded" pitchFamily="34" charset="0"/>
              </a:rPr>
              <a:t>λ</a:t>
            </a:r>
            <a:r>
              <a:rPr lang="en-US" sz="4800" b="1">
                <a:solidFill>
                  <a:srgbClr val="002060"/>
                </a:solidFill>
                <a:latin typeface="HP001 4 hàng" pitchFamily="34" charset="0"/>
                <a:ea typeface="Arial-Rounded" pitchFamily="34" charset="0"/>
                <a:cs typeface="Arial-Rounded" pitchFamily="34" charset="0"/>
              </a:rPr>
              <a:t>Ǽt jàu</a:t>
            </a:r>
            <a:endParaRPr lang="en-US" sz="4800" b="1">
              <a:solidFill>
                <a:srgbClr val="002060"/>
              </a:solidFill>
              <a:latin typeface="HP001 4 hàng" pitchFamily="34" charset="0"/>
              <a:ea typeface="Arial-Rounded" pitchFamily="34" charset="0"/>
              <a:cs typeface="Arial-Rounded" pitchFamily="34" charset="0"/>
            </a:endParaRPr>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801" t="1973" r="577" b="48027"/>
          <a:stretch/>
        </p:blipFill>
        <p:spPr bwMode="auto">
          <a:xfrm>
            <a:off x="8816892" y="928252"/>
            <a:ext cx="2420937" cy="204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236835" y="2788224"/>
            <a:ext cx="3498115" cy="830997"/>
          </a:xfrm>
          <a:prstGeom prst="rect">
            <a:avLst/>
          </a:prstGeom>
          <a:noFill/>
        </p:spPr>
        <p:txBody>
          <a:bodyPr wrap="square" rtlCol="0">
            <a:spAutoFit/>
          </a:bodyPr>
          <a:lstStyle/>
          <a:p>
            <a:pPr algn="ctr"/>
            <a:r>
              <a:rPr lang="vi-VN" sz="4800" b="1">
                <a:solidFill>
                  <a:srgbClr val="002060"/>
                </a:solidFill>
                <a:latin typeface="HP001 4 hàng" pitchFamily="34" charset="0"/>
                <a:ea typeface="Arial-Rounded" pitchFamily="34" charset="0"/>
                <a:cs typeface="Arial-Rounded" pitchFamily="34" charset="0"/>
              </a:rPr>
              <a:t>đŬg hồ</a:t>
            </a:r>
            <a:endParaRPr lang="en-US" sz="4800" b="1">
              <a:solidFill>
                <a:srgbClr val="002060"/>
              </a:solidFill>
              <a:latin typeface="HP001 4 hàng" pitchFamily="34" charset="0"/>
              <a:ea typeface="Arial-Rounded" pitchFamily="34" charset="0"/>
              <a:cs typeface="Arial-Rounded" pitchFamily="34" charset="0"/>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839" t="51822" r="539" b="-1822"/>
          <a:stretch/>
        </p:blipFill>
        <p:spPr bwMode="auto">
          <a:xfrm>
            <a:off x="8816891" y="3898329"/>
            <a:ext cx="2420937" cy="204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8236834" y="5758301"/>
            <a:ext cx="3498115" cy="830997"/>
          </a:xfrm>
          <a:prstGeom prst="rect">
            <a:avLst/>
          </a:prstGeom>
          <a:noFill/>
        </p:spPr>
        <p:txBody>
          <a:bodyPr wrap="square" rtlCol="0">
            <a:spAutoFit/>
          </a:bodyPr>
          <a:lstStyle/>
          <a:p>
            <a:pPr algn="ctr"/>
            <a:r>
              <a:rPr lang="en-US" sz="4800" b="1">
                <a:solidFill>
                  <a:srgbClr val="002060"/>
                </a:solidFill>
                <a:latin typeface="HP001 4 hàng" pitchFamily="34" charset="0"/>
                <a:ea typeface="Arial-Rounded" pitchFamily="34" charset="0"/>
                <a:cs typeface="Arial-Rounded" pitchFamily="34" charset="0"/>
              </a:rPr>
              <a:t>đ</a:t>
            </a:r>
            <a:r>
              <a:rPr lang="en-US" sz="4800" b="1" smtClean="0">
                <a:solidFill>
                  <a:srgbClr val="002060"/>
                </a:solidFill>
                <a:latin typeface="HP001 4 hàng" pitchFamily="34" charset="0"/>
                <a:ea typeface="Arial-Rounded" pitchFamily="34" charset="0"/>
                <a:cs typeface="Arial-Rounded" pitchFamily="34" charset="0"/>
              </a:rPr>
              <a:t>ĩa (dĩa)</a:t>
            </a:r>
            <a:endParaRPr lang="en-US" sz="4800" b="1">
              <a:solidFill>
                <a:srgbClr val="002060"/>
              </a:solidFill>
              <a:latin typeface="HP001 4 hàng" pitchFamily="34" charset="0"/>
              <a:ea typeface="Arial-Rounded" pitchFamily="34" charset="0"/>
              <a:cs typeface="Arial-Rounded" pitchFamily="34" charset="0"/>
            </a:endParaRPr>
          </a:p>
        </p:txBody>
      </p:sp>
      <p:sp>
        <p:nvSpPr>
          <p:cNvPr id="21" name="Title 3"/>
          <p:cNvSpPr txBox="1">
            <a:spLocks/>
          </p:cNvSpPr>
          <p:nvPr/>
        </p:nvSpPr>
        <p:spPr>
          <a:xfrm>
            <a:off x="1708016" y="116793"/>
            <a:ext cx="2620303" cy="667293"/>
          </a:xfrm>
          <a:prstGeom prst="rect">
            <a:avLst/>
          </a:prstGeom>
          <a:solidFill>
            <a:srgbClr val="FFE0B3"/>
          </a:solidFill>
        </p:spPr>
        <p:txBody>
          <a:bodyPr>
            <a:normAutofit fontScale="975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smtClean="0">
                <a:latin typeface="UVN Vung Tau" pitchFamily="66" charset="0"/>
              </a:rPr>
              <a:t>CHẶNG 3: </a:t>
            </a:r>
            <a:endParaRPr lang="en-US" sz="3600">
              <a:latin typeface="UVN Vung Tau" pitchFamily="66" charset="0"/>
            </a:endParaRPr>
          </a:p>
        </p:txBody>
      </p:sp>
    </p:spTree>
    <p:extLst>
      <p:ext uri="{BB962C8B-B14F-4D97-AF65-F5344CB8AC3E}">
        <p14:creationId xmlns:p14="http://schemas.microsoft.com/office/powerpoint/2010/main" val="3394399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4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146"/>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nextCondLst>
                <p:cond evt="onClick" delay="0">
                  <p:tgtEl>
                    <p:spTgt spid="19"/>
                  </p:tgtEl>
                </p:cond>
              </p:nextCondLst>
            </p:seq>
          </p:childTnLst>
        </p:cTn>
      </p:par>
    </p:tnLst>
    <p:bldLst>
      <p:bldP spid="10" grpId="0"/>
      <p:bldP spid="11" grpId="0"/>
      <p:bldP spid="14" grpId="0"/>
      <p:bldP spid="16"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6031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remium Vector | A dark stone 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38"/>
            <a:ext cx="12161838" cy="71053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rübsee adventure play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919" y="690041"/>
            <a:ext cx="54864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Gold Clip Art Download - Cartoon Treasure Chest Png Transparent Png - Full  Size Clipart (#173864) - Pin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719" y="2357059"/>
            <a:ext cx="4267076" cy="447236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Golden treasure in cave Royalty Free Vector Imag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2963" b="77963" l="4300" r="96800"/>
                    </a14:imgEffect>
                  </a14:imgLayer>
                </a14:imgProps>
              </a:ext>
              <a:ext uri="{28A0092B-C50C-407E-A947-70E740481C1C}">
                <a14:useLocalDpi xmlns:a14="http://schemas.microsoft.com/office/drawing/2010/main" val="0"/>
              </a:ext>
            </a:extLst>
          </a:blip>
          <a:srcRect/>
          <a:stretch>
            <a:fillRect/>
          </a:stretch>
        </p:blipFill>
        <p:spPr bwMode="auto">
          <a:xfrm>
            <a:off x="0" y="2109907"/>
            <a:ext cx="4683919" cy="593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948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597" y="1322587"/>
            <a:ext cx="10800645" cy="646331"/>
          </a:xfrm>
          <a:prstGeom prst="rect">
            <a:avLst/>
          </a:prstGeom>
          <a:noFill/>
        </p:spPr>
        <p:txBody>
          <a:bodyPr wrap="square" rtlCol="0">
            <a:spAutoFit/>
          </a:bodyPr>
          <a:lstStyle/>
          <a:p>
            <a:pPr algn="ctr"/>
            <a:r>
              <a:rPr lang="en-US" sz="3600" b="1" smtClean="0">
                <a:solidFill>
                  <a:srgbClr val="002060"/>
                </a:solidFill>
                <a:latin typeface="Arial-Rounded" pitchFamily="34" charset="0"/>
                <a:ea typeface="Arial-Rounded" pitchFamily="34" charset="0"/>
                <a:cs typeface="Arial-Rounded" pitchFamily="34" charset="0"/>
              </a:rPr>
              <a:t>Hỏi – đáp về công dụng của từng đồ vật ở bài tập 5.</a:t>
            </a:r>
            <a:endParaRPr lang="en-US" sz="3600" b="1">
              <a:solidFill>
                <a:srgbClr val="002060"/>
              </a:solidFill>
              <a:latin typeface="Arial-Rounded" pitchFamily="34" charset="0"/>
              <a:ea typeface="Arial-Rounded" pitchFamily="34" charset="0"/>
              <a:cs typeface="Arial-Rounded" pitchFamily="34" charset="0"/>
            </a:endParaRP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67479" y="2455718"/>
            <a:ext cx="8336804" cy="264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le 3"/>
          <p:cNvSpPr txBox="1">
            <a:spLocks/>
          </p:cNvSpPr>
          <p:nvPr/>
        </p:nvSpPr>
        <p:spPr>
          <a:xfrm>
            <a:off x="4770768" y="450439"/>
            <a:ext cx="2620303" cy="667293"/>
          </a:xfrm>
          <a:prstGeom prst="rect">
            <a:avLst/>
          </a:prstGeom>
          <a:solidFill>
            <a:srgbClr val="FFE0B3"/>
          </a:solidFill>
        </p:spPr>
        <p:txBody>
          <a:bodyPr>
            <a:normAutofit fontScale="975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smtClean="0">
                <a:latin typeface="UVN Vung Tau" pitchFamily="66" charset="0"/>
              </a:rPr>
              <a:t>CHẶNG 4: </a:t>
            </a:r>
            <a:endParaRPr lang="en-US" sz="3600">
              <a:latin typeface="UVN Vung Tau" pitchFamily="66" charset="0"/>
            </a:endParaRPr>
          </a:p>
        </p:txBody>
      </p:sp>
    </p:spTree>
    <p:extLst>
      <p:ext uri="{BB962C8B-B14F-4D97-AF65-F5344CB8AC3E}">
        <p14:creationId xmlns:p14="http://schemas.microsoft.com/office/powerpoint/2010/main" val="2569623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reasure Cave With Crystals. Concept, Art For Computer Game. Background  Image To Use Games, Apps, Banners, Graphics. Vector Cartoon Illustration  Royalty Free Cliparts, Vectors, And Stock Illustration. Image 111206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18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Treasure Chest Png - Treasure Box Animated With Transparent Background  Clipart - Full Size Clipart (#5412217) - Pin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19" y="2514600"/>
            <a:ext cx="3961345" cy="34534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rübsee adventure play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919" y="1032147"/>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81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597" y="1106269"/>
            <a:ext cx="10800645" cy="646331"/>
          </a:xfrm>
          <a:prstGeom prst="rect">
            <a:avLst/>
          </a:prstGeom>
          <a:noFill/>
        </p:spPr>
        <p:txBody>
          <a:bodyPr wrap="square" rtlCol="0">
            <a:spAutoFit/>
          </a:bodyPr>
          <a:lstStyle/>
          <a:p>
            <a:pPr algn="ctr"/>
            <a:r>
              <a:rPr lang="en-US" sz="3600" smtClean="0">
                <a:solidFill>
                  <a:srgbClr val="002060"/>
                </a:solidFill>
                <a:latin typeface="Arial-Rounded" pitchFamily="34" charset="0"/>
                <a:ea typeface="Arial-Rounded" pitchFamily="34" charset="0"/>
                <a:cs typeface="Arial-Rounded" pitchFamily="34" charset="0"/>
              </a:rPr>
              <a:t>Ghép các từ ngữ để tạo 4 câu nêu đặc điểm.</a:t>
            </a:r>
            <a:endParaRPr lang="en-US" sz="3600">
              <a:solidFill>
                <a:srgbClr val="002060"/>
              </a:solidFill>
              <a:latin typeface="Arial-Rounded" pitchFamily="34" charset="0"/>
              <a:ea typeface="Arial-Rounded" pitchFamily="34" charset="0"/>
              <a:cs typeface="Arial-Rounded"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49" y="2200274"/>
            <a:ext cx="11562986" cy="412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2270919" y="3657600"/>
            <a:ext cx="22098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80519" y="3652837"/>
            <a:ext cx="17526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138319" y="3652837"/>
            <a:ext cx="2057400" cy="995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504238" y="3843337"/>
            <a:ext cx="1752600" cy="64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4770768" y="304800"/>
            <a:ext cx="2620303" cy="667293"/>
          </a:xfrm>
          <a:prstGeom prst="rect">
            <a:avLst/>
          </a:prstGeom>
          <a:solidFill>
            <a:srgbClr val="FFE0B3"/>
          </a:solidFill>
        </p:spPr>
        <p:txBody>
          <a:bodyPr>
            <a:normAutofit fontScale="975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smtClean="0">
                <a:latin typeface="UVN Vung Tau" pitchFamily="66" charset="0"/>
              </a:rPr>
              <a:t>CHẶNG 5: </a:t>
            </a:r>
            <a:endParaRPr lang="en-US" sz="3600">
              <a:latin typeface="UVN Vung Tau" pitchFamily="66" charset="0"/>
            </a:endParaRPr>
          </a:p>
        </p:txBody>
      </p:sp>
    </p:spTree>
    <p:extLst>
      <p:ext uri="{BB962C8B-B14F-4D97-AF65-F5344CB8AC3E}">
        <p14:creationId xmlns:p14="http://schemas.microsoft.com/office/powerpoint/2010/main" val="378908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51230" y="568707"/>
            <a:ext cx="11541062" cy="775966"/>
            <a:chOff x="294783" y="915918"/>
            <a:chExt cx="11541062" cy="775966"/>
          </a:xfrm>
        </p:grpSpPr>
        <p:grpSp>
          <p:nvGrpSpPr>
            <p:cNvPr id="3" name="Group 2"/>
            <p:cNvGrpSpPr/>
            <p:nvPr/>
          </p:nvGrpSpPr>
          <p:grpSpPr>
            <a:xfrm>
              <a:off x="294783" y="915918"/>
              <a:ext cx="758018" cy="731520"/>
              <a:chOff x="3065608" y="1727884"/>
              <a:chExt cx="1240358"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7</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4" name="TextBox 3"/>
            <p:cNvSpPr txBox="1"/>
            <p:nvPr/>
          </p:nvSpPr>
          <p:spPr>
            <a:xfrm>
              <a:off x="1035200" y="983998"/>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Ghép các từ ngữ để tạo 4 câu nêu đặc điểm.</a:t>
              </a:r>
              <a:endParaRPr lang="en-US" sz="4000">
                <a:solidFill>
                  <a:srgbClr val="002060"/>
                </a:solidFill>
                <a:latin typeface="Arial-Rounded" pitchFamily="34" charset="0"/>
                <a:ea typeface="Arial-Rounded" pitchFamily="34" charset="0"/>
                <a:cs typeface="Arial-Rounded" pitchFamily="34"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2903782906"/>
              </p:ext>
            </p:extLst>
          </p:nvPr>
        </p:nvGraphicFramePr>
        <p:xfrm>
          <a:off x="1377691" y="1905000"/>
          <a:ext cx="9427628" cy="3048000"/>
        </p:xfrm>
        <a:graphic>
          <a:graphicData uri="http://schemas.openxmlformats.org/drawingml/2006/table">
            <a:tbl>
              <a:tblPr firstRow="1" bandRow="1">
                <a:tableStyleId>{5C22544A-7EE6-4342-B048-85BDC9FD1C3A}</a:tableStyleId>
              </a:tblPr>
              <a:tblGrid>
                <a:gridCol w="995679"/>
                <a:gridCol w="8431949"/>
              </a:tblGrid>
              <a:tr h="476250">
                <a:tc>
                  <a:txBody>
                    <a:bodyPr/>
                    <a:lstStyle/>
                    <a:p>
                      <a:pPr algn="ctr"/>
                      <a:r>
                        <a:rPr lang="en-US" sz="4400" b="0" smtClean="0">
                          <a:solidFill>
                            <a:schemeClr val="tx1"/>
                          </a:solidFill>
                          <a:latin typeface="Arial Rounded MT Bold" pitchFamily="34" charset="0"/>
                          <a:ea typeface="Arial-Rounded" pitchFamily="34" charset="0"/>
                          <a:cs typeface="Arial-Rounded" pitchFamily="34" charset="0"/>
                        </a:rPr>
                        <a:t>1</a:t>
                      </a:r>
                      <a:endParaRPr lang="en-US" sz="4400" b="0">
                        <a:solidFill>
                          <a:schemeClr val="tx1"/>
                        </a:solidFill>
                        <a:latin typeface="Arial Rounded MT Bold" pitchFamily="34" charset="0"/>
                        <a:ea typeface="Arial-Rounded" pitchFamily="34" charset="0"/>
                        <a:cs typeface="Arial-Rounde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3"/>
                    </a:solidFill>
                  </a:tcPr>
                </a:tc>
                <a:tc>
                  <a:txBody>
                    <a:bodyPr/>
                    <a:lstStyle/>
                    <a:p>
                      <a:pPr algn="just"/>
                      <a:r>
                        <a:rPr lang="en-US" sz="4400" b="0" smtClean="0">
                          <a:solidFill>
                            <a:schemeClr val="tx1"/>
                          </a:solidFill>
                          <a:latin typeface="Arial-Rounded" pitchFamily="34" charset="0"/>
                          <a:ea typeface="Arial-Rounded" pitchFamily="34" charset="0"/>
                          <a:cs typeface="Arial-Rounded" pitchFamily="34" charset="0"/>
                        </a:rPr>
                        <a:t>Đôi</a:t>
                      </a:r>
                      <a:r>
                        <a:rPr lang="en-US" sz="4400" b="0" baseline="0" smtClean="0">
                          <a:solidFill>
                            <a:schemeClr val="tx1"/>
                          </a:solidFill>
                          <a:latin typeface="Arial-Rounded" pitchFamily="34" charset="0"/>
                          <a:ea typeface="Arial-Rounded" pitchFamily="34" charset="0"/>
                          <a:cs typeface="Arial-Rounded" pitchFamily="34" charset="0"/>
                        </a:rPr>
                        <a:t> mắt của bé to tròn, đen láy.</a:t>
                      </a:r>
                      <a:endParaRPr lang="en-US" sz="4400" b="0">
                        <a:solidFill>
                          <a:schemeClr val="tx1"/>
                        </a:solidFill>
                        <a:latin typeface="Arial-Rounded" pitchFamily="34" charset="0"/>
                        <a:ea typeface="Arial-Rounded" pitchFamily="34" charset="0"/>
                        <a:cs typeface="Arial-Rounde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3"/>
                    </a:solidFill>
                  </a:tcPr>
                </a:tc>
              </a:tr>
              <a:tr h="476250">
                <a:tc>
                  <a:txBody>
                    <a:bodyPr/>
                    <a:lstStyle/>
                    <a:p>
                      <a:pPr algn="ctr"/>
                      <a:r>
                        <a:rPr lang="en-US" sz="4400" b="0" smtClean="0">
                          <a:solidFill>
                            <a:schemeClr val="tx1"/>
                          </a:solidFill>
                          <a:latin typeface="Arial Rounded MT Bold" pitchFamily="34" charset="0"/>
                          <a:ea typeface="Arial-Rounded" pitchFamily="34" charset="0"/>
                          <a:cs typeface="Arial-Rounded" pitchFamily="34" charset="0"/>
                        </a:rPr>
                        <a:t>2</a:t>
                      </a:r>
                      <a:endParaRPr lang="en-US" sz="4400" b="0">
                        <a:solidFill>
                          <a:schemeClr val="tx1"/>
                        </a:solidFill>
                        <a:latin typeface="Arial Rounded MT Bold" pitchFamily="34" charset="0"/>
                        <a:ea typeface="Arial-Rounded" pitchFamily="34" charset="0"/>
                        <a:cs typeface="Arial-Rounde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3"/>
                    </a:solidFill>
                  </a:tcPr>
                </a:tc>
                <a:tc>
                  <a:txBody>
                    <a:bodyPr/>
                    <a:lstStyle/>
                    <a:p>
                      <a:pPr algn="just"/>
                      <a:r>
                        <a:rPr lang="en-US" sz="4400" b="0" smtClean="0">
                          <a:solidFill>
                            <a:schemeClr val="tx1"/>
                          </a:solidFill>
                          <a:latin typeface="Arial-Rounded" pitchFamily="34" charset="0"/>
                          <a:ea typeface="Arial-Rounded" pitchFamily="34" charset="0"/>
                          <a:cs typeface="Arial-Rounded" pitchFamily="34" charset="0"/>
                        </a:rPr>
                        <a:t>Những</a:t>
                      </a:r>
                      <a:r>
                        <a:rPr lang="en-US" sz="4400" b="0" baseline="0" smtClean="0">
                          <a:solidFill>
                            <a:schemeClr val="tx1"/>
                          </a:solidFill>
                          <a:latin typeface="Arial-Rounded" pitchFamily="34" charset="0"/>
                          <a:ea typeface="Arial-Rounded" pitchFamily="34" charset="0"/>
                          <a:cs typeface="Arial-Rounded" pitchFamily="34" charset="0"/>
                        </a:rPr>
                        <a:t> vì sao lấp lánh trong đêm.</a:t>
                      </a:r>
                      <a:endParaRPr lang="en-US" sz="4400" b="0">
                        <a:solidFill>
                          <a:schemeClr val="tx1"/>
                        </a:solidFill>
                        <a:latin typeface="Arial-Rounded" pitchFamily="34" charset="0"/>
                        <a:ea typeface="Arial-Rounded" pitchFamily="34" charset="0"/>
                        <a:cs typeface="Arial-Rounde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3"/>
                    </a:solidFill>
                  </a:tcPr>
                </a:tc>
              </a:tr>
              <a:tr h="476250">
                <a:tc>
                  <a:txBody>
                    <a:bodyPr/>
                    <a:lstStyle/>
                    <a:p>
                      <a:pPr algn="ctr"/>
                      <a:r>
                        <a:rPr lang="en-US" sz="4400" b="0" smtClean="0">
                          <a:solidFill>
                            <a:schemeClr val="tx1"/>
                          </a:solidFill>
                          <a:latin typeface="Arial Rounded MT Bold" pitchFamily="34" charset="0"/>
                          <a:ea typeface="Arial-Rounded" pitchFamily="34" charset="0"/>
                          <a:cs typeface="Arial-Rounded" pitchFamily="34" charset="0"/>
                        </a:rPr>
                        <a:t>3</a:t>
                      </a:r>
                      <a:endParaRPr lang="en-US" sz="4400" b="0">
                        <a:solidFill>
                          <a:schemeClr val="tx1"/>
                        </a:solidFill>
                        <a:latin typeface="Arial Rounded MT Bold" pitchFamily="34" charset="0"/>
                        <a:ea typeface="Arial-Rounded" pitchFamily="34" charset="0"/>
                        <a:cs typeface="Arial-Rounde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3"/>
                    </a:solidFill>
                  </a:tcPr>
                </a:tc>
                <a:tc>
                  <a:txBody>
                    <a:bodyPr/>
                    <a:lstStyle/>
                    <a:p>
                      <a:pPr algn="just"/>
                      <a:r>
                        <a:rPr lang="en-US" sz="4400" b="0" smtClean="0">
                          <a:solidFill>
                            <a:schemeClr val="tx1"/>
                          </a:solidFill>
                          <a:latin typeface="Arial-Rounded" pitchFamily="34" charset="0"/>
                          <a:ea typeface="Arial-Rounded" pitchFamily="34" charset="0"/>
                          <a:cs typeface="Arial-Rounded" pitchFamily="34" charset="0"/>
                        </a:rPr>
                        <a:t>Cầu</a:t>
                      </a:r>
                      <a:r>
                        <a:rPr lang="en-US" sz="4400" b="0" baseline="0" smtClean="0">
                          <a:solidFill>
                            <a:schemeClr val="tx1"/>
                          </a:solidFill>
                          <a:latin typeface="Arial-Rounded" pitchFamily="34" charset="0"/>
                          <a:ea typeface="Arial-Rounded" pitchFamily="34" charset="0"/>
                          <a:cs typeface="Arial-Rounded" pitchFamily="34" charset="0"/>
                        </a:rPr>
                        <a:t> vồng rực rỡ sau cơn mưa.</a:t>
                      </a:r>
                      <a:endParaRPr lang="en-US" sz="4400" b="0">
                        <a:solidFill>
                          <a:schemeClr val="tx1"/>
                        </a:solidFill>
                        <a:latin typeface="Arial-Rounded" pitchFamily="34" charset="0"/>
                        <a:ea typeface="Arial-Rounded" pitchFamily="34" charset="0"/>
                        <a:cs typeface="Arial-Rounde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3"/>
                    </a:solidFill>
                  </a:tcPr>
                </a:tc>
              </a:tr>
              <a:tr h="476250">
                <a:tc>
                  <a:txBody>
                    <a:bodyPr/>
                    <a:lstStyle/>
                    <a:p>
                      <a:pPr algn="ctr"/>
                      <a:r>
                        <a:rPr lang="en-US" sz="4400" b="0" smtClean="0">
                          <a:solidFill>
                            <a:schemeClr val="tx1"/>
                          </a:solidFill>
                          <a:latin typeface="Arial Rounded MT Bold" pitchFamily="34" charset="0"/>
                          <a:ea typeface="Arial-Rounded" pitchFamily="34" charset="0"/>
                          <a:cs typeface="Arial-Rounded" pitchFamily="34" charset="0"/>
                        </a:rPr>
                        <a:t>4</a:t>
                      </a:r>
                      <a:endParaRPr lang="en-US" sz="4400" b="0">
                        <a:solidFill>
                          <a:schemeClr val="tx1"/>
                        </a:solidFill>
                        <a:latin typeface="Arial Rounded MT Bold" pitchFamily="34" charset="0"/>
                        <a:ea typeface="Arial-Rounded" pitchFamily="34" charset="0"/>
                        <a:cs typeface="Arial-Rounde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3"/>
                    </a:solidFill>
                  </a:tcPr>
                </a:tc>
                <a:tc>
                  <a:txBody>
                    <a:bodyPr/>
                    <a:lstStyle/>
                    <a:p>
                      <a:pPr algn="just"/>
                      <a:r>
                        <a:rPr lang="en-US" sz="4400" b="0" smtClean="0">
                          <a:solidFill>
                            <a:schemeClr val="tx1"/>
                          </a:solidFill>
                          <a:latin typeface="Arial-Rounded" pitchFamily="34" charset="0"/>
                          <a:ea typeface="Arial-Rounded" pitchFamily="34" charset="0"/>
                          <a:cs typeface="Arial-Rounded" pitchFamily="34" charset="0"/>
                        </a:rPr>
                        <a:t>Tóc</a:t>
                      </a:r>
                      <a:r>
                        <a:rPr lang="en-US" sz="4400" b="0" baseline="0" smtClean="0">
                          <a:solidFill>
                            <a:schemeClr val="tx1"/>
                          </a:solidFill>
                          <a:latin typeface="Arial-Rounded" pitchFamily="34" charset="0"/>
                          <a:ea typeface="Arial-Rounded" pitchFamily="34" charset="0"/>
                          <a:cs typeface="Arial-Rounded" pitchFamily="34" charset="0"/>
                        </a:rPr>
                        <a:t> bà đã bạc.</a:t>
                      </a:r>
                      <a:endParaRPr lang="en-US" sz="4400" b="0">
                        <a:solidFill>
                          <a:schemeClr val="tx1"/>
                        </a:solidFill>
                        <a:latin typeface="Arial-Rounded" pitchFamily="34" charset="0"/>
                        <a:ea typeface="Arial-Rounded" pitchFamily="34" charset="0"/>
                        <a:cs typeface="Arial-Rounde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B3"/>
                    </a:solidFill>
                  </a:tcPr>
                </a:tc>
              </a:tr>
            </a:tbl>
          </a:graphicData>
        </a:graphic>
      </p:graphicFrame>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568"/>
            <a:ext cx="12176919" cy="6868568"/>
          </a:xfrm>
          <a:prstGeom prst="rect">
            <a:avLst/>
          </a:prstGeom>
        </p:spPr>
      </p:pic>
      <p:pic>
        <p:nvPicPr>
          <p:cNvPr id="17" name="Picture 6" descr="Treasure Chest - - Treasure Box Animation | Full Size PNG Download | See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6289" y="4718545"/>
            <a:ext cx="1765749" cy="16149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Game Design - Background Treasure Chest Transparent Cartoon Clipart - Large  Size Png Image - P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288" y="5324628"/>
            <a:ext cx="1394509" cy="12625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Cartoon, Chest, Coins, Gold, Jewel, Treasure Png - 6152 - 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3719" y="4547498"/>
            <a:ext cx="2150645" cy="19570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ownload Jpg Transparent Library Piracy Coin Clip Art Transprent - Treasure  Cartoon PNG Image with No Background - PNGkey.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4919" y="5098278"/>
            <a:ext cx="1793404" cy="13874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Pirate Find Some Diamond | Tynk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6208" y="3551232"/>
            <a:ext cx="1293432" cy="137052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Treasure Chest Png - Treasure Box Animated With Transparent Background  Clipart - Full Size Clipart (#5412217) - PinClip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9165" y="3846978"/>
            <a:ext cx="2032796" cy="17721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rübsee adventure playgrou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2924" y="1032147"/>
            <a:ext cx="54864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old Clip Art Download - Cartoon Treasure Chest Png Transparent Png - Full  Size Clipart (#173864) - PinClip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0" y="1797685"/>
            <a:ext cx="2408653" cy="25245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Golden treasure in cave Royalty Free Vector Image"/>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32963" b="77963" l="4300" r="96800"/>
                    </a14:imgEffect>
                  </a14:imgLayer>
                </a14:imgProps>
              </a:ext>
              <a:ext uri="{28A0092B-C50C-407E-A947-70E740481C1C}">
                <a14:useLocalDpi xmlns:a14="http://schemas.microsoft.com/office/drawing/2010/main" val="0"/>
              </a:ext>
            </a:extLst>
          </a:blip>
          <a:srcRect/>
          <a:stretch>
            <a:fillRect/>
          </a:stretch>
        </p:blipFill>
        <p:spPr bwMode="auto">
          <a:xfrm>
            <a:off x="4646909" y="3768167"/>
            <a:ext cx="2818796" cy="4256832"/>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6893644" y="369630"/>
            <a:ext cx="5080150" cy="2026285"/>
          </a:xfrm>
          <a:prstGeom prst="cloudCallout">
            <a:avLst>
              <a:gd name="adj1" fmla="val -45957"/>
              <a:gd name="adj2" fmla="val 6156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UVN Vung Tau" pitchFamily="66" charset="0"/>
              </a:rPr>
              <a:t>Ta giàu rồi!!!</a:t>
            </a:r>
            <a:endParaRPr lang="en-US" sz="4400">
              <a:solidFill>
                <a:schemeClr val="tx1"/>
              </a:solidFill>
              <a:latin typeface="UVN Vung Tau" pitchFamily="66" charset="0"/>
            </a:endParaRPr>
          </a:p>
        </p:txBody>
      </p:sp>
    </p:spTree>
    <p:extLst>
      <p:ext uri="{BB962C8B-B14F-4D97-AF65-F5344CB8AC3E}">
        <p14:creationId xmlns:p14="http://schemas.microsoft.com/office/powerpoint/2010/main" val="1184737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3"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itchFamily="34" charset="0"/>
                <a:ea typeface="Arial-Rounded" pitchFamily="34" charset="0"/>
                <a:cs typeface="Arial" pitchFamily="34" charset="0"/>
              </a:rPr>
              <a:t>Dặn dò</a:t>
            </a:r>
            <a:endParaRPr lang="en-US" sz="6000">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889907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533400"/>
            <a:ext cx="2114550" cy="2025556"/>
          </a:xfrm>
          <a:prstGeom prst="rect">
            <a:avLst/>
          </a:prstGeom>
        </p:spPr>
      </p:pic>
      <p:sp>
        <p:nvSpPr>
          <p:cNvPr id="3" name="TextBox 2"/>
          <p:cNvSpPr txBox="1"/>
          <p:nvPr/>
        </p:nvSpPr>
        <p:spPr>
          <a:xfrm>
            <a:off x="1432719" y="3429000"/>
            <a:ext cx="9296400"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3"/>
              </a:rPr>
              <a:t>https://www.facebook.com/nhilinh.phan</a:t>
            </a:r>
            <a:r>
              <a:rPr lang="en-US" sz="2000" smtClean="0">
                <a:hlinkClick r:id="rId3"/>
              </a:rPr>
              <a:t>/</a:t>
            </a:r>
            <a:endParaRPr lang="en-US" sz="2000" smtClean="0"/>
          </a:p>
          <a:p>
            <a:r>
              <a:rPr lang="en-US" sz="2000" b="1" smtClean="0">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249443"/>
            <a:ext cx="5105400" cy="1323439"/>
          </a:xfrm>
          <a:prstGeom prst="rect">
            <a:avLst/>
          </a:prstGeom>
          <a:noFill/>
        </p:spPr>
        <p:txBody>
          <a:bodyPr wrap="square" rtlCol="0">
            <a:spAutoFit/>
          </a:bodyPr>
          <a:lstStyle/>
          <a:p>
            <a:r>
              <a:rPr lang="en-US" sz="2000" smtClean="0">
                <a:solidFill>
                  <a:srgbClr val="0070C0"/>
                </a:solidFill>
                <a:latin typeface="Arial" pitchFamily="34" charset="0"/>
                <a:cs typeface="Arial" pitchFamily="34" charset="0"/>
              </a:rPr>
              <a:t>Người soạn	: Phan Thị Linh</a:t>
            </a:r>
          </a:p>
          <a:p>
            <a:r>
              <a:rPr lang="en-US" sz="2000" smtClean="0">
                <a:solidFill>
                  <a:srgbClr val="0070C0"/>
                </a:solidFill>
                <a:latin typeface="Arial" pitchFamily="34" charset="0"/>
                <a:cs typeface="Arial" pitchFamily="34" charset="0"/>
              </a:rPr>
              <a:t>Năm sinh		: 1990</a:t>
            </a:r>
          </a:p>
          <a:p>
            <a:r>
              <a:rPr lang="en-US" sz="2000" smtClean="0">
                <a:solidFill>
                  <a:srgbClr val="0070C0"/>
                </a:solidFill>
                <a:latin typeface="Arial" pitchFamily="34" charset="0"/>
                <a:cs typeface="Arial" pitchFamily="34" charset="0"/>
              </a:rPr>
              <a:t>Đơn vị công tác	: </a:t>
            </a:r>
          </a:p>
          <a:p>
            <a:r>
              <a:rPr lang="en-US" sz="2000" smtClean="0">
                <a:solidFill>
                  <a:srgbClr val="0070C0"/>
                </a:solidFill>
                <a:latin typeface="Arial" pitchFamily="34" charset="0"/>
                <a:cs typeface="Arial" pitchFamily="34" charset="0"/>
              </a:rPr>
              <a:t>LH		: 0916.604.268</a:t>
            </a:r>
            <a:endParaRPr lang="en-US" sz="20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605216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75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164" t="84400" r="-1"/>
          <a:stretch/>
        </p:blipFill>
        <p:spPr>
          <a:xfrm flipV="1">
            <a:off x="-1" y="-46232"/>
            <a:ext cx="12229975" cy="3220368"/>
          </a:xfrm>
          <a:prstGeom prst="rect">
            <a:avLst/>
          </a:prstGeom>
        </p:spPr>
      </p:pic>
      <p:grpSp>
        <p:nvGrpSpPr>
          <p:cNvPr id="10" name="Group 9"/>
          <p:cNvGrpSpPr/>
          <p:nvPr/>
        </p:nvGrpSpPr>
        <p:grpSpPr>
          <a:xfrm>
            <a:off x="-2048369" y="-1738723"/>
            <a:ext cx="5701198" cy="3982120"/>
            <a:chOff x="-3782475" y="-1860243"/>
            <a:chExt cx="4286503" cy="2986590"/>
          </a:xfrm>
        </p:grpSpPr>
        <p:sp>
          <p:nvSpPr>
            <p:cNvPr id="11" name="Oval 10"/>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41941" y="475222"/>
            <a:ext cx="2563006" cy="1107780"/>
          </a:xfrm>
          <a:prstGeom prst="rect">
            <a:avLst/>
          </a:prstGeom>
          <a:noFill/>
        </p:spPr>
        <p:txBody>
          <a:bodyPr wrap="square" lIns="121709" tIns="60853" rIns="121709" bIns="60853" rtlCol="0">
            <a:spAutoFit/>
          </a:bodyPr>
          <a:lstStyle/>
          <a:p>
            <a:r>
              <a:rPr lang="en-US" sz="4800" b="1">
                <a:latin typeface="Arial-Rounded" pitchFamily="34" charset="0"/>
                <a:ea typeface="Arial-Rounded" pitchFamily="34" charset="0"/>
                <a:cs typeface="Arial-Rounded" pitchFamily="34" charset="0"/>
              </a:rPr>
              <a:t>Tuần </a:t>
            </a:r>
            <a:r>
              <a:rPr lang="en-US" sz="6400" b="1" smtClean="0">
                <a:latin typeface="Akronism" pitchFamily="2" charset="0"/>
                <a:ea typeface="Arabia" pitchFamily="2" charset="0"/>
                <a:cs typeface="Arabia" pitchFamily="2" charset="0"/>
              </a:rPr>
              <a:t>9</a:t>
            </a:r>
            <a:endParaRPr lang="en-US" sz="6400" b="1">
              <a:latin typeface="Akronism" pitchFamily="2" charset="0"/>
              <a:ea typeface="Arabia" pitchFamily="2" charset="0"/>
              <a:cs typeface="Arabia" pitchFamily="2" charset="0"/>
            </a:endParaRPr>
          </a:p>
        </p:txBody>
      </p:sp>
      <p:sp>
        <p:nvSpPr>
          <p:cNvPr id="19" name="TextBox 18"/>
          <p:cNvSpPr txBox="1"/>
          <p:nvPr/>
        </p:nvSpPr>
        <p:spPr>
          <a:xfrm>
            <a:off x="3237625" y="719212"/>
            <a:ext cx="7924172" cy="953891"/>
          </a:xfrm>
          <a:prstGeom prst="rect">
            <a:avLst/>
          </a:prstGeom>
          <a:noFill/>
        </p:spPr>
        <p:txBody>
          <a:bodyPr wrap="square" lIns="121709" tIns="60853" rIns="121709" bIns="60853" rtlCol="0">
            <a:spAutoFit/>
          </a:bodyPr>
          <a:lstStyle/>
          <a:p>
            <a:pPr algn="ctr"/>
            <a:r>
              <a:rPr lang="en-US" sz="5400" b="1" smtClean="0">
                <a:solidFill>
                  <a:schemeClr val="bg1"/>
                </a:solidFill>
                <a:latin typeface="Arial-Rounded" pitchFamily="34" charset="0"/>
                <a:ea typeface="Arial-Rounded" pitchFamily="34" charset="0"/>
                <a:cs typeface="Arial-Rounded" pitchFamily="34" charset="0"/>
              </a:rPr>
              <a:t>ÔN TẬP GIỮA HỌC KÌ 1</a:t>
            </a:r>
            <a:endParaRPr lang="en-US" sz="5400" b="1">
              <a:solidFill>
                <a:schemeClr val="bg1"/>
              </a:solidFill>
              <a:latin typeface="Arial-Rounded" pitchFamily="34" charset="0"/>
              <a:ea typeface="Arial-Rounded" pitchFamily="34" charset="0"/>
              <a:cs typeface="Arial-Rounded" pitchFamily="34" charset="0"/>
            </a:endParaRPr>
          </a:p>
        </p:txBody>
      </p:sp>
      <p:sp>
        <p:nvSpPr>
          <p:cNvPr id="20" name="TextBox 19"/>
          <p:cNvSpPr txBox="1"/>
          <p:nvPr/>
        </p:nvSpPr>
        <p:spPr>
          <a:xfrm>
            <a:off x="1799820" y="4038600"/>
            <a:ext cx="5399891" cy="1015649"/>
          </a:xfrm>
          <a:prstGeom prst="rect">
            <a:avLst/>
          </a:prstGeom>
          <a:noFill/>
        </p:spPr>
        <p:txBody>
          <a:bodyPr wrap="square" lIns="91428" tIns="45713" rIns="91428" bIns="45713" rtlCol="0">
            <a:spAutoFit/>
          </a:bodyPr>
          <a:lstStyle/>
          <a:p>
            <a:pPr algn="ctr"/>
            <a:r>
              <a:rPr lang="en-US" sz="6000" b="1">
                <a:solidFill>
                  <a:srgbClr val="0070C0"/>
                </a:solidFill>
                <a:latin typeface="Arial-Rounded" pitchFamily="34" charset="0"/>
                <a:ea typeface="Arial-Rounded" pitchFamily="34" charset="0"/>
                <a:cs typeface="Arial-Rounded" pitchFamily="34" charset="0"/>
              </a:rPr>
              <a:t>Tiết </a:t>
            </a:r>
            <a:r>
              <a:rPr lang="en-US" sz="6000" b="1" smtClean="0">
                <a:solidFill>
                  <a:srgbClr val="0070C0"/>
                </a:solidFill>
                <a:latin typeface="Arial Rounded MT Bold" pitchFamily="34" charset="0"/>
                <a:ea typeface="Arial-Rounded" pitchFamily="34" charset="0"/>
                <a:cs typeface="Arial-Rounded" pitchFamily="34" charset="0"/>
              </a:rPr>
              <a:t>3, 4</a:t>
            </a:r>
            <a:endParaRPr lang="en-US" sz="6000" b="1" smtClean="0">
              <a:solidFill>
                <a:srgbClr val="0070C0"/>
              </a:solidFill>
              <a:latin typeface="Arial Rounded MT Bold" pitchFamily="34" charset="0"/>
              <a:ea typeface="Arial-Rounded" pitchFamily="34" charset="0"/>
              <a:cs typeface="Arial-Rounded"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288" y="2842566"/>
            <a:ext cx="3657600" cy="3784238"/>
          </a:xfrm>
          <a:prstGeom prst="rect">
            <a:avLst/>
          </a:prstGeom>
        </p:spPr>
      </p:pic>
    </p:spTree>
    <p:extLst>
      <p:ext uri="{BB962C8B-B14F-4D97-AF65-F5344CB8AC3E}">
        <p14:creationId xmlns:p14="http://schemas.microsoft.com/office/powerpoint/2010/main" val="2977045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72771" y="2133600"/>
            <a:ext cx="9216296" cy="2061887"/>
          </a:xfrm>
          <a:prstGeom prst="rect">
            <a:avLst/>
          </a:prstGeom>
          <a:noFill/>
        </p:spPr>
        <p:txBody>
          <a:bodyPr wrap="square" lIns="121709" tIns="60853" rIns="121709" bIns="60853" rtlCol="0">
            <a:spAutoFit/>
          </a:bodyPr>
          <a:lstStyle/>
          <a:p>
            <a:pPr algn="ctr"/>
            <a:r>
              <a:rPr lang="en-US" sz="5400" b="1" smtClean="0">
                <a:solidFill>
                  <a:srgbClr val="0070C0"/>
                </a:solidFill>
                <a:latin typeface="Arial-Rounded" pitchFamily="34" charset="0"/>
                <a:ea typeface="Arial-Rounded" pitchFamily="34" charset="0"/>
                <a:cs typeface="Arial-Rounded" pitchFamily="34" charset="0"/>
              </a:rPr>
              <a:t>Tiếng Việt:</a:t>
            </a:r>
          </a:p>
          <a:p>
            <a:pPr algn="ctr"/>
            <a:r>
              <a:rPr lang="en-US" sz="7200" b="1" smtClean="0">
                <a:solidFill>
                  <a:srgbClr val="0070C0"/>
                </a:solidFill>
                <a:latin typeface="Arial-Rounded" pitchFamily="34" charset="0"/>
                <a:ea typeface="Arial-Rounded" pitchFamily="34" charset="0"/>
                <a:cs typeface="Arial-Rounded" pitchFamily="34" charset="0"/>
              </a:rPr>
              <a:t>Ôn tập giữa học kì </a:t>
            </a:r>
            <a:r>
              <a:rPr lang="en-US" sz="7200" b="1" smtClean="0">
                <a:solidFill>
                  <a:srgbClr val="0070C0"/>
                </a:solidFill>
                <a:latin typeface="Arial Rounded MT Bold" pitchFamily="34" charset="0"/>
                <a:ea typeface="Arial-Rounded" pitchFamily="34" charset="0"/>
                <a:cs typeface="Arial-Rounded" pitchFamily="34" charset="0"/>
              </a:rPr>
              <a:t>1</a:t>
            </a:r>
            <a:endParaRPr lang="en-US" sz="7200" b="1">
              <a:solidFill>
                <a:srgbClr val="0070C0"/>
              </a:solidFill>
              <a:latin typeface="Arial Rounded MT Bold" pitchFamily="34" charset="0"/>
              <a:ea typeface="Arial-Rounded" pitchFamily="34" charset="0"/>
              <a:cs typeface="Arial-Rounded" pitchFamily="34" charset="0"/>
            </a:endParaRPr>
          </a:p>
        </p:txBody>
      </p:sp>
      <p:sp>
        <p:nvSpPr>
          <p:cNvPr id="20" name="TextBox 19"/>
          <p:cNvSpPr txBox="1"/>
          <p:nvPr/>
        </p:nvSpPr>
        <p:spPr>
          <a:xfrm>
            <a:off x="3380974" y="4715484"/>
            <a:ext cx="5399891" cy="923316"/>
          </a:xfrm>
          <a:prstGeom prst="rect">
            <a:avLst/>
          </a:prstGeom>
          <a:noFill/>
        </p:spPr>
        <p:txBody>
          <a:bodyPr wrap="square" lIns="91428" tIns="45713" rIns="91428" bIns="45713" rtlCol="0">
            <a:spAutoFit/>
          </a:bodyPr>
          <a:lstStyle/>
          <a:p>
            <a:pPr algn="ctr"/>
            <a:r>
              <a:rPr lang="en-US" sz="5400">
                <a:solidFill>
                  <a:srgbClr val="0070C0"/>
                </a:solidFill>
                <a:latin typeface="Arial-Rounded" pitchFamily="34" charset="0"/>
                <a:ea typeface="Arial-Rounded" pitchFamily="34" charset="0"/>
                <a:cs typeface="Arial-Rounded" pitchFamily="34" charset="0"/>
              </a:rPr>
              <a:t>Tiết </a:t>
            </a:r>
            <a:r>
              <a:rPr lang="en-US" sz="5400" smtClean="0">
                <a:solidFill>
                  <a:srgbClr val="0070C0"/>
                </a:solidFill>
                <a:latin typeface="Arial Rounded MT Bold" pitchFamily="34" charset="0"/>
                <a:ea typeface="Arial-Rounded" pitchFamily="34" charset="0"/>
                <a:cs typeface="Arial-Rounded" pitchFamily="34" charset="0"/>
              </a:rPr>
              <a:t>3, 4</a:t>
            </a:r>
            <a:endParaRPr lang="en-US" sz="5400" smtClean="0">
              <a:solidFill>
                <a:srgbClr val="0070C0"/>
              </a:solidFill>
              <a:latin typeface="Arial Rounded MT Bold" pitchFamily="34" charset="0"/>
              <a:ea typeface="Arial-Rounded" pitchFamily="34" charset="0"/>
              <a:cs typeface="Arial-Rounded" pitchFamily="34" charset="0"/>
            </a:endParaRPr>
          </a:p>
        </p:txBody>
      </p:sp>
      <p:sp>
        <p:nvSpPr>
          <p:cNvPr id="21" name="TextBox 20"/>
          <p:cNvSpPr txBox="1"/>
          <p:nvPr/>
        </p:nvSpPr>
        <p:spPr>
          <a:xfrm>
            <a:off x="426696" y="605135"/>
            <a:ext cx="11308446" cy="923330"/>
          </a:xfrm>
          <a:prstGeom prst="rect">
            <a:avLst/>
          </a:prstGeom>
          <a:noFill/>
        </p:spPr>
        <p:txBody>
          <a:bodyPr wrap="square" rtlCol="0">
            <a:spAutoFit/>
          </a:bodyPr>
          <a:lstStyle/>
          <a:p>
            <a:pPr algn="ctr"/>
            <a:r>
              <a:rPr lang="en-US" sz="5400" b="1" smtClean="0">
                <a:solidFill>
                  <a:srgbClr val="0070C0"/>
                </a:solidFill>
                <a:latin typeface="Arial-Rounded" pitchFamily="34" charset="0"/>
                <a:ea typeface="Arial-Rounded" pitchFamily="34" charset="0"/>
                <a:cs typeface="Arial-Rounded" pitchFamily="34" charset="0"/>
              </a:rPr>
              <a:t>Thứ …. ngày … tháng ….. năm </a:t>
            </a:r>
            <a:r>
              <a:rPr lang="en-US" sz="5400" smtClean="0">
                <a:solidFill>
                  <a:srgbClr val="0070C0"/>
                </a:solidFill>
                <a:latin typeface="Arial Rounded MT Bold" pitchFamily="34" charset="0"/>
                <a:ea typeface="Arial-Rounded" pitchFamily="34" charset="0"/>
                <a:cs typeface="Arial-Rounded" pitchFamily="34" charset="0"/>
              </a:rPr>
              <a:t>2021</a:t>
            </a:r>
            <a:endParaRPr lang="en-US" sz="5400">
              <a:solidFill>
                <a:srgbClr val="0070C0"/>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108763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0" name="Picture 24" descr="Treasure Map Cartoon Png Transparent PNG - 1073x1223 - Free Download on  N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1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794919" y="726405"/>
            <a:ext cx="6178536" cy="645195"/>
          </a:xfrm>
          <a:solidFill>
            <a:srgbClr val="FFFF66"/>
          </a:solidFill>
          <a:ln>
            <a:noFill/>
          </a:ln>
          <a:effectLst>
            <a:softEdge rad="63500"/>
          </a:effectLst>
        </p:spPr>
        <p:txBody>
          <a:bodyPr>
            <a:normAutofit fontScale="90000"/>
          </a:bodyPr>
          <a:lstStyle/>
          <a:p>
            <a:r>
              <a:rPr lang="en-US" sz="3200" smtClean="0">
                <a:latin typeface="UVN Vung Tau" pitchFamily="66" charset="0"/>
              </a:rPr>
              <a:t>TRUY TÌM KHO BÁU CÙNG BÁC BA</a:t>
            </a:r>
            <a:endParaRPr lang="en-US" sz="3200">
              <a:latin typeface="UVN Vung Tau" pitchFamily="66" charset="0"/>
            </a:endParaRPr>
          </a:p>
        </p:txBody>
      </p:sp>
      <p:pic>
        <p:nvPicPr>
          <p:cNvPr id="5" name="Picture 2" descr="Trübsee adventure play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038" y="1066800"/>
            <a:ext cx="5791200" cy="5791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treasure pirate treasurechest chest Sticker by Ama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treasure pirate treasurechest chest Sticker by Aman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17888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8674" y="1161317"/>
            <a:ext cx="10800645" cy="707886"/>
          </a:xfrm>
          <a:prstGeom prst="rect">
            <a:avLst/>
          </a:prstGeom>
          <a:noFill/>
        </p:spPr>
        <p:txBody>
          <a:bodyPr wrap="square" rtlCol="0">
            <a:spAutoFit/>
          </a:bodyPr>
          <a:lstStyle/>
          <a:p>
            <a:pPr algn="just"/>
            <a:r>
              <a:rPr lang="en-US" sz="4000" b="1" smtClean="0">
                <a:solidFill>
                  <a:srgbClr val="002060"/>
                </a:solidFill>
                <a:latin typeface="Arial-Rounded" pitchFamily="34" charset="0"/>
                <a:ea typeface="Arial-Rounded" pitchFamily="34" charset="0"/>
                <a:cs typeface="Arial-Rounded" pitchFamily="34" charset="0"/>
              </a:rPr>
              <a:t>Nghe –viết: </a:t>
            </a:r>
            <a:r>
              <a:rPr lang="en-US" sz="4000" b="1" i="1" smtClean="0">
                <a:solidFill>
                  <a:srgbClr val="002060"/>
                </a:solidFill>
                <a:latin typeface="Arial-Rounded" pitchFamily="34" charset="0"/>
                <a:ea typeface="Arial-Rounded" pitchFamily="34" charset="0"/>
                <a:cs typeface="Arial-Rounded" pitchFamily="34" charset="0"/>
              </a:rPr>
              <a:t>Cô giáo lớp em </a:t>
            </a:r>
            <a:r>
              <a:rPr lang="en-US" sz="4000" b="1" smtClean="0">
                <a:solidFill>
                  <a:srgbClr val="002060"/>
                </a:solidFill>
                <a:latin typeface="Arial-Rounded" pitchFamily="34" charset="0"/>
                <a:ea typeface="Arial-Rounded" pitchFamily="34" charset="0"/>
                <a:cs typeface="Arial-Rounded" pitchFamily="34" charset="0"/>
              </a:rPr>
              <a:t>(2 khổ thơ đầu).</a:t>
            </a:r>
            <a:endParaRPr lang="en-US" sz="4000" b="1">
              <a:solidFill>
                <a:srgbClr val="002060"/>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0834"/>
          <a:stretch/>
        </p:blipFill>
        <p:spPr>
          <a:xfrm>
            <a:off x="3368359" y="2731537"/>
            <a:ext cx="5166159" cy="3593063"/>
          </a:xfrm>
          <a:prstGeom prst="rect">
            <a:avLst/>
          </a:prstGeom>
        </p:spPr>
      </p:pic>
      <p:sp>
        <p:nvSpPr>
          <p:cNvPr id="9" name="Title 3"/>
          <p:cNvSpPr txBox="1">
            <a:spLocks/>
          </p:cNvSpPr>
          <p:nvPr/>
        </p:nvSpPr>
        <p:spPr>
          <a:xfrm>
            <a:off x="4321917" y="154845"/>
            <a:ext cx="3487623" cy="667293"/>
          </a:xfrm>
          <a:prstGeom prst="rect">
            <a:avLst/>
          </a:prstGeom>
          <a:solidFill>
            <a:srgbClr val="FFE0B3"/>
          </a:solidFill>
        </p:spPr>
        <p:txBody>
          <a:bodyPr>
            <a:normAutofit fontScale="975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smtClean="0">
                <a:latin typeface="UVN Vung Tau" pitchFamily="66" charset="0"/>
              </a:rPr>
              <a:t>CHẶNG 1: </a:t>
            </a:r>
            <a:endParaRPr lang="en-US" sz="3600">
              <a:latin typeface="UVN Vung Tau" pitchFamily="66" charset="0"/>
            </a:endParaRPr>
          </a:p>
        </p:txBody>
      </p:sp>
    </p:spTree>
    <p:extLst>
      <p:ext uri="{BB962C8B-B14F-4D97-AF65-F5344CB8AC3E}">
        <p14:creationId xmlns:p14="http://schemas.microsoft.com/office/powerpoint/2010/main" val="4135746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3C8FAFC-C1D0-49BB-A45E-D744951A028F}"/>
              </a:ext>
            </a:extLst>
          </p:cNvPr>
          <p:cNvSpPr txBox="1"/>
          <p:nvPr/>
        </p:nvSpPr>
        <p:spPr>
          <a:xfrm>
            <a:off x="2559075" y="152400"/>
            <a:ext cx="7141916" cy="1049133"/>
          </a:xfrm>
          <a:prstGeom prst="rect">
            <a:avLst/>
          </a:prstGeom>
          <a:noFill/>
        </p:spPr>
        <p:txBody>
          <a:bodyPr wrap="square" rtlCol="0">
            <a:spAutoFit/>
          </a:bodyPr>
          <a:lstStyle/>
          <a:p>
            <a:pPr algn="ctr">
              <a:lnSpc>
                <a:spcPct val="150000"/>
              </a:lnSpc>
            </a:pPr>
            <a:r>
              <a:rPr lang="en-US" sz="4800" b="1" smtClean="0">
                <a:solidFill>
                  <a:srgbClr val="FF6600"/>
                </a:solidFill>
                <a:latin typeface="Arial-Rounded" pitchFamily="34" charset="0"/>
                <a:ea typeface="Arial-Rounded" pitchFamily="34" charset="0"/>
                <a:cs typeface="Arial-Rounded" pitchFamily="34" charset="0"/>
              </a:rPr>
              <a:t>Cô giáo lớp em</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 xmlns:a16="http://schemas.microsoft.com/office/drawing/2014/main" id="{83DE1F8B-C43D-4B7A-8155-BEAC33AC1D49}"/>
              </a:ext>
            </a:extLst>
          </p:cNvPr>
          <p:cNvSpPr txBox="1"/>
          <p:nvPr/>
        </p:nvSpPr>
        <p:spPr>
          <a:xfrm>
            <a:off x="3794918" y="1357860"/>
            <a:ext cx="6781801" cy="5309146"/>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Sáng nào em đến lớp</a:t>
            </a:r>
          </a:p>
          <a:p>
            <a:pPr algn="just"/>
            <a:r>
              <a:rPr lang="en-US" sz="3600">
                <a:solidFill>
                  <a:srgbClr val="002060"/>
                </a:solidFill>
                <a:latin typeface="Arial-Rounded" pitchFamily="34" charset="0"/>
                <a:ea typeface="Arial-Rounded" pitchFamily="34" charset="0"/>
                <a:cs typeface="Arial-Rounded" pitchFamily="34" charset="0"/>
              </a:rPr>
              <a:t>Cũng thấy cô đến rồi</a:t>
            </a:r>
          </a:p>
          <a:p>
            <a:pPr algn="just"/>
            <a:r>
              <a:rPr lang="en-US" sz="3600">
                <a:solidFill>
                  <a:srgbClr val="002060"/>
                </a:solidFill>
                <a:latin typeface="Arial-Rounded" pitchFamily="34" charset="0"/>
                <a:ea typeface="Arial-Rounded" pitchFamily="34" charset="0"/>
                <a:cs typeface="Arial-Rounded" pitchFamily="34" charset="0"/>
              </a:rPr>
              <a:t>Đáp lời “Chào cô ạ!”</a:t>
            </a:r>
          </a:p>
          <a:p>
            <a:pPr algn="just"/>
            <a:r>
              <a:rPr lang="en-US" sz="3600">
                <a:solidFill>
                  <a:srgbClr val="002060"/>
                </a:solidFill>
                <a:latin typeface="Arial-Rounded" pitchFamily="34" charset="0"/>
                <a:ea typeface="Arial-Rounded" pitchFamily="34" charset="0"/>
                <a:cs typeface="Arial-Rounded" pitchFamily="34" charset="0"/>
              </a:rPr>
              <a:t>Cô mỉm cười thật tươi.</a:t>
            </a:r>
          </a:p>
          <a:p>
            <a:pPr algn="just">
              <a:spcBef>
                <a:spcPts val="1800"/>
              </a:spcBef>
            </a:pPr>
            <a:r>
              <a:rPr lang="en-US" sz="3600">
                <a:solidFill>
                  <a:srgbClr val="002060"/>
                </a:solidFill>
                <a:latin typeface="Arial-Rounded" pitchFamily="34" charset="0"/>
                <a:ea typeface="Arial-Rounded" pitchFamily="34" charset="0"/>
                <a:cs typeface="Arial-Rounded" pitchFamily="34" charset="0"/>
              </a:rPr>
              <a:t>Cô dạy em tập viết</a:t>
            </a:r>
          </a:p>
          <a:p>
            <a:pPr algn="just"/>
            <a:r>
              <a:rPr lang="en-US" sz="3600">
                <a:solidFill>
                  <a:srgbClr val="002060"/>
                </a:solidFill>
                <a:latin typeface="Arial-Rounded" pitchFamily="34" charset="0"/>
                <a:ea typeface="Arial-Rounded" pitchFamily="34" charset="0"/>
                <a:cs typeface="Arial-Rounded" pitchFamily="34" charset="0"/>
              </a:rPr>
              <a:t>Gió đưa thoảng hương nhài</a:t>
            </a:r>
          </a:p>
          <a:p>
            <a:pPr algn="just"/>
            <a:r>
              <a:rPr lang="en-US" sz="3600">
                <a:solidFill>
                  <a:srgbClr val="002060"/>
                </a:solidFill>
                <a:latin typeface="Arial-Rounded" pitchFamily="34" charset="0"/>
                <a:ea typeface="Arial-Rounded" pitchFamily="34" charset="0"/>
                <a:cs typeface="Arial-Rounded" pitchFamily="34" charset="0"/>
              </a:rPr>
              <a:t>Nắng ghé vào cửa lớp</a:t>
            </a:r>
          </a:p>
          <a:p>
            <a:pPr algn="just"/>
            <a:r>
              <a:rPr lang="en-US" sz="3600">
                <a:solidFill>
                  <a:srgbClr val="002060"/>
                </a:solidFill>
                <a:latin typeface="Arial-Rounded" pitchFamily="34" charset="0"/>
                <a:ea typeface="Arial-Rounded" pitchFamily="34" charset="0"/>
                <a:cs typeface="Arial-Rounded" pitchFamily="34" charset="0"/>
              </a:rPr>
              <a:t>Xem chúng em học bài.</a:t>
            </a:r>
          </a:p>
          <a:p>
            <a:pPr algn="r"/>
            <a:r>
              <a:rPr lang="en-US" sz="3600" smtClean="0">
                <a:solidFill>
                  <a:srgbClr val="002060"/>
                </a:solidFill>
                <a:latin typeface="Arial-Rounded" pitchFamily="34" charset="0"/>
                <a:ea typeface="Arial-Rounded" pitchFamily="34" charset="0"/>
                <a:cs typeface="Arial-Rounded" pitchFamily="34" charset="0"/>
              </a:rPr>
              <a:t>(</a:t>
            </a:r>
            <a:r>
              <a:rPr lang="en-US" sz="3600">
                <a:solidFill>
                  <a:srgbClr val="002060"/>
                </a:solidFill>
                <a:latin typeface="Arial-Rounded" pitchFamily="34" charset="0"/>
                <a:ea typeface="Arial-Rounded" pitchFamily="34" charset="0"/>
                <a:cs typeface="Arial-Rounded" pitchFamily="34" charset="0"/>
              </a:rPr>
              <a:t>Nguyễn </a:t>
            </a:r>
            <a:r>
              <a:rPr lang="en-US" sz="3600" smtClean="0">
                <a:solidFill>
                  <a:srgbClr val="002060"/>
                </a:solidFill>
                <a:latin typeface="Arial-Rounded" pitchFamily="34" charset="0"/>
                <a:ea typeface="Arial-Rounded" pitchFamily="34" charset="0"/>
                <a:cs typeface="Arial-Rounded" pitchFamily="34" charset="0"/>
              </a:rPr>
              <a:t>Xuân Sanh)</a:t>
            </a:r>
            <a:endParaRPr lang="en-US" sz="3600" dirty="0">
              <a:solidFill>
                <a:srgbClr val="002060"/>
              </a:solidFill>
              <a:latin typeface="Arial-Rounded" pitchFamily="34" charset="0"/>
              <a:ea typeface="Arial-Rounded" pitchFamily="34" charset="0"/>
              <a:cs typeface="Arial-Rounded" pitchFamily="34" charset="0"/>
            </a:endParaRPr>
          </a:p>
        </p:txBody>
      </p:sp>
      <p:sp>
        <p:nvSpPr>
          <p:cNvPr id="6" name="TextBox 5"/>
          <p:cNvSpPr txBox="1"/>
          <p:nvPr/>
        </p:nvSpPr>
        <p:spPr>
          <a:xfrm>
            <a:off x="2631306" y="2083828"/>
            <a:ext cx="912800" cy="1323439"/>
          </a:xfrm>
          <a:prstGeom prst="rect">
            <a:avLst/>
          </a:prstGeom>
          <a:noFill/>
        </p:spPr>
        <p:txBody>
          <a:bodyPr wrap="square" rtlCol="0">
            <a:spAutoFit/>
          </a:bodyPr>
          <a:lstStyle/>
          <a:p>
            <a:r>
              <a:rPr lang="en-US" sz="4000" b="1" smtClean="0">
                <a:solidFill>
                  <a:srgbClr val="002060"/>
                </a:solidFill>
                <a:latin typeface="Arial" pitchFamily="34" charset="0"/>
                <a:cs typeface="Arial" pitchFamily="34" charset="0"/>
              </a:rPr>
              <a:t>(1)</a:t>
            </a:r>
            <a:endParaRPr lang="en-US" sz="4000" b="1">
              <a:solidFill>
                <a:srgbClr val="002060"/>
              </a:solidFill>
              <a:latin typeface="Arial" pitchFamily="34" charset="0"/>
              <a:cs typeface="Arial" pitchFamily="34" charset="0"/>
            </a:endParaRPr>
          </a:p>
        </p:txBody>
      </p:sp>
      <p:sp>
        <p:nvSpPr>
          <p:cNvPr id="7" name="TextBox 6"/>
          <p:cNvSpPr txBox="1"/>
          <p:nvPr/>
        </p:nvSpPr>
        <p:spPr>
          <a:xfrm>
            <a:off x="2631306" y="4107013"/>
            <a:ext cx="912800" cy="1323439"/>
          </a:xfrm>
          <a:prstGeom prst="rect">
            <a:avLst/>
          </a:prstGeom>
          <a:noFill/>
        </p:spPr>
        <p:txBody>
          <a:bodyPr wrap="square" rtlCol="0">
            <a:spAutoFit/>
          </a:bodyPr>
          <a:lstStyle/>
          <a:p>
            <a:r>
              <a:rPr lang="en-US" sz="4000" b="1" smtClean="0">
                <a:solidFill>
                  <a:srgbClr val="002060"/>
                </a:solidFill>
                <a:latin typeface="Arial" pitchFamily="34" charset="0"/>
                <a:cs typeface="Arial" pitchFamily="34" charset="0"/>
              </a:rPr>
              <a:t>(2)</a:t>
            </a:r>
            <a:endParaRPr lang="en-US" sz="4000" b="1">
              <a:solidFill>
                <a:srgbClr val="002060"/>
              </a:solidFill>
              <a:latin typeface="Arial" pitchFamily="34" charset="0"/>
              <a:cs typeface="Arial" pitchFamily="34" charset="0"/>
            </a:endParaRPr>
          </a:p>
        </p:txBody>
      </p:sp>
      <p:cxnSp>
        <p:nvCxnSpPr>
          <p:cNvPr id="9" name="Straight Arrow Connector 8"/>
          <p:cNvCxnSpPr/>
          <p:nvPr/>
        </p:nvCxnSpPr>
        <p:spPr>
          <a:xfrm>
            <a:off x="5928519" y="3527607"/>
            <a:ext cx="0" cy="47914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71523" y="1402830"/>
            <a:ext cx="314876" cy="46601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4" name="Straight Arrow Connector 13"/>
          <p:cNvCxnSpPr/>
          <p:nvPr/>
        </p:nvCxnSpPr>
        <p:spPr>
          <a:xfrm flipH="1">
            <a:off x="8051007" y="3034260"/>
            <a:ext cx="533400" cy="37300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447088" y="5531537"/>
            <a:ext cx="533400" cy="37300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280819" y="3034260"/>
            <a:ext cx="243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6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83C8FAFC-C1D0-49BB-A45E-D744951A028F}"/>
              </a:ext>
            </a:extLst>
          </p:cNvPr>
          <p:cNvSpPr txBox="1"/>
          <p:nvPr/>
        </p:nvSpPr>
        <p:spPr>
          <a:xfrm>
            <a:off x="2194719" y="152400"/>
            <a:ext cx="7141916" cy="969433"/>
          </a:xfrm>
          <a:prstGeom prst="rect">
            <a:avLst/>
          </a:prstGeom>
          <a:noFill/>
        </p:spPr>
        <p:txBody>
          <a:bodyPr wrap="square" rtlCol="0">
            <a:spAutoFit/>
          </a:bodyPr>
          <a:lstStyle/>
          <a:p>
            <a:pPr algn="ctr">
              <a:lnSpc>
                <a:spcPct val="150000"/>
              </a:lnSpc>
            </a:pPr>
            <a:r>
              <a:rPr lang="en-US" sz="4400" b="1">
                <a:solidFill>
                  <a:srgbClr val="FF6600"/>
                </a:solidFill>
                <a:latin typeface="Arial-Rounded" pitchFamily="34" charset="0"/>
                <a:ea typeface="Arial-Rounded" pitchFamily="34" charset="0"/>
                <a:cs typeface="Arial-Rounded" pitchFamily="34" charset="0"/>
              </a:rPr>
              <a:t>Cô giáo lớp em</a:t>
            </a:r>
            <a:endParaRPr lang="en-US" sz="4400" b="1" dirty="0">
              <a:solidFill>
                <a:srgbClr val="FF6600"/>
              </a:solidFill>
              <a:latin typeface="Arial-Rounded" pitchFamily="34" charset="0"/>
              <a:ea typeface="Arial-Rounded" pitchFamily="34" charset="0"/>
              <a:cs typeface="Arial-Rounded" pitchFamily="34" charset="0"/>
            </a:endParaRPr>
          </a:p>
        </p:txBody>
      </p:sp>
      <p:sp>
        <p:nvSpPr>
          <p:cNvPr id="12" name="TextBox 11">
            <a:extLst>
              <a:ext uri="{FF2B5EF4-FFF2-40B4-BE49-F238E27FC236}">
                <a16:creationId xmlns="" xmlns:a16="http://schemas.microsoft.com/office/drawing/2014/main" id="{83DE1F8B-C43D-4B7A-8155-BEAC33AC1D49}"/>
              </a:ext>
            </a:extLst>
          </p:cNvPr>
          <p:cNvSpPr txBox="1"/>
          <p:nvPr/>
        </p:nvSpPr>
        <p:spPr>
          <a:xfrm>
            <a:off x="3469234" y="1357860"/>
            <a:ext cx="6781801" cy="5386090"/>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Sáng nào em đến lớp</a:t>
            </a:r>
          </a:p>
          <a:p>
            <a:pPr algn="just"/>
            <a:r>
              <a:rPr lang="en-US" sz="3600">
                <a:solidFill>
                  <a:srgbClr val="002060"/>
                </a:solidFill>
                <a:latin typeface="Arial-Rounded" pitchFamily="34" charset="0"/>
                <a:ea typeface="Arial-Rounded" pitchFamily="34" charset="0"/>
                <a:cs typeface="Arial-Rounded" pitchFamily="34" charset="0"/>
              </a:rPr>
              <a:t>Cũng thấy cô đến rồi</a:t>
            </a:r>
          </a:p>
          <a:p>
            <a:pPr algn="just"/>
            <a:r>
              <a:rPr lang="en-US" sz="3600">
                <a:solidFill>
                  <a:srgbClr val="002060"/>
                </a:solidFill>
                <a:latin typeface="Arial-Rounded" pitchFamily="34" charset="0"/>
                <a:ea typeface="Arial-Rounded" pitchFamily="34" charset="0"/>
                <a:cs typeface="Arial-Rounded" pitchFamily="34" charset="0"/>
              </a:rPr>
              <a:t>Đáp lời “Chào cô ạ!”</a:t>
            </a:r>
          </a:p>
          <a:p>
            <a:pPr algn="just"/>
            <a:r>
              <a:rPr lang="en-US" sz="3600">
                <a:solidFill>
                  <a:srgbClr val="002060"/>
                </a:solidFill>
                <a:latin typeface="Arial-Rounded" pitchFamily="34" charset="0"/>
                <a:ea typeface="Arial-Rounded" pitchFamily="34" charset="0"/>
                <a:cs typeface="Arial-Rounded" pitchFamily="34" charset="0"/>
              </a:rPr>
              <a:t>Cô mỉm cười thật tươi.</a:t>
            </a:r>
          </a:p>
          <a:p>
            <a:pPr algn="just">
              <a:spcBef>
                <a:spcPts val="1800"/>
              </a:spcBef>
            </a:pPr>
            <a:r>
              <a:rPr lang="en-US" sz="3600">
                <a:solidFill>
                  <a:srgbClr val="002060"/>
                </a:solidFill>
                <a:latin typeface="Arial-Rounded" pitchFamily="34" charset="0"/>
                <a:ea typeface="Arial-Rounded" pitchFamily="34" charset="0"/>
                <a:cs typeface="Arial-Rounded" pitchFamily="34" charset="0"/>
              </a:rPr>
              <a:t>Cô dạy em tập viết</a:t>
            </a:r>
          </a:p>
          <a:p>
            <a:pPr algn="just"/>
            <a:r>
              <a:rPr lang="en-US" sz="3600">
                <a:solidFill>
                  <a:srgbClr val="002060"/>
                </a:solidFill>
                <a:latin typeface="Arial-Rounded" pitchFamily="34" charset="0"/>
                <a:ea typeface="Arial-Rounded" pitchFamily="34" charset="0"/>
                <a:cs typeface="Arial-Rounded" pitchFamily="34" charset="0"/>
              </a:rPr>
              <a:t>Gió đưa thoảng hương nhài</a:t>
            </a:r>
          </a:p>
          <a:p>
            <a:pPr algn="just"/>
            <a:r>
              <a:rPr lang="en-US" sz="3600">
                <a:solidFill>
                  <a:srgbClr val="002060"/>
                </a:solidFill>
                <a:latin typeface="Arial-Rounded" pitchFamily="34" charset="0"/>
                <a:ea typeface="Arial-Rounded" pitchFamily="34" charset="0"/>
                <a:cs typeface="Arial-Rounded" pitchFamily="34" charset="0"/>
              </a:rPr>
              <a:t>Nắng ghé vào cửa lớp</a:t>
            </a:r>
          </a:p>
          <a:p>
            <a:pPr algn="just"/>
            <a:r>
              <a:rPr lang="en-US" sz="3600">
                <a:solidFill>
                  <a:srgbClr val="002060"/>
                </a:solidFill>
                <a:latin typeface="Arial-Rounded" pitchFamily="34" charset="0"/>
                <a:ea typeface="Arial-Rounded" pitchFamily="34" charset="0"/>
                <a:cs typeface="Arial-Rounded" pitchFamily="34" charset="0"/>
              </a:rPr>
              <a:t>Xem chúng em học bài.</a:t>
            </a:r>
          </a:p>
          <a:p>
            <a:pPr algn="r"/>
            <a:r>
              <a:rPr lang="en-US" sz="3600">
                <a:solidFill>
                  <a:srgbClr val="002060"/>
                </a:solidFill>
                <a:latin typeface="Arial-Rounded" pitchFamily="34" charset="0"/>
                <a:ea typeface="Arial-Rounded" pitchFamily="34" charset="0"/>
                <a:cs typeface="Arial-Rounded" pitchFamily="34" charset="0"/>
              </a:rPr>
              <a:t>(Nguyễn Xuân Sanh)</a:t>
            </a:r>
            <a:endParaRPr lang="en-US" sz="3600" dirty="0">
              <a:solidFill>
                <a:srgbClr val="002060"/>
              </a:solidFill>
              <a:latin typeface="Arial-Rounded" pitchFamily="34" charset="0"/>
              <a:ea typeface="Arial-Rounded" pitchFamily="34" charset="0"/>
              <a:cs typeface="Arial-Rounded" pitchFamily="34" charset="0"/>
            </a:endParaRPr>
          </a:p>
        </p:txBody>
      </p:sp>
      <p:cxnSp>
        <p:nvCxnSpPr>
          <p:cNvPr id="23" name="Straight Connector 22"/>
          <p:cNvCxnSpPr/>
          <p:nvPr/>
        </p:nvCxnSpPr>
        <p:spPr>
          <a:xfrm>
            <a:off x="6933758" y="2495550"/>
            <a:ext cx="6021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05539" y="3583900"/>
            <a:ext cx="7286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61919" y="6610350"/>
            <a:ext cx="35642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46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46"/>
          <a:stretch/>
        </p:blipFill>
        <p:spPr>
          <a:xfrm>
            <a:off x="899320" y="174707"/>
            <a:ext cx="10591800" cy="5975363"/>
          </a:xfrm>
          <a:prstGeom prst="rect">
            <a:avLst/>
          </a:prstGeom>
        </p:spPr>
      </p:pic>
      <p:sp>
        <p:nvSpPr>
          <p:cNvPr id="6" name="TextBox 5"/>
          <p:cNvSpPr txBox="1"/>
          <p:nvPr/>
        </p:nvSpPr>
        <p:spPr>
          <a:xfrm>
            <a:off x="3897087" y="1905000"/>
            <a:ext cx="2031432" cy="1323439"/>
          </a:xfrm>
          <a:prstGeom prst="rect">
            <a:avLst/>
          </a:prstGeom>
          <a:noFill/>
        </p:spPr>
        <p:txBody>
          <a:bodyPr wrap="square" rtlCol="0">
            <a:spAutoFit/>
          </a:bodyPr>
          <a:lstStyle/>
          <a:p>
            <a:r>
              <a:rPr lang="en-US" sz="8000">
                <a:solidFill>
                  <a:schemeClr val="bg1"/>
                </a:solidFill>
                <a:latin typeface="HP001 4 hàng" pitchFamily="34" charset="0"/>
              </a:rPr>
              <a:t>ǟē</a:t>
            </a:r>
            <a:endParaRPr lang="en-US" sz="8000">
              <a:solidFill>
                <a:schemeClr val="bg1"/>
              </a:solidFill>
              <a:latin typeface="HP001 4 hàng" pitchFamily="34" charset="0"/>
            </a:endParaRPr>
          </a:p>
        </p:txBody>
      </p:sp>
      <p:sp>
        <p:nvSpPr>
          <p:cNvPr id="38" name="TextBox 37"/>
          <p:cNvSpPr txBox="1"/>
          <p:nvPr/>
        </p:nvSpPr>
        <p:spPr>
          <a:xfrm>
            <a:off x="6614319" y="1876961"/>
            <a:ext cx="1905000" cy="1323439"/>
          </a:xfrm>
          <a:prstGeom prst="rect">
            <a:avLst/>
          </a:prstGeom>
          <a:noFill/>
        </p:spPr>
        <p:txBody>
          <a:bodyPr wrap="square" rtlCol="0">
            <a:spAutoFit/>
          </a:bodyPr>
          <a:lstStyle/>
          <a:p>
            <a:r>
              <a:rPr lang="vi-VN" sz="8000">
                <a:solidFill>
                  <a:schemeClr val="bg1"/>
                </a:solidFill>
                <a:latin typeface="HP001 4 hàng" pitchFamily="34" charset="0"/>
              </a:rPr>
              <a:t>cưƟ</a:t>
            </a:r>
            <a:endParaRPr lang="en-US" sz="8000">
              <a:solidFill>
                <a:schemeClr val="bg1"/>
              </a:solidFill>
              <a:latin typeface="HP001 4 hàng" pitchFamily="34" charset="0"/>
            </a:endParaRPr>
          </a:p>
        </p:txBody>
      </p:sp>
      <p:cxnSp>
        <p:nvCxnSpPr>
          <p:cNvPr id="43" name="Straight Connector 42"/>
          <p:cNvCxnSpPr/>
          <p:nvPr/>
        </p:nvCxnSpPr>
        <p:spPr>
          <a:xfrm>
            <a:off x="3801780" y="2848637"/>
            <a:ext cx="6256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55618" y="2780939"/>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9918" y="3676471"/>
            <a:ext cx="10134601" cy="1200329"/>
          </a:xfrm>
          <a:prstGeom prst="rect">
            <a:avLst/>
          </a:prstGeom>
          <a:noFill/>
        </p:spPr>
        <p:txBody>
          <a:bodyPr wrap="square" rtlCol="0">
            <a:spAutoFit/>
          </a:bodyPr>
          <a:lstStyle/>
          <a:p>
            <a:r>
              <a:rPr lang="lt-LT" sz="7200" smtClean="0">
                <a:solidFill>
                  <a:schemeClr val="bg1"/>
                </a:solidFill>
                <a:latin typeface="HP001 4 hàng" pitchFamily="34" charset="0"/>
              </a:rPr>
              <a:t>Ngu</a:t>
            </a:r>
            <a:r>
              <a:rPr lang="el-GR" sz="7200">
                <a:solidFill>
                  <a:schemeClr val="bg1"/>
                </a:solidFill>
                <a:latin typeface="HP001 4 hàng" pitchFamily="34" charset="0"/>
              </a:rPr>
              <a:t>ΐ</a:t>
            </a:r>
            <a:r>
              <a:rPr lang="lt-LT" sz="7200">
                <a:solidFill>
                  <a:schemeClr val="bg1"/>
                </a:solidFill>
                <a:latin typeface="HP001 4 hàng" pitchFamily="34" charset="0"/>
              </a:rPr>
              <a:t>ğn </a:t>
            </a:r>
            <a:r>
              <a:rPr lang="lt-LT" sz="7200" smtClean="0">
                <a:solidFill>
                  <a:schemeClr val="bg1"/>
                </a:solidFill>
                <a:latin typeface="HP001 4 hàng" pitchFamily="34" charset="0"/>
              </a:rPr>
              <a:t>XĎân Sa</a:t>
            </a:r>
            <a:r>
              <a:rPr lang="el-GR" sz="7200" smtClean="0">
                <a:solidFill>
                  <a:schemeClr val="bg1"/>
                </a:solidFill>
                <a:latin typeface="HP001 4 hàng" pitchFamily="34" charset="0"/>
              </a:rPr>
              <a:t>ζ</a:t>
            </a:r>
            <a:r>
              <a:rPr lang="lt-LT" sz="7200" smtClean="0">
                <a:solidFill>
                  <a:schemeClr val="bg1"/>
                </a:solidFill>
                <a:latin typeface="HP001 4 hàng" pitchFamily="34" charset="0"/>
              </a:rPr>
              <a:t> </a:t>
            </a:r>
            <a:endParaRPr lang="en-US" sz="7200">
              <a:solidFill>
                <a:schemeClr val="bg1"/>
              </a:solidFill>
              <a:latin typeface="HP001 4 hàng" pitchFamily="34" charset="0"/>
            </a:endParaRPr>
          </a:p>
        </p:txBody>
      </p:sp>
      <p:cxnSp>
        <p:nvCxnSpPr>
          <p:cNvPr id="12" name="Straight Connector 11"/>
          <p:cNvCxnSpPr/>
          <p:nvPr/>
        </p:nvCxnSpPr>
        <p:spPr>
          <a:xfrm>
            <a:off x="6421159" y="4533900"/>
            <a:ext cx="7012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72382" y="4533900"/>
            <a:ext cx="579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3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TotalTime>
  <Words>834</Words>
  <Application>Microsoft Office PowerPoint</Application>
  <PresentationFormat>Custom</PresentationFormat>
  <Paragraphs>140</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TRUY TÌM KHO BÁU CÙNG BÁC 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224</cp:revision>
  <dcterms:created xsi:type="dcterms:W3CDTF">2020-09-01T15:19:38Z</dcterms:created>
  <dcterms:modified xsi:type="dcterms:W3CDTF">2021-09-25T16:51:40Z</dcterms:modified>
</cp:coreProperties>
</file>