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63" r:id="rId2"/>
    <p:sldId id="267" r:id="rId3"/>
    <p:sldId id="268" r:id="rId4"/>
    <p:sldId id="269" r:id="rId5"/>
    <p:sldId id="275" r:id="rId6"/>
    <p:sldId id="270" r:id="rId7"/>
    <p:sldId id="271" r:id="rId8"/>
    <p:sldId id="272" r:id="rId9"/>
    <p:sldId id="273" r:id="rId10"/>
    <p:sldId id="274" r:id="rId11"/>
    <p:sldId id="258" r:id="rId12"/>
    <p:sldId id="277" r:id="rId13"/>
    <p:sldId id="259" r:id="rId14"/>
    <p:sldId id="260"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73" autoAdjust="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CADF0-FF01-4312-B855-C14673EFFFCF}" type="datetimeFigureOut">
              <a:rPr lang="en-US" smtClean="0"/>
              <a:pPr/>
              <a:t>12/6/2021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EDF1D-751D-40CE-A5B6-25188FB3A33D}" type="slidenum">
              <a:rPr lang="en-US" smtClean="0"/>
              <a:pPr/>
              <a:t>‹#›</a:t>
            </a:fld>
            <a:endParaRPr lang="en-US"/>
          </a:p>
        </p:txBody>
      </p:sp>
    </p:spTree>
    <p:extLst>
      <p:ext uri="{BB962C8B-B14F-4D97-AF65-F5344CB8AC3E}">
        <p14:creationId xmlns:p14="http://schemas.microsoft.com/office/powerpoint/2010/main" val="268259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29660-C5C9-4C4A-936D-07C2DD75CC36}" type="slidenum">
              <a:rPr lang="en-US"/>
              <a:pPr/>
              <a:t>1</a:t>
            </a:fld>
            <a:endParaRPr lang="en-US"/>
          </a:p>
        </p:txBody>
      </p:sp>
      <p:sp>
        <p:nvSpPr>
          <p:cNvPr id="5122" name="Rectangle 2"/>
          <p:cNvSpPr>
            <a:spLocks noGrp="1" noRot="1" noChangeAspec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29660-C5C9-4C4A-936D-07C2DD75CC36}" type="slidenum">
              <a:rPr lang="en-US"/>
              <a:pPr/>
              <a:t>2</a:t>
            </a:fld>
            <a:endParaRPr lang="en-US"/>
          </a:p>
        </p:txBody>
      </p:sp>
      <p:sp>
        <p:nvSpPr>
          <p:cNvPr id="5122" name="Rectangle 2"/>
          <p:cNvSpPr>
            <a:spLocks noGrp="1" noRot="1" noChangeAspec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CBB96141-27C7-4FFF-A62C-A48FEE92A255}" type="datetimeFigureOut">
              <a:rPr lang="en-US" smtClean="0"/>
              <a:pPr/>
              <a:t>12/6/2021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2FA8ABB-7321-4628-B404-AC58F182D0F7}"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B96141-27C7-4FFF-A62C-A48FEE92A255}"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B96141-27C7-4FFF-A62C-A48FEE92A255}"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B96141-27C7-4FFF-A62C-A48FEE92A255}"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BB96141-27C7-4FFF-A62C-A48FEE92A255}"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8ABB-7321-4628-B404-AC58F182D0F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B96141-27C7-4FFF-A62C-A48FEE92A255}"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B96141-27C7-4FFF-A62C-A48FEE92A255}" type="datetimeFigureOut">
              <a:rPr lang="en-US" smtClean="0"/>
              <a:pPr/>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CBB96141-27C7-4FFF-A62C-A48FEE92A255}"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BB96141-27C7-4FFF-A62C-A48FEE92A255}" type="datetimeFigureOut">
              <a:rPr lang="en-US" smtClean="0"/>
              <a:pPr/>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A8ABB-7321-4628-B404-AC58F182D0F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B96141-27C7-4FFF-A62C-A48FEE92A255}"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8ABB-7321-4628-B404-AC58F182D0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CBB96141-27C7-4FFF-A62C-A48FEE92A255}"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8ABB-7321-4628-B404-AC58F182D0F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u="none"/>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BB96141-27C7-4FFF-A62C-A48FEE92A255}" type="datetimeFigureOut">
              <a:rPr lang="en-US" smtClean="0"/>
              <a:pPr/>
              <a:t>12/6/2021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2FA8ABB-7321-4628-B404-AC58F182D0F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b="0" i="0" u="none"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231"/>
          <p:cNvPicPr>
            <a:picLocks noChangeAspect="1" noChangeArrowheads="1"/>
          </p:cNvPicPr>
          <p:nvPr/>
        </p:nvPicPr>
        <p:blipFill>
          <a:blip r:embed="rId3">
            <a:lum bright="20000" contrast="10000"/>
          </a:blip>
          <a:srcRect/>
          <a:stretch>
            <a:fillRect/>
          </a:stretch>
        </p:blipFill>
        <p:spPr bwMode="auto">
          <a:xfrm>
            <a:off x="0" y="0"/>
            <a:ext cx="9144000" cy="6858000"/>
          </a:xfrm>
          <a:prstGeom prst="rect">
            <a:avLst/>
          </a:prstGeom>
          <a:noFill/>
        </p:spPr>
      </p:pic>
      <p:sp>
        <p:nvSpPr>
          <p:cNvPr id="3075" name="WordArt 3"/>
          <p:cNvSpPr>
            <a:spLocks noChangeArrowheads="1" noChangeShapeType="1" noTextEdit="1"/>
          </p:cNvSpPr>
          <p:nvPr/>
        </p:nvSpPr>
        <p:spPr bwMode="auto">
          <a:xfrm>
            <a:off x="838200" y="838200"/>
            <a:ext cx="7924800" cy="762000"/>
          </a:xfrm>
          <a:prstGeom prst="rect">
            <a:avLst/>
          </a:prstGeom>
        </p:spPr>
        <p:txBody>
          <a:bodyPr wrap="none" fromWordArt="1">
            <a:prstTxWarp prst="textPlain">
              <a:avLst>
                <a:gd name="adj" fmla="val 50000"/>
              </a:avLst>
            </a:prstTxWarp>
          </a:bodyPr>
          <a:lstStyle/>
          <a:p>
            <a:pPr algn="ctr"/>
            <a:r>
              <a:rPr lang="en-US" sz="3600" b="1" kern="10">
                <a:ln w="22225">
                  <a:solidFill>
                    <a:srgbClr val="FF0000"/>
                  </a:solidFill>
                  <a:round/>
                  <a:headEnd/>
                  <a:tailEnd/>
                </a:ln>
                <a:solidFill>
                  <a:srgbClr val="FFFF00"/>
                </a:solidFill>
                <a:latin typeface="Arial"/>
                <a:cs typeface="Arial"/>
              </a:rPr>
              <a:t>KÍNH CHÀO CÁC THẦY CÔ GIÁO VỀ DỰ TIẾT HỌC</a:t>
            </a:r>
          </a:p>
        </p:txBody>
      </p:sp>
      <p:pic>
        <p:nvPicPr>
          <p:cNvPr id="3079" name="Picture 11" descr="ag00373_"/>
          <p:cNvPicPr>
            <a:picLocks noChangeAspect="1" noChangeArrowheads="1" noCrop="1"/>
          </p:cNvPicPr>
          <p:nvPr/>
        </p:nvPicPr>
        <p:blipFill>
          <a:blip r:embed="rId4"/>
          <a:srcRect/>
          <a:stretch>
            <a:fillRect/>
          </a:stretch>
        </p:blipFill>
        <p:spPr bwMode="auto">
          <a:xfrm>
            <a:off x="7162800" y="3276600"/>
            <a:ext cx="1143000" cy="962025"/>
          </a:xfrm>
          <a:prstGeom prst="rect">
            <a:avLst/>
          </a:prstGeom>
          <a:noFill/>
          <a:ln w="9525">
            <a:noFill/>
            <a:miter lim="800000"/>
            <a:headEnd/>
            <a:tailEnd/>
          </a:ln>
        </p:spPr>
      </p:pic>
      <p:pic>
        <p:nvPicPr>
          <p:cNvPr id="3080" name="Picture 11" descr="ag00373_"/>
          <p:cNvPicPr>
            <a:picLocks noChangeAspect="1" noChangeArrowheads="1" noCrop="1"/>
          </p:cNvPicPr>
          <p:nvPr/>
        </p:nvPicPr>
        <p:blipFill>
          <a:blip r:embed="rId4"/>
          <a:srcRect/>
          <a:stretch>
            <a:fillRect/>
          </a:stretch>
        </p:blipFill>
        <p:spPr bwMode="auto">
          <a:xfrm flipH="1">
            <a:off x="457200" y="3429000"/>
            <a:ext cx="1295400" cy="963613"/>
          </a:xfrm>
          <a:prstGeom prst="rect">
            <a:avLst/>
          </a:prstGeom>
          <a:noFill/>
          <a:ln w="9525">
            <a:noFill/>
            <a:miter lim="800000"/>
            <a:headEnd/>
            <a:tailEnd/>
          </a:ln>
        </p:spPr>
      </p:pic>
      <p:pic>
        <p:nvPicPr>
          <p:cNvPr id="3081" name="Picture 9" descr="CANDLE4"/>
          <p:cNvPicPr>
            <a:picLocks noChangeAspect="1" noChangeArrowheads="1"/>
          </p:cNvPicPr>
          <p:nvPr/>
        </p:nvPicPr>
        <p:blipFill>
          <a:blip r:embed="rId5"/>
          <a:srcRect/>
          <a:stretch>
            <a:fillRect/>
          </a:stretch>
        </p:blipFill>
        <p:spPr bwMode="auto">
          <a:xfrm flipH="1">
            <a:off x="6858000" y="4802188"/>
            <a:ext cx="2286000" cy="2055812"/>
          </a:xfrm>
          <a:prstGeom prst="rect">
            <a:avLst/>
          </a:prstGeom>
          <a:noFill/>
        </p:spPr>
      </p:pic>
      <p:pic>
        <p:nvPicPr>
          <p:cNvPr id="3082" name="Picture 15" descr="seagulls_flying_toget_a_hc"/>
          <p:cNvPicPr>
            <a:picLocks noChangeAspect="1" noChangeArrowheads="1" noCrop="1"/>
          </p:cNvPicPr>
          <p:nvPr/>
        </p:nvPicPr>
        <p:blipFill>
          <a:blip r:embed="rId6">
            <a:lum bright="8000"/>
          </a:blip>
          <a:srcRect/>
          <a:stretch>
            <a:fillRect/>
          </a:stretch>
        </p:blipFill>
        <p:spPr bwMode="auto">
          <a:xfrm flipH="1">
            <a:off x="533400" y="762000"/>
            <a:ext cx="2362200" cy="1106488"/>
          </a:xfrm>
          <a:prstGeom prst="rect">
            <a:avLst/>
          </a:prstGeom>
          <a:noFill/>
          <a:ln w="9525">
            <a:noFill/>
            <a:miter lim="800000"/>
            <a:headEnd/>
            <a:tailEnd/>
          </a:ln>
        </p:spPr>
      </p:pic>
      <p:pic>
        <p:nvPicPr>
          <p:cNvPr id="3083" name="Picture 11" descr="CANDLE4"/>
          <p:cNvPicPr>
            <a:picLocks noChangeAspect="1" noChangeArrowheads="1"/>
          </p:cNvPicPr>
          <p:nvPr/>
        </p:nvPicPr>
        <p:blipFill>
          <a:blip r:embed="rId5"/>
          <a:srcRect/>
          <a:stretch>
            <a:fillRect/>
          </a:stretch>
        </p:blipFill>
        <p:spPr bwMode="auto">
          <a:xfrm>
            <a:off x="0" y="4802188"/>
            <a:ext cx="1905000" cy="2055812"/>
          </a:xfrm>
          <a:prstGeom prst="rect">
            <a:avLst/>
          </a:prstGeom>
          <a:noFill/>
        </p:spPr>
      </p:pic>
      <p:sp>
        <p:nvSpPr>
          <p:cNvPr id="3084" name="WordArt 12"/>
          <p:cNvSpPr>
            <a:spLocks noChangeArrowheads="1" noChangeShapeType="1" noTextEdit="1"/>
          </p:cNvSpPr>
          <p:nvPr/>
        </p:nvSpPr>
        <p:spPr bwMode="auto">
          <a:xfrm>
            <a:off x="1752600" y="2133600"/>
            <a:ext cx="5181600" cy="2054225"/>
          </a:xfrm>
          <a:prstGeom prst="rect">
            <a:avLst/>
          </a:prstGeom>
        </p:spPr>
        <p:txBody>
          <a:bodyPr wrap="none" fromWordArt="1">
            <a:prstTxWarp prst="textDoubleWave1">
              <a:avLst>
                <a:gd name="adj1" fmla="val 6500"/>
                <a:gd name="adj2" fmla="val 0"/>
              </a:avLst>
            </a:prstTxWarp>
          </a:bodyPr>
          <a:lstStyle/>
          <a:p>
            <a:pPr algn="ctr"/>
            <a:r>
              <a:rPr lang="en-US" sz="4400" b="1" kern="10" spc="-440" dirty="0" err="1">
                <a:ln w="12700">
                  <a:solidFill>
                    <a:srgbClr val="000099"/>
                  </a:solidFill>
                  <a:round/>
                  <a:headEnd/>
                  <a:tailEnd/>
                </a:ln>
                <a:solidFill>
                  <a:srgbClr val="FF0000"/>
                </a:solidFill>
                <a:effectLst>
                  <a:outerShdw dist="125724" dir="18900000" algn="ctr" rotWithShape="0">
                    <a:srgbClr val="000099"/>
                  </a:outerShdw>
                </a:effectLst>
                <a:latin typeface="Arial"/>
                <a:cs typeface="Arial"/>
              </a:rPr>
              <a:t>Mĩ</a:t>
            </a:r>
            <a:r>
              <a:rPr lang="en-US" sz="4400" b="1" kern="10" spc="-440" dirty="0">
                <a:ln w="12700">
                  <a:solidFill>
                    <a:srgbClr val="000099"/>
                  </a:solidFill>
                  <a:round/>
                  <a:headEnd/>
                  <a:tailEnd/>
                </a:ln>
                <a:solidFill>
                  <a:srgbClr val="FF0000"/>
                </a:solidFill>
                <a:effectLst>
                  <a:outerShdw dist="125724" dir="18900000" algn="ctr" rotWithShape="0">
                    <a:srgbClr val="000099"/>
                  </a:outerShdw>
                </a:effectLst>
                <a:latin typeface="Arial"/>
                <a:cs typeface="Arial"/>
              </a:rPr>
              <a:t> </a:t>
            </a:r>
            <a:r>
              <a:rPr lang="en-US" sz="4400" b="1" kern="10" spc="-440" dirty="0" err="1">
                <a:ln w="12700">
                  <a:solidFill>
                    <a:srgbClr val="000099"/>
                  </a:solidFill>
                  <a:round/>
                  <a:headEnd/>
                  <a:tailEnd/>
                </a:ln>
                <a:solidFill>
                  <a:srgbClr val="FF0000"/>
                </a:solidFill>
                <a:effectLst>
                  <a:outerShdw dist="125724" dir="18900000" algn="ctr" rotWithShape="0">
                    <a:srgbClr val="000099"/>
                  </a:outerShdw>
                </a:effectLst>
                <a:latin typeface="Arial"/>
                <a:cs typeface="Arial"/>
              </a:rPr>
              <a:t>thuật</a:t>
            </a:r>
            <a:r>
              <a:rPr lang="en-US" sz="4400" b="1" kern="10" spc="-440" dirty="0">
                <a:ln w="12700">
                  <a:solidFill>
                    <a:srgbClr val="000099"/>
                  </a:solidFill>
                  <a:round/>
                  <a:headEnd/>
                  <a:tailEnd/>
                </a:ln>
                <a:solidFill>
                  <a:srgbClr val="FF0000"/>
                </a:solidFill>
                <a:effectLst>
                  <a:outerShdw dist="125724" dir="18900000" algn="ctr" rotWithShape="0">
                    <a:srgbClr val="000099"/>
                  </a:outerShdw>
                </a:effectLst>
                <a:latin typeface="Arial"/>
                <a:cs typeface="Arial"/>
              </a:rPr>
              <a:t>  </a:t>
            </a:r>
          </a:p>
          <a:p>
            <a:pPr algn="ctr"/>
            <a:r>
              <a:rPr lang="en-US" sz="4400" b="1" kern="10" spc="-440" dirty="0" err="1">
                <a:ln w="12700">
                  <a:solidFill>
                    <a:srgbClr val="000099"/>
                  </a:solidFill>
                  <a:round/>
                  <a:headEnd/>
                  <a:tailEnd/>
                </a:ln>
                <a:solidFill>
                  <a:srgbClr val="FF0000"/>
                </a:solidFill>
                <a:effectLst>
                  <a:outerShdw dist="125724" dir="18900000" algn="ctr" rotWithShape="0">
                    <a:srgbClr val="000099"/>
                  </a:outerShdw>
                </a:effectLst>
                <a:latin typeface="Arial"/>
                <a:cs typeface="Arial"/>
              </a:rPr>
              <a:t>Lớp</a:t>
            </a:r>
            <a:r>
              <a:rPr lang="en-US" sz="4400" b="1" kern="10" spc="-440" dirty="0">
                <a:ln w="12700">
                  <a:solidFill>
                    <a:srgbClr val="000099"/>
                  </a:solidFill>
                  <a:round/>
                  <a:headEnd/>
                  <a:tailEnd/>
                </a:ln>
                <a:solidFill>
                  <a:srgbClr val="FF0000"/>
                </a:solidFill>
                <a:effectLst>
                  <a:outerShdw dist="125724" dir="18900000" algn="ctr" rotWithShape="0">
                    <a:srgbClr val="000099"/>
                  </a:outerShdw>
                </a:effectLst>
                <a:latin typeface="Arial"/>
                <a:cs typeface="Arial"/>
              </a:rPr>
              <a:t> 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752600"/>
            <a:ext cx="7233070" cy="830997"/>
          </a:xfrm>
          <a:prstGeom prst="rect">
            <a:avLst/>
          </a:prstGeom>
          <a:noFill/>
        </p:spPr>
        <p:txBody>
          <a:bodyPr wrap="none" rtlCol="0">
            <a:spAutoFit/>
          </a:bodyPr>
          <a:lstStyle/>
          <a:p>
            <a:r>
              <a:rPr lang="en-US" sz="2400" u="sng" dirty="0">
                <a:solidFill>
                  <a:srgbClr val="FF0000"/>
                </a:solidFill>
                <a:latin typeface="Times New Roman" pitchFamily="18" charset="0"/>
                <a:cs typeface="Times New Roman" pitchFamily="18" charset="0"/>
              </a:rPr>
              <a:t>Nhóm 4</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Em đã từng tham gia những lễ hội nào?</a:t>
            </a:r>
          </a:p>
          <a:p>
            <a:r>
              <a:rPr lang="en-US" sz="2400" dirty="0">
                <a:latin typeface="Times New Roman" pitchFamily="18" charset="0"/>
                <a:cs typeface="Times New Roman" pitchFamily="18" charset="0"/>
              </a:rPr>
              <a:t>Và trong lễ hội đó thì em tham gia những hoạt động nào?</a:t>
            </a:r>
          </a:p>
        </p:txBody>
      </p:sp>
      <p:sp>
        <p:nvSpPr>
          <p:cNvPr id="6" name="TextBox 5"/>
          <p:cNvSpPr txBox="1"/>
          <p:nvPr/>
        </p:nvSpPr>
        <p:spPr>
          <a:xfrm>
            <a:off x="1295400" y="2895600"/>
            <a:ext cx="7376635" cy="830997"/>
          </a:xfrm>
          <a:prstGeom prst="rect">
            <a:avLst/>
          </a:prstGeom>
          <a:noFill/>
        </p:spPr>
        <p:txBody>
          <a:bodyPr wrap="none" rtlCol="0">
            <a:spAutoFit/>
          </a:bodyPr>
          <a:lstStyle/>
          <a:p>
            <a:r>
              <a:rPr lang="en-US" sz="2400" dirty="0">
                <a:latin typeface="Times New Roman" pitchFamily="18" charset="0"/>
                <a:cs typeface="Times New Roman" pitchFamily="18" charset="0"/>
              </a:rPr>
              <a:t>Lệ hội đền Ông Linh Tự ở Xóm Thọ Đồng, xã Quỳnh Thọ</a:t>
            </a:r>
          </a:p>
          <a:p>
            <a:r>
              <a:rPr lang="en-US" sz="2400" dirty="0">
                <a:latin typeface="Times New Roman" pitchFamily="18" charset="0"/>
                <a:cs typeface="Times New Roman" pitchFamily="18" charset="0"/>
              </a:rPr>
              <a:t>18/3 âm lịch hàng năm</a:t>
            </a:r>
          </a:p>
        </p:txBody>
      </p:sp>
      <p:sp>
        <p:nvSpPr>
          <p:cNvPr id="7" name="TextBox 6"/>
          <p:cNvSpPr txBox="1"/>
          <p:nvPr/>
        </p:nvSpPr>
        <p:spPr>
          <a:xfrm>
            <a:off x="1371600" y="3810000"/>
            <a:ext cx="6651180" cy="830997"/>
          </a:xfrm>
          <a:prstGeom prst="rect">
            <a:avLst/>
          </a:prstGeom>
          <a:noFill/>
        </p:spPr>
        <p:txBody>
          <a:bodyPr wrap="none" rtlCol="0">
            <a:spAutoFit/>
          </a:bodyPr>
          <a:lstStyle/>
          <a:p>
            <a:r>
              <a:rPr lang="en-US" sz="2400" dirty="0">
                <a:latin typeface="Times New Roman" pitchFamily="18" charset="0"/>
                <a:cs typeface="Times New Roman" pitchFamily="18" charset="0"/>
              </a:rPr>
              <a:t>Lệ hội đền Cờn ở Quỳnh Phương thị xã Hoàng mai, </a:t>
            </a:r>
          </a:p>
          <a:p>
            <a:r>
              <a:rPr lang="en-US" sz="2400" dirty="0">
                <a:latin typeface="Times New Roman" pitchFamily="18" charset="0"/>
                <a:cs typeface="Times New Roman" pitchFamily="18" charset="0"/>
              </a:rPr>
              <a:t>19 đến 22 tháng giêng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7127200" y="-6096000"/>
            <a:ext cx="5486399" cy="41801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0193000" y="-7315200"/>
            <a:ext cx="5486399" cy="4180113"/>
          </a:xfrm>
          <a:prstGeom prst="rect">
            <a:avLst/>
          </a:prstGeom>
          <a:noFill/>
          <a:ln w="9525">
            <a:noFill/>
            <a:miter lim="800000"/>
            <a:headEnd/>
            <a:tailEnd/>
          </a:ln>
          <a:effectLst/>
        </p:spPr>
      </p:pic>
      <p:pic>
        <p:nvPicPr>
          <p:cNvPr id="1026" name="Picture 2" descr="C:\Users\DuyManhPC\Desktop\Untitled-1.jpg"/>
          <p:cNvPicPr>
            <a:picLocks noChangeAspect="1" noChangeArrowheads="1"/>
          </p:cNvPicPr>
          <p:nvPr/>
        </p:nvPicPr>
        <p:blipFill>
          <a:blip r:embed="rId3"/>
          <a:srcRect/>
          <a:stretch>
            <a:fillRect/>
          </a:stretch>
        </p:blipFill>
        <p:spPr bwMode="auto">
          <a:xfrm>
            <a:off x="228600" y="2209800"/>
            <a:ext cx="8662640" cy="4446104"/>
          </a:xfrm>
          <a:prstGeom prst="rect">
            <a:avLst/>
          </a:prstGeom>
          <a:noFill/>
        </p:spPr>
      </p:pic>
      <p:sp>
        <p:nvSpPr>
          <p:cNvPr id="8" name="TextBox 7"/>
          <p:cNvSpPr txBox="1"/>
          <p:nvPr/>
        </p:nvSpPr>
        <p:spPr>
          <a:xfrm>
            <a:off x="1219200" y="1224916"/>
            <a:ext cx="7124924" cy="461665"/>
          </a:xfrm>
          <a:prstGeom prst="rect">
            <a:avLst/>
          </a:prstGeom>
          <a:noFill/>
        </p:spPr>
        <p:txBody>
          <a:bodyPr wrap="square" rtlCol="0">
            <a:spAutoFit/>
          </a:bodyPr>
          <a:lstStyle/>
          <a:p>
            <a:r>
              <a:rPr lang="en-US" sz="2400" dirty="0">
                <a:latin typeface="Times New Roman" pitchFamily="18" charset="0"/>
                <a:cs typeface="Times New Roman" pitchFamily="18" charset="0"/>
              </a:rPr>
              <a:t>Các bức tranh thể hiện những hoạt động nào của lễ hôi?</a:t>
            </a:r>
          </a:p>
        </p:txBody>
      </p:sp>
      <p:sp>
        <p:nvSpPr>
          <p:cNvPr id="9" name="TextBox 8"/>
          <p:cNvSpPr txBox="1"/>
          <p:nvPr/>
        </p:nvSpPr>
        <p:spPr>
          <a:xfrm>
            <a:off x="1066800" y="1710201"/>
            <a:ext cx="5646327"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Hát quan họ, múa lân, chọi gà, chọi trâu...</a:t>
            </a:r>
          </a:p>
        </p:txBody>
      </p:sp>
      <p:sp>
        <p:nvSpPr>
          <p:cNvPr id="10" name="TextBox 9"/>
          <p:cNvSpPr txBox="1"/>
          <p:nvPr/>
        </p:nvSpPr>
        <p:spPr>
          <a:xfrm>
            <a:off x="1219200" y="725316"/>
            <a:ext cx="6564733" cy="461665"/>
          </a:xfrm>
          <a:prstGeom prst="rect">
            <a:avLst/>
          </a:prstGeom>
          <a:noFill/>
        </p:spPr>
        <p:txBody>
          <a:bodyPr wrap="square" rtlCol="0">
            <a:spAutoFit/>
          </a:bodyPr>
          <a:lstStyle/>
          <a:p>
            <a:r>
              <a:rPr lang="en-US" sz="2400" dirty="0">
                <a:latin typeface="Times New Roman" pitchFamily="18" charset="0"/>
                <a:cs typeface="Times New Roman" pitchFamily="18" charset="0"/>
              </a:rPr>
              <a:t>Màu sắc và hình ảnh trong tranh gợi không khí gì?</a:t>
            </a:r>
          </a:p>
        </p:txBody>
      </p:sp>
      <p:sp>
        <p:nvSpPr>
          <p:cNvPr id="11" name="TextBox 10"/>
          <p:cNvSpPr txBox="1"/>
          <p:nvPr/>
        </p:nvSpPr>
        <p:spPr>
          <a:xfrm>
            <a:off x="1219200" y="202096"/>
            <a:ext cx="4893814"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Vui vẻ,nhộn nhịp, tưng bừng...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xit" presetSubtype="16" fill="hold" grpId="1" nodeType="clickEffect">
                                  <p:stCondLst>
                                    <p:cond delay="0"/>
                                  </p:stCondLst>
                                  <p:childTnLst>
                                    <p:animEffect transition="out" filter="plus(in)">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1" nodeType="clickEffect">
                                  <p:stCondLst>
                                    <p:cond delay="0"/>
                                  </p:stCondLst>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xit" presetSubtype="4" fill="hold" grpId="1" nodeType="clickEffect">
                                  <p:stCondLst>
                                    <p:cond delay="0"/>
                                  </p:stCondLst>
                                  <p:childTnLst>
                                    <p:animEffect transition="out" filter="wheel(4)">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xit" presetSubtype="16" fill="hold" grpId="1" nodeType="clickEffect">
                                  <p:stCondLst>
                                    <p:cond delay="0"/>
                                  </p:stCondLst>
                                  <p:childTnLst>
                                    <p:animEffect transition="out" filter="circle(in)">
                                      <p:cBhvr>
                                        <p:cTn id="46" dur="2000"/>
                                        <p:tgtEl>
                                          <p:spTgt spid="11"/>
                                        </p:tgtEl>
                                      </p:cBhvr>
                                    </p:animEffect>
                                    <p:set>
                                      <p:cBhvr>
                                        <p:cTn id="4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0"/>
            <a:ext cx="7174992" cy="1981200"/>
          </a:xfrm>
        </p:spPr>
        <p:txBody>
          <a:bodyPr>
            <a:noAutofit/>
          </a:bodyPr>
          <a:lstStyle/>
          <a:p>
            <a:pPr>
              <a:buNone/>
            </a:pPr>
            <a:r>
              <a:rPr lang="en-US" sz="2000" dirty="0">
                <a:solidFill>
                  <a:srgbClr val="002060"/>
                </a:solidFill>
                <a:latin typeface="Times New Roman" pitchFamily="18" charset="0"/>
                <a:cs typeface="Times New Roman" pitchFamily="18" charset="0"/>
              </a:rPr>
              <a:t>- Lễ hội thể hiện nét văn hóa truyền thống của dân tộc Việt nam. Các lệ hội mang bản sắc riêng của từng địa phương.VD Hội Lim (Bắc Ninh)Lễ hội Đua voi, Lễ hội Cồng chiêng (Tây Nguyên)... Lễ hội thường tổ chức vào dịp tết và mùa xuân với nhiều hoạt động như múa lân, chọi gà, chọi trâu... Quang cảnh lễ hội lễ hội thường được trang trí bởi các màu sắc rực rỡ. Mọi người tham gia lễ hội thường mặc trang phục đẹp với màu sắc nổi bật</a:t>
            </a:r>
          </a:p>
        </p:txBody>
      </p:sp>
      <p:sp>
        <p:nvSpPr>
          <p:cNvPr id="5" name="TextBox 4"/>
          <p:cNvSpPr txBox="1"/>
          <p:nvPr/>
        </p:nvSpPr>
        <p:spPr>
          <a:xfrm>
            <a:off x="1600200" y="3886200"/>
            <a:ext cx="6979796" cy="1323439"/>
          </a:xfrm>
          <a:prstGeom prst="rect">
            <a:avLst/>
          </a:prstGeom>
          <a:noFill/>
        </p:spPr>
        <p:txBody>
          <a:bodyPr wrap="none" rtlCol="0">
            <a:spAutoFit/>
          </a:bodyPr>
          <a:lstStyle/>
          <a:p>
            <a:pPr>
              <a:buFontTx/>
              <a:buChar char="-"/>
            </a:pPr>
            <a:r>
              <a:rPr lang="en-US" sz="2000" dirty="0">
                <a:solidFill>
                  <a:srgbClr val="FF0000"/>
                </a:solidFill>
                <a:latin typeface="Times New Roman" pitchFamily="18" charset="0"/>
                <a:cs typeface="Times New Roman" pitchFamily="18" charset="0"/>
              </a:rPr>
              <a:t>Khi vẽ tranh về lễ hội, có thể lựa chọn những hoạt động </a:t>
            </a:r>
          </a:p>
          <a:p>
            <a:r>
              <a:rPr lang="en-US" sz="2000" dirty="0">
                <a:solidFill>
                  <a:srgbClr val="FF0000"/>
                </a:solidFill>
                <a:latin typeface="Times New Roman" pitchFamily="18" charset="0"/>
                <a:cs typeface="Times New Roman" pitchFamily="18" charset="0"/>
              </a:rPr>
              <a:t>đặc trưng để thể hiện, Sử dụng đường nét và màu sắc thể hiện</a:t>
            </a:r>
          </a:p>
          <a:p>
            <a:r>
              <a:rPr lang="en-US" sz="2000" dirty="0">
                <a:solidFill>
                  <a:srgbClr val="FF0000"/>
                </a:solidFill>
                <a:latin typeface="Times New Roman" pitchFamily="18" charset="0"/>
                <a:cs typeface="Times New Roman" pitchFamily="18" charset="0"/>
              </a:rPr>
              <a:t>Được không khí vui tươi, nhôn nhịp. Chú ý phối hợp các màu sắc </a:t>
            </a:r>
          </a:p>
          <a:p>
            <a:r>
              <a:rPr lang="en-US" sz="2000" dirty="0">
                <a:solidFill>
                  <a:srgbClr val="FF0000"/>
                </a:solidFill>
                <a:latin typeface="Times New Roman" pitchFamily="18" charset="0"/>
                <a:cs typeface="Times New Roman" pitchFamily="18" charset="0"/>
              </a:rPr>
              <a:t>với độ đậm nhạt khác nhau để bức tranh thêm sinh động</a:t>
            </a:r>
            <a:r>
              <a:rPr lang="en-US" sz="20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My Documents\Downloads\IMG_3085 (1).JPG"/>
          <p:cNvPicPr>
            <a:picLocks noGrp="1" noChangeAspect="1" noChangeArrowheads="1"/>
          </p:cNvPicPr>
          <p:nvPr>
            <p:ph idx="1"/>
          </p:nvPr>
        </p:nvPicPr>
        <p:blipFill>
          <a:blip r:embed="rId2"/>
          <a:srcRect l="18432" t="26938" r="5805" b="14135"/>
          <a:stretch>
            <a:fillRect/>
          </a:stretch>
        </p:blipFill>
        <p:spPr bwMode="auto">
          <a:xfrm>
            <a:off x="1295400" y="533400"/>
            <a:ext cx="7696200" cy="55797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My Documents\Downloads\IMG_3086 (1).JPG"/>
          <p:cNvPicPr>
            <a:picLocks noChangeAspect="1" noChangeArrowheads="1"/>
          </p:cNvPicPr>
          <p:nvPr/>
        </p:nvPicPr>
        <p:blipFill>
          <a:blip r:embed="rId2"/>
          <a:srcRect l="24688" t="30000" r="17187" b="23750"/>
          <a:stretch>
            <a:fillRect/>
          </a:stretch>
        </p:blipFill>
        <p:spPr bwMode="auto">
          <a:xfrm>
            <a:off x="88557" y="0"/>
            <a:ext cx="8826843"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231"/>
          <p:cNvPicPr>
            <a:picLocks noChangeAspect="1" noChangeArrowheads="1"/>
          </p:cNvPicPr>
          <p:nvPr/>
        </p:nvPicPr>
        <p:blipFill>
          <a:blip r:embed="rId3">
            <a:lum bright="20000" contrast="10000"/>
          </a:blip>
          <a:srcRect/>
          <a:stretch>
            <a:fillRect/>
          </a:stretch>
        </p:blipFill>
        <p:spPr bwMode="auto">
          <a:xfrm>
            <a:off x="0" y="0"/>
            <a:ext cx="9144000" cy="6858000"/>
          </a:xfrm>
          <a:prstGeom prst="rect">
            <a:avLst/>
          </a:prstGeom>
          <a:noFill/>
        </p:spPr>
      </p:pic>
      <p:pic>
        <p:nvPicPr>
          <p:cNvPr id="3079" name="Picture 11" descr="ag00373_"/>
          <p:cNvPicPr>
            <a:picLocks noChangeAspect="1" noChangeArrowheads="1" noCrop="1"/>
          </p:cNvPicPr>
          <p:nvPr/>
        </p:nvPicPr>
        <p:blipFill>
          <a:blip r:embed="rId4"/>
          <a:srcRect/>
          <a:stretch>
            <a:fillRect/>
          </a:stretch>
        </p:blipFill>
        <p:spPr bwMode="auto">
          <a:xfrm>
            <a:off x="7162800" y="3276600"/>
            <a:ext cx="1143000" cy="962025"/>
          </a:xfrm>
          <a:prstGeom prst="rect">
            <a:avLst/>
          </a:prstGeom>
          <a:noFill/>
          <a:ln w="9525">
            <a:noFill/>
            <a:miter lim="800000"/>
            <a:headEnd/>
            <a:tailEnd/>
          </a:ln>
        </p:spPr>
      </p:pic>
      <p:pic>
        <p:nvPicPr>
          <p:cNvPr id="3080" name="Picture 11" descr="ag00373_"/>
          <p:cNvPicPr>
            <a:picLocks noChangeAspect="1" noChangeArrowheads="1" noCrop="1"/>
          </p:cNvPicPr>
          <p:nvPr/>
        </p:nvPicPr>
        <p:blipFill>
          <a:blip r:embed="rId4"/>
          <a:srcRect/>
          <a:stretch>
            <a:fillRect/>
          </a:stretch>
        </p:blipFill>
        <p:spPr bwMode="auto">
          <a:xfrm flipH="1">
            <a:off x="457200" y="3429000"/>
            <a:ext cx="1295400" cy="963613"/>
          </a:xfrm>
          <a:prstGeom prst="rect">
            <a:avLst/>
          </a:prstGeom>
          <a:noFill/>
          <a:ln w="9525">
            <a:noFill/>
            <a:miter lim="800000"/>
            <a:headEnd/>
            <a:tailEnd/>
          </a:ln>
        </p:spPr>
      </p:pic>
      <p:pic>
        <p:nvPicPr>
          <p:cNvPr id="3081" name="Picture 9" descr="CANDLE4"/>
          <p:cNvPicPr>
            <a:picLocks noChangeAspect="1" noChangeArrowheads="1"/>
          </p:cNvPicPr>
          <p:nvPr/>
        </p:nvPicPr>
        <p:blipFill>
          <a:blip r:embed="rId5"/>
          <a:srcRect/>
          <a:stretch>
            <a:fillRect/>
          </a:stretch>
        </p:blipFill>
        <p:spPr bwMode="auto">
          <a:xfrm flipH="1">
            <a:off x="6858000" y="4802188"/>
            <a:ext cx="2286000" cy="2055812"/>
          </a:xfrm>
          <a:prstGeom prst="rect">
            <a:avLst/>
          </a:prstGeom>
          <a:noFill/>
        </p:spPr>
      </p:pic>
      <p:pic>
        <p:nvPicPr>
          <p:cNvPr id="3082" name="Picture 15" descr="seagulls_flying_toget_a_hc"/>
          <p:cNvPicPr>
            <a:picLocks noChangeAspect="1" noChangeArrowheads="1" noCrop="1"/>
          </p:cNvPicPr>
          <p:nvPr/>
        </p:nvPicPr>
        <p:blipFill>
          <a:blip r:embed="rId6">
            <a:lum bright="8000"/>
          </a:blip>
          <a:srcRect/>
          <a:stretch>
            <a:fillRect/>
          </a:stretch>
        </p:blipFill>
        <p:spPr bwMode="auto">
          <a:xfrm flipH="1">
            <a:off x="533400" y="762000"/>
            <a:ext cx="2362200" cy="1106488"/>
          </a:xfrm>
          <a:prstGeom prst="rect">
            <a:avLst/>
          </a:prstGeom>
          <a:noFill/>
          <a:ln w="9525">
            <a:noFill/>
            <a:miter lim="800000"/>
            <a:headEnd/>
            <a:tailEnd/>
          </a:ln>
        </p:spPr>
      </p:pic>
      <p:pic>
        <p:nvPicPr>
          <p:cNvPr id="3083" name="Picture 11" descr="CANDLE4"/>
          <p:cNvPicPr>
            <a:picLocks noChangeAspect="1" noChangeArrowheads="1"/>
          </p:cNvPicPr>
          <p:nvPr/>
        </p:nvPicPr>
        <p:blipFill>
          <a:blip r:embed="rId5"/>
          <a:srcRect/>
          <a:stretch>
            <a:fillRect/>
          </a:stretch>
        </p:blipFill>
        <p:spPr bwMode="auto">
          <a:xfrm>
            <a:off x="0" y="4802188"/>
            <a:ext cx="1905000" cy="2055812"/>
          </a:xfrm>
          <a:prstGeom prst="rect">
            <a:avLst/>
          </a:prstGeom>
          <a:noFill/>
        </p:spPr>
      </p:pic>
      <p:sp>
        <p:nvSpPr>
          <p:cNvPr id="11" name="Rectangle 10"/>
          <p:cNvSpPr/>
          <p:nvPr/>
        </p:nvSpPr>
        <p:spPr>
          <a:xfrm>
            <a:off x="685800" y="1828800"/>
            <a:ext cx="7443641" cy="1754326"/>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MỜI CẢ </a:t>
            </a:r>
            <a:r>
              <a:rPr lang="en-US" sz="5400" b="1" dirty="0">
                <a:ln w="18000">
                  <a:solidFill>
                    <a:schemeClr val="accent2">
                      <a:satMod val="140000"/>
                    </a:schemeClr>
                  </a:solidFill>
                  <a:prstDash val="solid"/>
                  <a:miter lim="800000"/>
                </a:ln>
                <a:solidFill>
                  <a:srgbClr val="FF0000"/>
                </a:solidFill>
                <a:latin typeface="Times New Roman" pitchFamily="18" charset="0"/>
                <a:cs typeface="Times New Roman" pitchFamily="18" charset="0"/>
              </a:rPr>
              <a:t>LỚP</a:t>
            </a: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HÁT BÀI</a:t>
            </a:r>
          </a:p>
          <a:p>
            <a:pPr algn="ct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“SẮP ĐẾN TẾT RỒI”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to="" calcmode="lin" valueType="num">
                                      <p:cBhvr>
                                        <p:cTn id="7" dur="1" fill="hold"/>
                                        <p:tgtEl>
                                          <p:spTgt spid="11">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 to="" calcmode="lin" valueType="num">
                                      <p:cBhvr>
                                        <p:cTn id="10" dur="1" fill="hold"/>
                                        <p:tgtEl>
                                          <p:spTgt spid="1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8229600" cy="2667000"/>
          </a:xfrm>
        </p:spPr>
        <p:txBody>
          <a:bodyPr>
            <a:normAutofit/>
          </a:bodyPr>
          <a:lstStyle/>
          <a:p>
            <a:pPr algn="ctr">
              <a:buNone/>
            </a:pP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ctr">
              <a:buNone/>
            </a:pP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ctr">
              <a:buNone/>
            </a:pPr>
            <a:r>
              <a:rPr lang="vi-VN"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LỄ</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HỘI QUÊ EM</a:t>
            </a:r>
            <a:r>
              <a:rPr lang="en-US" sz="4000" dirty="0">
                <a:solidFill>
                  <a:srgbClr val="FF0000"/>
                </a:solidFill>
                <a:latin typeface="Times New Roman" pitchFamily="18" charset="0"/>
                <a:cs typeface="Times New Roman" pitchFamily="18" charset="0"/>
              </a:rPr>
              <a:t> ( </a:t>
            </a:r>
            <a:r>
              <a:rPr lang="en-US" sz="4000" dirty="0" err="1">
                <a:solidFill>
                  <a:srgbClr val="FF0000"/>
                </a:solidFill>
                <a:latin typeface="Times New Roman" pitchFamily="18" charset="0"/>
                <a:cs typeface="Times New Roman" pitchFamily="18" charset="0"/>
              </a:rPr>
              <a:t>Tiết</a:t>
            </a:r>
            <a:r>
              <a:rPr lang="en-US" sz="4000" dirty="0">
                <a:solidFill>
                  <a:srgbClr val="FF0000"/>
                </a:solidFill>
                <a:latin typeface="Times New Roman" pitchFamily="18" charset="0"/>
                <a:cs typeface="Times New Roman" pitchFamily="18" charset="0"/>
              </a:rPr>
              <a:t> </a:t>
            </a:r>
            <a:r>
              <a:rPr lang="vi-VN" sz="4000" dirty="0">
                <a:solidFill>
                  <a:srgbClr val="FF0000"/>
                </a:solidFill>
                <a:latin typeface="Times New Roman" pitchFamily="18" charset="0"/>
                <a:cs typeface="Times New Roman" pitchFamily="18" charset="0"/>
              </a:rPr>
              <a:t>2</a:t>
            </a:r>
            <a:r>
              <a:rPr lang="en-US" sz="4000" dirty="0">
                <a:solidFill>
                  <a:srgbClr val="FF0000"/>
                </a:solidFill>
                <a:latin typeface="Times New Roman" pitchFamily="18" charset="0"/>
                <a:cs typeface="Times New Roman" pitchFamily="18" charset="0"/>
              </a:rPr>
              <a:t>)</a:t>
            </a:r>
          </a:p>
        </p:txBody>
      </p:sp>
      <p:sp>
        <p:nvSpPr>
          <p:cNvPr id="4" name="Rectangle 3"/>
          <p:cNvSpPr/>
          <p:nvPr/>
        </p:nvSpPr>
        <p:spPr>
          <a:xfrm>
            <a:off x="3276600" y="1905000"/>
            <a:ext cx="2489784" cy="769441"/>
          </a:xfrm>
          <a:prstGeom prst="rect">
            <a:avLst/>
          </a:prstGeom>
          <a:noFill/>
        </p:spPr>
        <p:txBody>
          <a:bodyPr wrap="none" lIns="91440" tIns="45720" rIns="91440" bIns="45720">
            <a:spAutoFit/>
          </a:bodyPr>
          <a:lstStyle/>
          <a:p>
            <a:pPr algn="ctr"/>
            <a:r>
              <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Chủ đề 7 </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ounded Rectangle 3"/>
          <p:cNvSpPr/>
          <p:nvPr/>
        </p:nvSpPr>
        <p:spPr>
          <a:xfrm>
            <a:off x="1435608" y="457200"/>
            <a:ext cx="7479792" cy="5867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2060"/>
                </a:solidFill>
                <a:latin typeface="Times New Roman" pitchFamily="18" charset="0"/>
                <a:cs typeface="Times New Roman" pitchFamily="18" charset="0"/>
              </a:rPr>
              <a:t>Thảo luận theo nhóm</a:t>
            </a:r>
          </a:p>
        </p:txBody>
      </p:sp>
      <p:sp>
        <p:nvSpPr>
          <p:cNvPr id="6" name="TextBox 5"/>
          <p:cNvSpPr txBox="1"/>
          <p:nvPr/>
        </p:nvSpPr>
        <p:spPr>
          <a:xfrm>
            <a:off x="1600200" y="1752600"/>
            <a:ext cx="4343400"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Hướng dẫn tìm hiểu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ehoi.cinet.vn/UserData/Image/Editor/2.jpg"/>
          <p:cNvPicPr>
            <a:picLocks noChangeAspect="1" noChangeArrowheads="1"/>
          </p:cNvPicPr>
          <p:nvPr/>
        </p:nvPicPr>
        <p:blipFill>
          <a:blip r:embed="rId2"/>
          <a:srcRect/>
          <a:stretch>
            <a:fillRect/>
          </a:stretch>
        </p:blipFill>
        <p:spPr bwMode="auto">
          <a:xfrm>
            <a:off x="381000" y="978866"/>
            <a:ext cx="2442754" cy="1928489"/>
          </a:xfrm>
          <a:prstGeom prst="rect">
            <a:avLst/>
          </a:prstGeom>
          <a:noFill/>
        </p:spPr>
      </p:pic>
      <p:pic>
        <p:nvPicPr>
          <p:cNvPr id="4100" name="Picture 4" descr="http://cinet.vn/userfiles/file/2013/hungvuong/images/giotoHV1.jpg"/>
          <p:cNvPicPr>
            <a:picLocks noChangeAspect="1" noChangeArrowheads="1"/>
          </p:cNvPicPr>
          <p:nvPr/>
        </p:nvPicPr>
        <p:blipFill>
          <a:blip r:embed="rId3"/>
          <a:srcRect/>
          <a:stretch>
            <a:fillRect/>
          </a:stretch>
        </p:blipFill>
        <p:spPr bwMode="auto">
          <a:xfrm>
            <a:off x="381001" y="3059755"/>
            <a:ext cx="2435290" cy="1616529"/>
          </a:xfrm>
          <a:prstGeom prst="rect">
            <a:avLst/>
          </a:prstGeom>
          <a:noFill/>
        </p:spPr>
      </p:pic>
      <p:pic>
        <p:nvPicPr>
          <p:cNvPr id="4102" name="Picture 6" descr="http://cinet.gov.vn/userfiles/file/2012/lehoitq/images/chuahuong.jpg"/>
          <p:cNvPicPr>
            <a:picLocks noChangeAspect="1" noChangeArrowheads="1"/>
          </p:cNvPicPr>
          <p:nvPr/>
        </p:nvPicPr>
        <p:blipFill>
          <a:blip r:embed="rId4"/>
          <a:srcRect/>
          <a:stretch>
            <a:fillRect/>
          </a:stretch>
        </p:blipFill>
        <p:spPr bwMode="auto">
          <a:xfrm>
            <a:off x="3124200" y="1010950"/>
            <a:ext cx="2586446" cy="1867988"/>
          </a:xfrm>
          <a:prstGeom prst="rect">
            <a:avLst/>
          </a:prstGeom>
          <a:noFill/>
        </p:spPr>
      </p:pic>
      <p:pic>
        <p:nvPicPr>
          <p:cNvPr id="4104" name="Picture 8" descr="http://cinet.gov.vn/userfiles/file/2012/lehoitq/images/huongvuong2.jpg"/>
          <p:cNvPicPr>
            <a:picLocks noChangeAspect="1" noChangeArrowheads="1"/>
          </p:cNvPicPr>
          <p:nvPr/>
        </p:nvPicPr>
        <p:blipFill>
          <a:blip r:embed="rId5"/>
          <a:srcRect/>
          <a:stretch>
            <a:fillRect/>
          </a:stretch>
        </p:blipFill>
        <p:spPr bwMode="auto">
          <a:xfrm>
            <a:off x="6019800" y="1010949"/>
            <a:ext cx="2586446" cy="1805123"/>
          </a:xfrm>
          <a:prstGeom prst="rect">
            <a:avLst/>
          </a:prstGeom>
          <a:noFill/>
        </p:spPr>
      </p:pic>
      <p:pic>
        <p:nvPicPr>
          <p:cNvPr id="6" name="Picture 2" descr="http://www.maxreading.com/data/books_images/0/6/0627c99d541a9cf7e1a25c966b2033a8.jpg"/>
          <p:cNvPicPr>
            <a:picLocks noChangeAspect="1" noChangeArrowheads="1"/>
          </p:cNvPicPr>
          <p:nvPr/>
        </p:nvPicPr>
        <p:blipFill>
          <a:blip r:embed="rId6"/>
          <a:srcRect/>
          <a:stretch>
            <a:fillRect/>
          </a:stretch>
        </p:blipFill>
        <p:spPr bwMode="auto">
          <a:xfrm>
            <a:off x="3124200" y="2971800"/>
            <a:ext cx="2586446" cy="1652451"/>
          </a:xfrm>
          <a:prstGeom prst="rect">
            <a:avLst/>
          </a:prstGeom>
          <a:noFill/>
        </p:spPr>
      </p:pic>
      <p:pic>
        <p:nvPicPr>
          <p:cNvPr id="7" name="Picture 4" descr="Hinh anh dep trong le hoi dua voi o Buon Don hinh anh 3"/>
          <p:cNvPicPr>
            <a:picLocks noChangeAspect="1" noChangeArrowheads="1"/>
          </p:cNvPicPr>
          <p:nvPr/>
        </p:nvPicPr>
        <p:blipFill>
          <a:blip r:embed="rId7" cstate="print"/>
          <a:srcRect/>
          <a:stretch>
            <a:fillRect/>
          </a:stretch>
        </p:blipFill>
        <p:spPr bwMode="auto">
          <a:xfrm>
            <a:off x="6019800" y="2895600"/>
            <a:ext cx="2586446" cy="1796144"/>
          </a:xfrm>
          <a:prstGeom prst="rect">
            <a:avLst/>
          </a:prstGeom>
          <a:noFill/>
        </p:spPr>
      </p:pic>
      <p:pic>
        <p:nvPicPr>
          <p:cNvPr id="8" name="Picture 2" descr="http://www.baotuyenquang.com.vn/media/images/2016/02/img_20160216161410.jpg"/>
          <p:cNvPicPr>
            <a:picLocks noChangeAspect="1" noChangeArrowheads="1"/>
          </p:cNvPicPr>
          <p:nvPr/>
        </p:nvPicPr>
        <p:blipFill>
          <a:blip r:embed="rId8"/>
          <a:srcRect/>
          <a:stretch>
            <a:fillRect/>
          </a:stretch>
        </p:blipFill>
        <p:spPr bwMode="auto">
          <a:xfrm>
            <a:off x="381000" y="4703500"/>
            <a:ext cx="2442754" cy="2002100"/>
          </a:xfrm>
          <a:prstGeom prst="rect">
            <a:avLst/>
          </a:prstGeom>
          <a:noFill/>
        </p:spPr>
      </p:pic>
      <p:pic>
        <p:nvPicPr>
          <p:cNvPr id="9" name="Picture 6" descr="Trau choi Do Son bi huc chet khi vua xung tran hinh anh 2"/>
          <p:cNvPicPr>
            <a:picLocks noChangeAspect="1" noChangeArrowheads="1"/>
          </p:cNvPicPr>
          <p:nvPr/>
        </p:nvPicPr>
        <p:blipFill>
          <a:blip r:embed="rId9" cstate="print"/>
          <a:srcRect/>
          <a:stretch>
            <a:fillRect/>
          </a:stretch>
        </p:blipFill>
        <p:spPr bwMode="auto">
          <a:xfrm>
            <a:off x="3124201" y="4779700"/>
            <a:ext cx="2658292" cy="1867990"/>
          </a:xfrm>
          <a:prstGeom prst="rect">
            <a:avLst/>
          </a:prstGeom>
          <a:noFill/>
        </p:spPr>
      </p:pic>
      <p:pic>
        <p:nvPicPr>
          <p:cNvPr id="10" name="Picture 2" descr="C:\Users\DuyManhPC\Desktop\21192980_1398300183617152_434119331810898811_n.jpg"/>
          <p:cNvPicPr>
            <a:picLocks noChangeAspect="1" noChangeArrowheads="1"/>
          </p:cNvPicPr>
          <p:nvPr/>
        </p:nvPicPr>
        <p:blipFill>
          <a:blip r:embed="rId10"/>
          <a:srcRect/>
          <a:stretch>
            <a:fillRect/>
          </a:stretch>
        </p:blipFill>
        <p:spPr bwMode="auto">
          <a:xfrm>
            <a:off x="6095999" y="4779700"/>
            <a:ext cx="2514601" cy="18679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par>
                                <p:cTn id="8" presetID="8" presetClass="entr" presetSubtype="16"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diamond(in)">
                                      <p:cBhvr>
                                        <p:cTn id="10" dur="2000"/>
                                        <p:tgtEl>
                                          <p:spTgt spid="4100"/>
                                        </p:tgtEl>
                                      </p:cBhvr>
                                    </p:animEffect>
                                  </p:childTnLst>
                                </p:cTn>
                              </p:par>
                              <p:par>
                                <p:cTn id="11" presetID="8" presetClass="entr" presetSubtype="16"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diamond(in)">
                                      <p:cBhvr>
                                        <p:cTn id="13" dur="2000"/>
                                        <p:tgtEl>
                                          <p:spTgt spid="4102"/>
                                        </p:tgtEl>
                                      </p:cBhvr>
                                    </p:animEffect>
                                  </p:childTnLst>
                                </p:cTn>
                              </p:par>
                              <p:par>
                                <p:cTn id="14" presetID="8" presetClass="entr" presetSubtype="16" fill="hold" nodeType="withEffect">
                                  <p:stCondLst>
                                    <p:cond delay="0"/>
                                  </p:stCondLst>
                                  <p:childTnLst>
                                    <p:set>
                                      <p:cBhvr>
                                        <p:cTn id="15" dur="1" fill="hold">
                                          <p:stCondLst>
                                            <p:cond delay="0"/>
                                          </p:stCondLst>
                                        </p:cTn>
                                        <p:tgtEl>
                                          <p:spTgt spid="4104"/>
                                        </p:tgtEl>
                                        <p:attrNameLst>
                                          <p:attrName>style.visibility</p:attrName>
                                        </p:attrNameLst>
                                      </p:cBhvr>
                                      <p:to>
                                        <p:strVal val="visible"/>
                                      </p:to>
                                    </p:set>
                                    <p:animEffect transition="in" filter="diamond(in)">
                                      <p:cBhvr>
                                        <p:cTn id="16" dur="2000"/>
                                        <p:tgtEl>
                                          <p:spTgt spid="4104"/>
                                        </p:tgtEl>
                                      </p:cBhvr>
                                    </p:animEffect>
                                  </p:childTnLst>
                                </p:cTn>
                              </p:par>
                              <p:par>
                                <p:cTn id="17" presetID="8"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par>
                                <p:cTn id="20" presetID="8"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par>
                                <p:cTn id="23" presetID="8"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par>
                                <p:cTn id="26" presetID="8"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par>
                                <p:cTn id="29" presetID="8"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76400"/>
            <a:ext cx="5439310" cy="830997"/>
          </a:xfrm>
          <a:prstGeom prst="rect">
            <a:avLst/>
          </a:prstGeom>
          <a:noFill/>
        </p:spPr>
        <p:txBody>
          <a:bodyPr wrap="none" rtlCol="0">
            <a:spAutoFit/>
          </a:bodyPr>
          <a:lstStyle/>
          <a:p>
            <a:r>
              <a:rPr lang="en-US" sz="2400" u="sng" dirty="0">
                <a:solidFill>
                  <a:srgbClr val="FF0000"/>
                </a:solidFill>
                <a:latin typeface="Times New Roman" pitchFamily="18" charset="0"/>
                <a:cs typeface="Times New Roman" pitchFamily="18" charset="0"/>
              </a:rPr>
              <a:t>Nhóm 1</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Kể tên những lễ hội mà em biết? </a:t>
            </a:r>
          </a:p>
          <a:p>
            <a:r>
              <a:rPr lang="en-US" sz="2400" dirty="0">
                <a:latin typeface="Times New Roman" pitchFamily="18" charset="0"/>
                <a:cs typeface="Times New Roman" pitchFamily="18" charset="0"/>
              </a:rPr>
              <a:t>Lễ hội đó diễn ra khi nào? ở đâu?</a:t>
            </a:r>
          </a:p>
        </p:txBody>
      </p:sp>
      <p:sp>
        <p:nvSpPr>
          <p:cNvPr id="6" name="TextBox 5"/>
          <p:cNvSpPr txBox="1"/>
          <p:nvPr/>
        </p:nvSpPr>
        <p:spPr>
          <a:xfrm>
            <a:off x="1219200" y="2819400"/>
            <a:ext cx="7736029" cy="830997"/>
          </a:xfrm>
          <a:prstGeom prst="rect">
            <a:avLst/>
          </a:prstGeom>
          <a:noFill/>
        </p:spPr>
        <p:txBody>
          <a:bodyPr wrap="none" rtlCol="0">
            <a:spAutoFit/>
          </a:bodyPr>
          <a:lstStyle/>
          <a:p>
            <a:r>
              <a:rPr lang="en-US" sz="2400" u="sng" dirty="0">
                <a:solidFill>
                  <a:srgbClr val="FF0000"/>
                </a:solidFill>
                <a:latin typeface="Times New Roman" pitchFamily="18" charset="0"/>
                <a:cs typeface="Times New Roman" pitchFamily="18" charset="0"/>
              </a:rPr>
              <a:t>Nhóm 2</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Trong lễ hội thì thường diễn ra những hoạt động gì?</a:t>
            </a:r>
          </a:p>
          <a:p>
            <a:r>
              <a:rPr lang="en-US" sz="2400" dirty="0">
                <a:latin typeface="Times New Roman" pitchFamily="18" charset="0"/>
                <a:cs typeface="Times New Roman" pitchFamily="18" charset="0"/>
              </a:rPr>
              <a:t>Cảnh vật và màu sắc ở lễ hội đó như thế nào?</a:t>
            </a:r>
          </a:p>
        </p:txBody>
      </p:sp>
      <p:sp>
        <p:nvSpPr>
          <p:cNvPr id="7" name="TextBox 6"/>
          <p:cNvSpPr txBox="1"/>
          <p:nvPr/>
        </p:nvSpPr>
        <p:spPr>
          <a:xfrm>
            <a:off x="1295400" y="3962400"/>
            <a:ext cx="6892849" cy="461665"/>
          </a:xfrm>
          <a:prstGeom prst="rect">
            <a:avLst/>
          </a:prstGeom>
          <a:noFill/>
        </p:spPr>
        <p:txBody>
          <a:bodyPr wrap="none" rtlCol="0">
            <a:spAutoFit/>
          </a:bodyPr>
          <a:lstStyle/>
          <a:p>
            <a:r>
              <a:rPr lang="en-US" sz="2400" u="sng" dirty="0">
                <a:solidFill>
                  <a:srgbClr val="FF0000"/>
                </a:solidFill>
                <a:latin typeface="Times New Roman" pitchFamily="18" charset="0"/>
                <a:cs typeface="Times New Roman" pitchFamily="18" charset="0"/>
              </a:rPr>
              <a:t>Nhóm 3</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Trang phục của người tham gia lễ hội ra sao?</a:t>
            </a:r>
          </a:p>
        </p:txBody>
      </p:sp>
      <p:sp>
        <p:nvSpPr>
          <p:cNvPr id="8" name="TextBox 7"/>
          <p:cNvSpPr txBox="1"/>
          <p:nvPr/>
        </p:nvSpPr>
        <p:spPr>
          <a:xfrm>
            <a:off x="1371600" y="5105400"/>
            <a:ext cx="7233070" cy="830997"/>
          </a:xfrm>
          <a:prstGeom prst="rect">
            <a:avLst/>
          </a:prstGeom>
          <a:noFill/>
        </p:spPr>
        <p:txBody>
          <a:bodyPr wrap="none" rtlCol="0">
            <a:spAutoFit/>
          </a:bodyPr>
          <a:lstStyle/>
          <a:p>
            <a:r>
              <a:rPr lang="en-US" sz="2400" u="sng" dirty="0">
                <a:solidFill>
                  <a:srgbClr val="FF0000"/>
                </a:solidFill>
                <a:latin typeface="Times New Roman" pitchFamily="18" charset="0"/>
                <a:cs typeface="Times New Roman" pitchFamily="18" charset="0"/>
              </a:rPr>
              <a:t>Nhóm 4</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Em đã từng tham gia những lễ hội nào?</a:t>
            </a:r>
          </a:p>
          <a:p>
            <a:r>
              <a:rPr lang="en-US" sz="2400" dirty="0">
                <a:latin typeface="Times New Roman" pitchFamily="18" charset="0"/>
                <a:cs typeface="Times New Roman" pitchFamily="18" charset="0"/>
              </a:rPr>
              <a:t>Và trong lễ hội đó thì em tham gia những hoạt động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1488" y="1371600"/>
            <a:ext cx="8002512" cy="400110"/>
          </a:xfrm>
          <a:prstGeom prst="rect">
            <a:avLst/>
          </a:prstGeom>
          <a:noFill/>
        </p:spPr>
        <p:txBody>
          <a:bodyPr wrap="none" rtlCol="0">
            <a:spAutoFit/>
          </a:bodyPr>
          <a:lstStyle/>
          <a:p>
            <a:r>
              <a:rPr lang="en-US" sz="2000" u="sng" dirty="0">
                <a:solidFill>
                  <a:srgbClr val="FF0000"/>
                </a:solidFill>
                <a:latin typeface="Times New Roman" pitchFamily="18" charset="0"/>
                <a:cs typeface="Times New Roman" pitchFamily="18" charset="0"/>
              </a:rPr>
              <a:t>Nhóm 1</a:t>
            </a:r>
            <a:r>
              <a:rPr lang="en-US" sz="2000"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Kể tên những lễ hội mà em biết? Lễ hội đó diễn ra khi nào? ở đâu?</a:t>
            </a:r>
          </a:p>
        </p:txBody>
      </p:sp>
      <p:pic>
        <p:nvPicPr>
          <p:cNvPr id="9" name="Picture 6" descr="Trau choi Do Son bi huc chet khi vua xung tran hinh anh 2"/>
          <p:cNvPicPr>
            <a:picLocks noChangeAspect="1" noChangeArrowheads="1"/>
          </p:cNvPicPr>
          <p:nvPr/>
        </p:nvPicPr>
        <p:blipFill>
          <a:blip r:embed="rId2" cstate="print"/>
          <a:srcRect/>
          <a:stretch>
            <a:fillRect/>
          </a:stretch>
        </p:blipFill>
        <p:spPr bwMode="auto">
          <a:xfrm>
            <a:off x="1447800" y="1905000"/>
            <a:ext cx="2743200" cy="2172151"/>
          </a:xfrm>
          <a:prstGeom prst="rect">
            <a:avLst/>
          </a:prstGeom>
          <a:noFill/>
        </p:spPr>
      </p:pic>
      <p:sp>
        <p:nvSpPr>
          <p:cNvPr id="10" name="TextBox 9"/>
          <p:cNvSpPr txBox="1"/>
          <p:nvPr/>
        </p:nvSpPr>
        <p:spPr>
          <a:xfrm>
            <a:off x="2057400" y="4038600"/>
            <a:ext cx="1653017" cy="369332"/>
          </a:xfrm>
          <a:prstGeom prst="rect">
            <a:avLst/>
          </a:prstGeom>
          <a:noFill/>
        </p:spPr>
        <p:txBody>
          <a:bodyPr wrap="none" rtlCol="0">
            <a:spAutoFit/>
          </a:bodyPr>
          <a:lstStyle/>
          <a:p>
            <a:r>
              <a:rPr lang="en-US" dirty="0">
                <a:solidFill>
                  <a:srgbClr val="FF0000"/>
                </a:solidFill>
                <a:latin typeface="Times New Roman" pitchFamily="18" charset="0"/>
                <a:cs typeface="Times New Roman" pitchFamily="18" charset="0"/>
              </a:rPr>
              <a:t>Lễ hội chọi trâu</a:t>
            </a:r>
          </a:p>
        </p:txBody>
      </p:sp>
      <p:pic>
        <p:nvPicPr>
          <p:cNvPr id="11" name="Picture 2" descr="http://www.baotuyenquang.com.vn/media/images/2016/02/img_20160216161410.jpg"/>
          <p:cNvPicPr>
            <a:picLocks noChangeAspect="1" noChangeArrowheads="1"/>
          </p:cNvPicPr>
          <p:nvPr/>
        </p:nvPicPr>
        <p:blipFill>
          <a:blip r:embed="rId3"/>
          <a:srcRect/>
          <a:stretch>
            <a:fillRect/>
          </a:stretch>
        </p:blipFill>
        <p:spPr bwMode="auto">
          <a:xfrm>
            <a:off x="5410200" y="1828800"/>
            <a:ext cx="2971800" cy="2123440"/>
          </a:xfrm>
          <a:prstGeom prst="rect">
            <a:avLst/>
          </a:prstGeom>
          <a:noFill/>
        </p:spPr>
      </p:pic>
      <p:sp>
        <p:nvSpPr>
          <p:cNvPr id="12" name="TextBox 11"/>
          <p:cNvSpPr txBox="1"/>
          <p:nvPr/>
        </p:nvSpPr>
        <p:spPr>
          <a:xfrm>
            <a:off x="6172200" y="4038600"/>
            <a:ext cx="1858201" cy="369332"/>
          </a:xfrm>
          <a:prstGeom prst="rect">
            <a:avLst/>
          </a:prstGeom>
          <a:noFill/>
        </p:spPr>
        <p:txBody>
          <a:bodyPr wrap="none" rtlCol="0">
            <a:spAutoFit/>
          </a:bodyPr>
          <a:lstStyle/>
          <a:p>
            <a:r>
              <a:rPr lang="en-US" dirty="0">
                <a:solidFill>
                  <a:srgbClr val="FF0000"/>
                </a:solidFill>
                <a:latin typeface="Times New Roman" pitchFamily="18" charset="0"/>
                <a:cs typeface="Times New Roman" pitchFamily="18" charset="0"/>
              </a:rPr>
              <a:t>Lễ hội đua thuyền</a:t>
            </a:r>
          </a:p>
        </p:txBody>
      </p:sp>
      <p:pic>
        <p:nvPicPr>
          <p:cNvPr id="13" name="Picture 6" descr="http://cinet.gov.vn/userfiles/file/2012/lehoitq/images/chuahuong.jpg"/>
          <p:cNvPicPr>
            <a:picLocks noChangeAspect="1" noChangeArrowheads="1"/>
          </p:cNvPicPr>
          <p:nvPr/>
        </p:nvPicPr>
        <p:blipFill>
          <a:blip r:embed="rId4"/>
          <a:srcRect/>
          <a:stretch>
            <a:fillRect/>
          </a:stretch>
        </p:blipFill>
        <p:spPr bwMode="auto">
          <a:xfrm>
            <a:off x="1524000" y="4419600"/>
            <a:ext cx="2819400" cy="1932044"/>
          </a:xfrm>
          <a:prstGeom prst="rect">
            <a:avLst/>
          </a:prstGeom>
          <a:noFill/>
        </p:spPr>
      </p:pic>
      <p:sp>
        <p:nvSpPr>
          <p:cNvPr id="14" name="TextBox 13"/>
          <p:cNvSpPr txBox="1"/>
          <p:nvPr/>
        </p:nvSpPr>
        <p:spPr>
          <a:xfrm>
            <a:off x="2209800" y="6324600"/>
            <a:ext cx="1976823" cy="369332"/>
          </a:xfrm>
          <a:prstGeom prst="rect">
            <a:avLst/>
          </a:prstGeom>
          <a:noFill/>
        </p:spPr>
        <p:txBody>
          <a:bodyPr wrap="none" rtlCol="0">
            <a:spAutoFit/>
          </a:bodyPr>
          <a:lstStyle/>
          <a:p>
            <a:r>
              <a:rPr lang="en-US" dirty="0">
                <a:solidFill>
                  <a:srgbClr val="FF0000"/>
                </a:solidFill>
                <a:latin typeface="Times New Roman" pitchFamily="18" charset="0"/>
                <a:cs typeface="Times New Roman" pitchFamily="18" charset="0"/>
              </a:rPr>
              <a:t>Lễ hội chùa Hương</a:t>
            </a:r>
          </a:p>
        </p:txBody>
      </p:sp>
      <p:pic>
        <p:nvPicPr>
          <p:cNvPr id="1026" name="Picture 2" descr="C:\Users\DuyManhPC\Desktop\21192980_1398300183617152_434119331810898811_n.jpg"/>
          <p:cNvPicPr>
            <a:picLocks noChangeAspect="1" noChangeArrowheads="1"/>
          </p:cNvPicPr>
          <p:nvPr/>
        </p:nvPicPr>
        <p:blipFill>
          <a:blip r:embed="rId5"/>
          <a:srcRect/>
          <a:stretch>
            <a:fillRect/>
          </a:stretch>
        </p:blipFill>
        <p:spPr bwMode="auto">
          <a:xfrm>
            <a:off x="5410200" y="4419600"/>
            <a:ext cx="3048000" cy="1905000"/>
          </a:xfrm>
          <a:prstGeom prst="rect">
            <a:avLst/>
          </a:prstGeom>
          <a:noFill/>
        </p:spPr>
      </p:pic>
      <p:sp>
        <p:nvSpPr>
          <p:cNvPr id="15" name="TextBox 14"/>
          <p:cNvSpPr txBox="1"/>
          <p:nvPr/>
        </p:nvSpPr>
        <p:spPr>
          <a:xfrm>
            <a:off x="5486400" y="6324600"/>
            <a:ext cx="2907078" cy="369332"/>
          </a:xfrm>
          <a:prstGeom prst="rect">
            <a:avLst/>
          </a:prstGeom>
          <a:noFill/>
        </p:spPr>
        <p:txBody>
          <a:bodyPr wrap="none" rtlCol="0">
            <a:spAutoFit/>
          </a:bodyPr>
          <a:lstStyle/>
          <a:p>
            <a:r>
              <a:rPr lang="en-US" dirty="0">
                <a:solidFill>
                  <a:srgbClr val="FF0000"/>
                </a:solidFill>
                <a:latin typeface="Times New Roman" pitchFamily="18" charset="0"/>
                <a:cs typeface="Times New Roman" pitchFamily="18" charset="0"/>
              </a:rPr>
              <a:t>Lễ hội Rước đèn ( Trung thu)</a:t>
            </a:r>
          </a:p>
        </p:txBody>
      </p:sp>
      <p:sp>
        <p:nvSpPr>
          <p:cNvPr id="16" name="TextBox 15"/>
          <p:cNvSpPr txBox="1"/>
          <p:nvPr/>
        </p:nvSpPr>
        <p:spPr>
          <a:xfrm>
            <a:off x="1408944" y="88632"/>
            <a:ext cx="8002512" cy="1077218"/>
          </a:xfrm>
          <a:prstGeom prst="rect">
            <a:avLst/>
          </a:prstGeom>
          <a:noFill/>
        </p:spPr>
        <p:txBody>
          <a:bodyPr wrap="square" rtlCol="0">
            <a:spAutoFit/>
          </a:bodyPr>
          <a:lstStyle/>
          <a:p>
            <a:r>
              <a:rPr lang="en-US" sz="1600" b="1" dirty="0">
                <a:solidFill>
                  <a:schemeClr val="accent5"/>
                </a:solidFill>
                <a:latin typeface="Times New Roman" pitchFamily="18" charset="0"/>
                <a:cs typeface="Times New Roman" pitchFamily="18" charset="0"/>
              </a:rPr>
              <a:t>Lễ hội  chọi trâu ở Đồ Sơn (Hải Phòng) vào mồng 9 -8 âm lịch hàng năm, </a:t>
            </a:r>
          </a:p>
          <a:p>
            <a:r>
              <a:rPr lang="en-US" sz="1600" b="1" dirty="0">
                <a:solidFill>
                  <a:schemeClr val="accent5"/>
                </a:solidFill>
                <a:latin typeface="Times New Roman" pitchFamily="18" charset="0"/>
                <a:cs typeface="Times New Roman" pitchFamily="18" charset="0"/>
              </a:rPr>
              <a:t>Lễ hội Đua thuyền Diễn ra ở nhiều  vùng miền trên khắp đất nước và </a:t>
            </a:r>
          </a:p>
          <a:p>
            <a:r>
              <a:rPr lang="en-US" sz="1600" b="1" dirty="0">
                <a:solidFill>
                  <a:schemeClr val="accent5"/>
                </a:solidFill>
                <a:latin typeface="Times New Roman" pitchFamily="18" charset="0"/>
                <a:cs typeface="Times New Roman" pitchFamily="18" charset="0"/>
              </a:rPr>
              <a:t>thường diễn ra Vào mùa xuân và  Quốc khánh 2/9, Lễ hội  rước đèn</a:t>
            </a:r>
          </a:p>
          <a:p>
            <a:r>
              <a:rPr lang="en-US" sz="1600" b="1" dirty="0">
                <a:solidFill>
                  <a:schemeClr val="accent5"/>
                </a:solidFill>
                <a:latin typeface="Times New Roman" pitchFamily="18" charset="0"/>
                <a:cs typeface="Times New Roman" pitchFamily="18" charset="0"/>
              </a:rPr>
              <a:t>diễn ra vào đêm trung thu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plus(in)">
                                      <p:cBhvr>
                                        <p:cTn id="22" dur="2000"/>
                                        <p:tgtEl>
                                          <p:spTgt spid="10"/>
                                        </p:tgtEl>
                                      </p:cBhvr>
                                    </p:animEffect>
                                  </p:childTnLst>
                                </p:cTn>
                              </p:par>
                              <p:par>
                                <p:cTn id="23" presetID="1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plus(in)">
                                      <p:cBhvr>
                                        <p:cTn id="25" dur="2000"/>
                                        <p:tgtEl>
                                          <p:spTgt spid="9"/>
                                        </p:tgtEl>
                                      </p:cBhvr>
                                    </p:animEffect>
                                  </p:childTnLst>
                                </p:cTn>
                              </p:par>
                              <p:par>
                                <p:cTn id="26" presetID="1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plus(in)">
                                      <p:cBhvr>
                                        <p:cTn id="28" dur="2000"/>
                                        <p:tgtEl>
                                          <p:spTgt spid="11"/>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plus(in)">
                                      <p:cBhvr>
                                        <p:cTn id="31" dur="2000"/>
                                        <p:tgtEl>
                                          <p:spTgt spid="12"/>
                                        </p:tgtEl>
                                      </p:cBhvr>
                                    </p:animEffect>
                                  </p:childTnLst>
                                </p:cTn>
                              </p:par>
                              <p:par>
                                <p:cTn id="32" presetID="13" presetClass="entr" presetSubtype="16"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plus(in)">
                                      <p:cBhvr>
                                        <p:cTn id="34" dur="2000"/>
                                        <p:tgtEl>
                                          <p:spTgt spid="1026"/>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plus(in)">
                                      <p:cBhvr>
                                        <p:cTn id="37" dur="2000"/>
                                        <p:tgtEl>
                                          <p:spTgt spid="15"/>
                                        </p:tgtEl>
                                      </p:cBhvr>
                                    </p:animEffect>
                                  </p:childTnLst>
                                </p:cTn>
                              </p:par>
                              <p:par>
                                <p:cTn id="38" presetID="13"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plus(in)">
                                      <p:cBhvr>
                                        <p:cTn id="40" dur="2000"/>
                                        <p:tgtEl>
                                          <p:spTgt spid="13"/>
                                        </p:tgtEl>
                                      </p:cBhvr>
                                    </p:animEffect>
                                  </p:childTnLst>
                                </p:cTn>
                              </p:par>
                              <p:par>
                                <p:cTn id="41" presetID="1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plus(in)">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4" grpId="0"/>
      <p:bldP spid="15" grpId="0"/>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1524000"/>
            <a:ext cx="7736029" cy="830997"/>
          </a:xfrm>
          <a:prstGeom prst="rect">
            <a:avLst/>
          </a:prstGeom>
          <a:noFill/>
        </p:spPr>
        <p:txBody>
          <a:bodyPr wrap="none" rtlCol="0">
            <a:spAutoFit/>
          </a:bodyPr>
          <a:lstStyle/>
          <a:p>
            <a:r>
              <a:rPr lang="en-US" sz="2400" u="sng" dirty="0">
                <a:solidFill>
                  <a:srgbClr val="FF0000"/>
                </a:solidFill>
                <a:latin typeface="Times New Roman" pitchFamily="18" charset="0"/>
                <a:cs typeface="Times New Roman" pitchFamily="18" charset="0"/>
              </a:rPr>
              <a:t>Nhóm 2</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Trong lễ hội thì thường diễn ra những hoạt động gì?</a:t>
            </a:r>
          </a:p>
          <a:p>
            <a:r>
              <a:rPr lang="en-US" sz="2400" dirty="0">
                <a:latin typeface="Times New Roman" pitchFamily="18" charset="0"/>
                <a:cs typeface="Times New Roman" pitchFamily="18" charset="0"/>
              </a:rPr>
              <a:t>Cảnh vật và màu sắc ở lễ hội đó như thế nào?</a:t>
            </a:r>
          </a:p>
        </p:txBody>
      </p:sp>
      <p:sp>
        <p:nvSpPr>
          <p:cNvPr id="6" name="TextBox 5"/>
          <p:cNvSpPr txBox="1"/>
          <p:nvPr/>
        </p:nvSpPr>
        <p:spPr>
          <a:xfrm>
            <a:off x="990600" y="2362200"/>
            <a:ext cx="8029762" cy="2554545"/>
          </a:xfrm>
          <a:prstGeom prst="rect">
            <a:avLst/>
          </a:prstGeom>
          <a:noFill/>
        </p:spPr>
        <p:txBody>
          <a:bodyPr wrap="square" rtlCol="0">
            <a:spAutoFit/>
          </a:bodyPr>
          <a:lstStyle/>
          <a:p>
            <a:pPr>
              <a:buFontTx/>
              <a:buChar char="-"/>
            </a:pPr>
            <a:r>
              <a:rPr lang="en-US" sz="3200" b="1" dirty="0">
                <a:solidFill>
                  <a:srgbClr val="009900"/>
                </a:solidFill>
                <a:latin typeface="Times New Roman" pitchFamily="18" charset="0"/>
                <a:cs typeface="Times New Roman" pitchFamily="18" charset="0"/>
              </a:rPr>
              <a:t>Các hoạt động trong ngày hội:</a:t>
            </a:r>
          </a:p>
          <a:p>
            <a:r>
              <a:rPr lang="en-US" sz="3200" b="1" dirty="0">
                <a:solidFill>
                  <a:srgbClr val="009900"/>
                </a:solidFill>
                <a:latin typeface="Times New Roman" pitchFamily="18" charset="0"/>
                <a:cs typeface="Times New Roman" pitchFamily="18" charset="0"/>
              </a:rPr>
              <a:t>Chúc tết, đi chợ hoa, đi xem hội làng, </a:t>
            </a:r>
          </a:p>
          <a:p>
            <a:r>
              <a:rPr lang="en-US" sz="3200" b="1" dirty="0">
                <a:solidFill>
                  <a:srgbClr val="009900"/>
                </a:solidFill>
                <a:latin typeface="Times New Roman" pitchFamily="18" charset="0"/>
                <a:cs typeface="Times New Roman" pitchFamily="18" charset="0"/>
              </a:rPr>
              <a:t>các trò̀ chơi như đấu vật, kéo co, múa rồng,</a:t>
            </a:r>
          </a:p>
          <a:p>
            <a:r>
              <a:rPr lang="en-US" sz="3200" b="1" dirty="0">
                <a:solidFill>
                  <a:srgbClr val="009900"/>
                </a:solidFill>
                <a:latin typeface="Times New Roman" pitchFamily="18" charset="0"/>
                <a:cs typeface="Times New Roman" pitchFamily="18" charset="0"/>
              </a:rPr>
              <a:t>múa lân,đua thuyền, chọi gà,…</a:t>
            </a:r>
          </a:p>
          <a:p>
            <a:endParaRPr lang="en-US" sz="3200" dirty="0">
              <a:latin typeface="Times New Roman" pitchFamily="18" charset="0"/>
              <a:cs typeface="Times New Roman" pitchFamily="18" charset="0"/>
            </a:endParaRPr>
          </a:p>
        </p:txBody>
      </p:sp>
      <p:sp>
        <p:nvSpPr>
          <p:cNvPr id="8" name="TextBox 7"/>
          <p:cNvSpPr txBox="1"/>
          <p:nvPr/>
        </p:nvSpPr>
        <p:spPr>
          <a:xfrm>
            <a:off x="1066800" y="4419600"/>
            <a:ext cx="7058343" cy="1815882"/>
          </a:xfrm>
          <a:prstGeom prst="rect">
            <a:avLst/>
          </a:prstGeom>
          <a:noFill/>
        </p:spPr>
        <p:txBody>
          <a:bodyPr wrap="none" rtlCol="0">
            <a:spAutoFit/>
          </a:bodyPr>
          <a:lstStyle/>
          <a:p>
            <a:pPr>
              <a:buFontTx/>
              <a:buChar char="-"/>
            </a:pPr>
            <a:r>
              <a:rPr lang="en-US" sz="2800" b="1" dirty="0">
                <a:solidFill>
                  <a:srgbClr val="FF0000"/>
                </a:solidFill>
                <a:latin typeface="Times New Roman" pitchFamily="18" charset="0"/>
                <a:cs typeface="Times New Roman" pitchFamily="18" charset="0"/>
              </a:rPr>
              <a:t>Cảnh vật và màu sắc trong lễ hội:</a:t>
            </a:r>
          </a:p>
          <a:p>
            <a:r>
              <a:rPr lang="en-US" sz="2800" b="1" dirty="0">
                <a:solidFill>
                  <a:srgbClr val="FF0000"/>
                </a:solidFill>
                <a:latin typeface="Times New Roman" pitchFamily="18" charset="0"/>
                <a:cs typeface="Times New Roman" pitchFamily="18" charset="0"/>
              </a:rPr>
              <a:t>Trong các ngày tết, lễ hội thường được </a:t>
            </a:r>
          </a:p>
          <a:p>
            <a:r>
              <a:rPr lang="en-US" sz="2800" b="1" dirty="0">
                <a:solidFill>
                  <a:srgbClr val="FF0000"/>
                </a:solidFill>
                <a:latin typeface="Times New Roman" pitchFamily="18" charset="0"/>
                <a:cs typeface="Times New Roman" pitchFamily="18" charset="0"/>
              </a:rPr>
              <a:t>trang trí rất đẹp như: cờ, hoa, quần áo nhiều</a:t>
            </a:r>
          </a:p>
          <a:p>
            <a:r>
              <a:rPr lang="en-US" sz="2800" b="1" dirty="0">
                <a:solidFill>
                  <a:srgbClr val="FF0000"/>
                </a:solidFill>
                <a:latin typeface="Times New Roman" pitchFamily="18" charset="0"/>
                <a:cs typeface="Times New Roman" pitchFamily="18" charset="0"/>
              </a:rPr>
              <a:t>màu sắc rực rỡ, tươi vui.</a:t>
            </a:r>
          </a:p>
        </p:txBody>
      </p:sp>
      <p:grpSp>
        <p:nvGrpSpPr>
          <p:cNvPr id="10" name="Group 44"/>
          <p:cNvGrpSpPr>
            <a:grpSpLocks/>
          </p:cNvGrpSpPr>
          <p:nvPr/>
        </p:nvGrpSpPr>
        <p:grpSpPr bwMode="auto">
          <a:xfrm>
            <a:off x="1371600" y="76200"/>
            <a:ext cx="2149011" cy="1447800"/>
            <a:chOff x="4032" y="2736"/>
            <a:chExt cx="1728" cy="1248"/>
          </a:xfrm>
        </p:grpSpPr>
        <p:sp>
          <p:nvSpPr>
            <p:cNvPr id="12" name="Rectangle 45"/>
            <p:cNvSpPr>
              <a:spLocks noChangeArrowheads="1"/>
            </p:cNvSpPr>
            <p:nvPr/>
          </p:nvSpPr>
          <p:spPr bwMode="auto">
            <a:xfrm>
              <a:off x="4032" y="2736"/>
              <a:ext cx="1728" cy="12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13" name="Picture 46" descr="q8"/>
            <p:cNvPicPr>
              <a:picLocks noChangeAspect="1" noChangeArrowheads="1"/>
            </p:cNvPicPr>
            <p:nvPr/>
          </p:nvPicPr>
          <p:blipFill>
            <a:blip r:embed="rId2" cstate="print">
              <a:lum bright="30000" contrast="6000"/>
            </a:blip>
            <a:srcRect/>
            <a:stretch>
              <a:fillRect/>
            </a:stretch>
          </p:blipFill>
          <p:spPr bwMode="auto">
            <a:xfrm>
              <a:off x="4110" y="2832"/>
              <a:ext cx="1584" cy="1056"/>
            </a:xfrm>
            <a:prstGeom prst="rect">
              <a:avLst/>
            </a:prstGeom>
            <a:noFill/>
          </p:spPr>
        </p:pic>
      </p:grpSp>
      <p:pic>
        <p:nvPicPr>
          <p:cNvPr id="14" name="Picture 14" descr="IMG_1289"/>
          <p:cNvPicPr>
            <a:picLocks noChangeAspect="1" noChangeArrowheads="1"/>
          </p:cNvPicPr>
          <p:nvPr/>
        </p:nvPicPr>
        <p:blipFill>
          <a:blip r:embed="rId3" cstate="print"/>
          <a:srcRect/>
          <a:stretch>
            <a:fillRect/>
          </a:stretch>
        </p:blipFill>
        <p:spPr bwMode="auto">
          <a:xfrm>
            <a:off x="3785171" y="145098"/>
            <a:ext cx="2149011" cy="1327415"/>
          </a:xfrm>
          <a:prstGeom prst="rect">
            <a:avLst/>
          </a:prstGeom>
          <a:noFill/>
        </p:spPr>
      </p:pic>
      <p:grpSp>
        <p:nvGrpSpPr>
          <p:cNvPr id="15" name="Group 17"/>
          <p:cNvGrpSpPr>
            <a:grpSpLocks/>
          </p:cNvGrpSpPr>
          <p:nvPr/>
        </p:nvGrpSpPr>
        <p:grpSpPr bwMode="auto">
          <a:xfrm>
            <a:off x="7050229" y="4038600"/>
            <a:ext cx="1828800" cy="1143000"/>
            <a:chOff x="288" y="0"/>
            <a:chExt cx="2400" cy="1628"/>
          </a:xfrm>
        </p:grpSpPr>
        <p:pic>
          <p:nvPicPr>
            <p:cNvPr id="16" name="Picture 11" descr="tam"/>
            <p:cNvPicPr>
              <a:picLocks noChangeAspect="1" noChangeArrowheads="1"/>
            </p:cNvPicPr>
            <p:nvPr/>
          </p:nvPicPr>
          <p:blipFill>
            <a:blip r:embed="rId4" cstate="print">
              <a:lum bright="6000" contrast="30000"/>
            </a:blip>
            <a:srcRect l="14166" t="18823" r="10001" b="10902"/>
            <a:stretch>
              <a:fillRect/>
            </a:stretch>
          </p:blipFill>
          <p:spPr bwMode="auto">
            <a:xfrm>
              <a:off x="288" y="0"/>
              <a:ext cx="2400" cy="1628"/>
            </a:xfrm>
            <a:prstGeom prst="rect">
              <a:avLst/>
            </a:prstGeom>
            <a:noFill/>
            <a:ln w="9525">
              <a:noFill/>
              <a:miter lim="800000"/>
              <a:headEnd/>
              <a:tailEnd/>
            </a:ln>
          </p:spPr>
        </p:pic>
        <p:sp>
          <p:nvSpPr>
            <p:cNvPr id="17" name="Oval 13"/>
            <p:cNvSpPr>
              <a:spLocks noChangeArrowheads="1"/>
            </p:cNvSpPr>
            <p:nvPr/>
          </p:nvSpPr>
          <p:spPr bwMode="auto">
            <a:xfrm>
              <a:off x="2256" y="1344"/>
              <a:ext cx="240" cy="240"/>
            </a:xfrm>
            <a:prstGeom prst="ellipse">
              <a:avLst/>
            </a:prstGeom>
            <a:solidFill>
              <a:srgbClr val="0000FF"/>
            </a:solidFill>
            <a:ln w="9525">
              <a:solidFill>
                <a:schemeClr val="tx1"/>
              </a:solidFill>
              <a:round/>
              <a:headEnd/>
              <a:tailEnd/>
            </a:ln>
            <a:effectLst/>
          </p:spPr>
          <p:txBody>
            <a:bodyPr wrap="none" anchor="ctr"/>
            <a:lstStyle/>
            <a:p>
              <a:pPr algn="ctr"/>
              <a:r>
                <a:rPr lang="en-US">
                  <a:solidFill>
                    <a:schemeClr val="tx2"/>
                  </a:solidFill>
                </a:rPr>
                <a:t>1</a:t>
              </a:r>
            </a:p>
          </p:txBody>
        </p:sp>
      </p:grpSp>
      <p:pic>
        <p:nvPicPr>
          <p:cNvPr id="18" name="Picture 3" descr="18 [1600x1200]"/>
          <p:cNvPicPr>
            <a:picLocks noChangeAspect="1" noChangeArrowheads="1"/>
          </p:cNvPicPr>
          <p:nvPr/>
        </p:nvPicPr>
        <p:blipFill>
          <a:blip r:embed="rId5" cstate="print"/>
          <a:srcRect/>
          <a:stretch>
            <a:fillRect/>
          </a:stretch>
        </p:blipFill>
        <p:spPr bwMode="auto">
          <a:xfrm>
            <a:off x="6226140" y="145098"/>
            <a:ext cx="1981200" cy="12466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1" nodeType="clickEffect">
                                  <p:stCondLst>
                                    <p:cond delay="0"/>
                                  </p:stCondLst>
                                  <p:childTnLst>
                                    <p:animEffect transition="out" filter="strips(downLeft)">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8" presetClass="exit" presetSubtype="12" fill="hold" grpId="1" nodeType="withEffect">
                                  <p:stCondLst>
                                    <p:cond delay="0"/>
                                  </p:stCondLst>
                                  <p:childTnLst>
                                    <p:animEffect transition="out" filter="strips(downLeft)">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amond(in)">
                                      <p:cBhvr>
                                        <p:cTn id="30" dur="2000"/>
                                        <p:tgtEl>
                                          <p:spTgt spid="10"/>
                                        </p:tgtEl>
                                      </p:cBhvr>
                                    </p:animEffect>
                                  </p:childTnLst>
                                </p:cTn>
                              </p:par>
                              <p:par>
                                <p:cTn id="31" presetID="8"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amond(in)">
                                      <p:cBhvr>
                                        <p:cTn id="33" dur="2000"/>
                                        <p:tgtEl>
                                          <p:spTgt spid="14"/>
                                        </p:tgtEl>
                                      </p:cBhvr>
                                    </p:animEffect>
                                  </p:childTnLst>
                                </p:cTn>
                              </p:par>
                              <p:par>
                                <p:cTn id="34" presetID="8"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amond(in)">
                                      <p:cBhvr>
                                        <p:cTn id="36" dur="2000"/>
                                        <p:tgtEl>
                                          <p:spTgt spid="18"/>
                                        </p:tgtEl>
                                      </p:cBhvr>
                                    </p:animEffect>
                                  </p:childTnLst>
                                </p:cTn>
                              </p:par>
                              <p:par>
                                <p:cTn id="37" presetID="8"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amond(in)">
                                      <p:cBhvr>
                                        <p:cTn id="3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066800"/>
            <a:ext cx="6892849" cy="461665"/>
          </a:xfrm>
          <a:prstGeom prst="rect">
            <a:avLst/>
          </a:prstGeom>
          <a:noFill/>
        </p:spPr>
        <p:txBody>
          <a:bodyPr wrap="none" rtlCol="0">
            <a:spAutoFit/>
          </a:bodyPr>
          <a:lstStyle/>
          <a:p>
            <a:r>
              <a:rPr lang="en-US" sz="2400" u="sng" dirty="0">
                <a:solidFill>
                  <a:srgbClr val="FF0000"/>
                </a:solidFill>
                <a:latin typeface="Times New Roman" pitchFamily="18" charset="0"/>
                <a:cs typeface="Times New Roman" pitchFamily="18" charset="0"/>
              </a:rPr>
              <a:t>Nhóm 3</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Trang phục của người tham gia lễ hội ra sao?</a:t>
            </a:r>
          </a:p>
        </p:txBody>
      </p:sp>
      <p:sp>
        <p:nvSpPr>
          <p:cNvPr id="6" name="TextBox 5"/>
          <p:cNvSpPr txBox="1"/>
          <p:nvPr/>
        </p:nvSpPr>
        <p:spPr>
          <a:xfrm>
            <a:off x="1066800" y="1981200"/>
            <a:ext cx="6561861" cy="830997"/>
          </a:xfrm>
          <a:prstGeom prst="rect">
            <a:avLst/>
          </a:prstGeom>
          <a:noFill/>
        </p:spPr>
        <p:txBody>
          <a:bodyPr wrap="none" rtlCol="0">
            <a:spAutoFit/>
          </a:bodyPr>
          <a:lstStyle/>
          <a:p>
            <a:pPr>
              <a:buFontTx/>
              <a:buChar char="-"/>
            </a:pPr>
            <a:r>
              <a:rPr lang="en-US" sz="2400" b="1" dirty="0">
                <a:latin typeface="Times New Roman" pitchFamily="18" charset="0"/>
                <a:cs typeface="Times New Roman" pitchFamily="18" charset="0"/>
              </a:rPr>
              <a:t>Trong tế lễ thì quần áo của người tham gia tế lễ </a:t>
            </a:r>
          </a:p>
          <a:p>
            <a:r>
              <a:rPr lang="en-US" sz="2400" b="1" dirty="0">
                <a:latin typeface="Times New Roman" pitchFamily="18" charset="0"/>
                <a:cs typeface="Times New Roman" pitchFamily="18" charset="0"/>
              </a:rPr>
              <a:t>là áo dài rất nghiêm trang, trang trọng</a:t>
            </a:r>
          </a:p>
        </p:txBody>
      </p:sp>
      <p:sp>
        <p:nvSpPr>
          <p:cNvPr id="7" name="TextBox 6"/>
          <p:cNvSpPr txBox="1"/>
          <p:nvPr/>
        </p:nvSpPr>
        <p:spPr>
          <a:xfrm>
            <a:off x="1143000" y="2895600"/>
            <a:ext cx="5399235" cy="830997"/>
          </a:xfrm>
          <a:prstGeom prst="rect">
            <a:avLst/>
          </a:prstGeom>
          <a:noFill/>
        </p:spPr>
        <p:txBody>
          <a:bodyPr wrap="none" rtlCol="0">
            <a:spAutoFit/>
          </a:bodyPr>
          <a:lstStyle/>
          <a:p>
            <a:pPr>
              <a:buFontTx/>
              <a:buChar char="-"/>
            </a:pPr>
            <a:r>
              <a:rPr lang="en-US" sz="2400" b="1" dirty="0">
                <a:solidFill>
                  <a:srgbClr val="FF0000"/>
                </a:solidFill>
                <a:latin typeface="Times New Roman" pitchFamily="18" charset="0"/>
                <a:cs typeface="Times New Roman" pitchFamily="18" charset="0"/>
              </a:rPr>
              <a:t>Trong các hoạt động khác của lễ hội </a:t>
            </a:r>
          </a:p>
          <a:p>
            <a:r>
              <a:rPr lang="en-US" sz="2400" b="1" dirty="0">
                <a:solidFill>
                  <a:srgbClr val="FF0000"/>
                </a:solidFill>
                <a:latin typeface="Times New Roman" pitchFamily="18" charset="0"/>
                <a:cs typeface="Times New Roman" pitchFamily="18" charset="0"/>
              </a:rPr>
              <a:t>quần áo nhiều màu sắc rực rỡ, tươi vui</a:t>
            </a:r>
          </a:p>
        </p:txBody>
      </p:sp>
      <p:pic>
        <p:nvPicPr>
          <p:cNvPr id="8" name="Picture 4" descr="http://cinet.vn/userfiles/file/2013/hungvuong/images/giotoHV1.jpg"/>
          <p:cNvPicPr>
            <a:picLocks noChangeAspect="1" noChangeArrowheads="1"/>
          </p:cNvPicPr>
          <p:nvPr/>
        </p:nvPicPr>
        <p:blipFill>
          <a:blip r:embed="rId2"/>
          <a:srcRect/>
          <a:stretch>
            <a:fillRect/>
          </a:stretch>
        </p:blipFill>
        <p:spPr bwMode="auto">
          <a:xfrm>
            <a:off x="2118628" y="3721450"/>
            <a:ext cx="3200400" cy="2124403"/>
          </a:xfrm>
          <a:prstGeom prst="rect">
            <a:avLst/>
          </a:prstGeom>
          <a:noFill/>
        </p:spPr>
      </p:pic>
      <p:pic>
        <p:nvPicPr>
          <p:cNvPr id="9" name="Picture 6" descr="http://cinet.gov.vn/userfiles/file/2012/lehoitq/images/chuahuong.jpg"/>
          <p:cNvPicPr>
            <a:picLocks noChangeAspect="1" noChangeArrowheads="1"/>
          </p:cNvPicPr>
          <p:nvPr/>
        </p:nvPicPr>
        <p:blipFill>
          <a:blip r:embed="rId3"/>
          <a:srcRect/>
          <a:stretch>
            <a:fillRect/>
          </a:stretch>
        </p:blipFill>
        <p:spPr bwMode="auto">
          <a:xfrm>
            <a:off x="5425173" y="3636053"/>
            <a:ext cx="3224725" cy="2209800"/>
          </a:xfrm>
          <a:prstGeom prst="rect">
            <a:avLst/>
          </a:prstGeom>
          <a:noFill/>
        </p:spPr>
      </p:pic>
      <p:pic>
        <p:nvPicPr>
          <p:cNvPr id="10" name="Picture 8" descr="http://cinet.gov.vn/userfiles/file/2012/lehoitq/images/huongvuong2.jpg"/>
          <p:cNvPicPr>
            <a:picLocks noChangeAspect="1" noChangeArrowheads="1"/>
          </p:cNvPicPr>
          <p:nvPr/>
        </p:nvPicPr>
        <p:blipFill>
          <a:blip r:embed="rId4"/>
          <a:srcRect/>
          <a:stretch>
            <a:fillRect/>
          </a:stretch>
        </p:blipFill>
        <p:spPr bwMode="auto">
          <a:xfrm>
            <a:off x="1143000" y="5164759"/>
            <a:ext cx="2209800" cy="1504950"/>
          </a:xfrm>
          <a:prstGeom prst="rect">
            <a:avLst/>
          </a:prstGeom>
          <a:noFill/>
        </p:spPr>
      </p:pic>
      <p:pic>
        <p:nvPicPr>
          <p:cNvPr id="11" name="Picture 2" descr="http://lehoi.cinet.vn/UserData/Image/Editor/2.jpg"/>
          <p:cNvPicPr>
            <a:picLocks noChangeAspect="1" noChangeArrowheads="1"/>
          </p:cNvPicPr>
          <p:nvPr/>
        </p:nvPicPr>
        <p:blipFill>
          <a:blip r:embed="rId5"/>
          <a:srcRect/>
          <a:stretch>
            <a:fillRect/>
          </a:stretch>
        </p:blipFill>
        <p:spPr bwMode="auto">
          <a:xfrm>
            <a:off x="6858000" y="5164759"/>
            <a:ext cx="2209800" cy="1504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plus(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xit" presetSubtype="16" fill="hold" grpId="1" nodeType="clickEffect">
                                  <p:stCondLst>
                                    <p:cond delay="0"/>
                                  </p:stCondLst>
                                  <p:childTnLst>
                                    <p:animEffect transition="out" filter="plus(in)">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par>
                                <p:cTn id="25" presetID="13" presetClass="exit" presetSubtype="16" fill="hold" grpId="1" nodeType="withEffect">
                                  <p:stCondLst>
                                    <p:cond delay="0"/>
                                  </p:stCondLst>
                                  <p:childTnLst>
                                    <p:animEffect transition="out" filter="plus(in)">
                                      <p:cBhvr>
                                        <p:cTn id="26" dur="2000"/>
                                        <p:tgtEl>
                                          <p:spTgt spid="7"/>
                                        </p:tgtEl>
                                      </p:cBhvr>
                                    </p:animEffect>
                                    <p:set>
                                      <p:cBhvr>
                                        <p:cTn id="27" dur="1" fill="hold">
                                          <p:stCondLst>
                                            <p:cond delay="19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par>
                                <p:cTn id="36" presetID="3" presetClass="entr" presetSubtype="1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par>
                                <p:cTn id="39" presetID="3" presetClass="entr" presetSubtype="1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4245&quot;&gt;&lt;object type=&quot;3&quot; unique_id=&quot;14246&quot;&gt;&lt;property id=&quot;20148&quot; value=&quot;5&quot;/&gt;&lt;property id=&quot;20300&quot; value=&quot;Slide 1&quot;/&gt;&lt;property id=&quot;20307&quot; value=&quot;263&quot;/&gt;&lt;/object&gt;&lt;object type=&quot;3&quot; unique_id=&quot;14247&quot;&gt;&lt;property id=&quot;20148&quot; value=&quot;5&quot;/&gt;&lt;property id=&quot;20300&quot; value=&quot;Slide 2&quot;/&gt;&lt;property id=&quot;20307&quot; value=&quot;267&quot;/&gt;&lt;/object&gt;&lt;object type=&quot;3&quot; unique_id=&quot;14248&quot;&gt;&lt;property id=&quot;20148&quot; value=&quot;5&quot;/&gt;&lt;property id=&quot;20300&quot; value=&quot;Slide 3 - &amp;quot;Thứ 6 ngày 08 tháng 12 năm 2017&amp;quot;&quot;/&gt;&lt;property id=&quot;20307&quot; value=&quot;268&quot;/&gt;&lt;/object&gt;&lt;object type=&quot;3&quot; unique_id=&quot;14249&quot;&gt;&lt;property id=&quot;20148&quot; value=&quot;5&quot;/&gt;&lt;property id=&quot;20300&quot; value=&quot;Slide 4 - &amp;quot;Thứ 6 ngày 08 tháng 12 năm 2017 Chủ đề 6: NGÀY HỘI QUÊ EM (Tiết 1)&amp;quot;&quot;/&gt;&lt;property id=&quot;20307&quot; value=&quot;269&quot;/&gt;&lt;/object&gt;&lt;object type=&quot;3&quot; unique_id=&quot;14250&quot;&gt;&lt;property id=&quot;20148&quot; value=&quot;5&quot;/&gt;&lt;property id=&quot;20300&quot; value=&quot;Slide 5 - &amp;quot;Thứ 6 ngày 08 tháng 12 năm 2017 Chủ đề 6: NGÀY HỘI QUÊ EM (Tiết 1)&amp;quot;&quot;/&gt;&lt;property id=&quot;20307&quot; value=&quot;275&quot;/&gt;&lt;/object&gt;&lt;object type=&quot;3&quot; unique_id=&quot;14251&quot;&gt;&lt;property id=&quot;20148&quot; value=&quot;5&quot;/&gt;&lt;property id=&quot;20300&quot; value=&quot;Slide 6 - &amp;quot;Thứ 6 ngày 08 tháng 12 năm 2017 Chủ đề 6: NGÀY HỘI QUÊ EM (Tiết 1)&amp;quot;&quot;/&gt;&lt;property id=&quot;20307&quot; value=&quot;270&quot;/&gt;&lt;/object&gt;&lt;object type=&quot;3&quot; unique_id=&quot;14252&quot;&gt;&lt;property id=&quot;20148&quot; value=&quot;5&quot;/&gt;&lt;property id=&quot;20300&quot; value=&quot;Slide 7 - &amp;quot;Thứ 6 ngày 08 tháng 12 năm 2017 Chủ đề 6: NGÀY HỘI QUÊ EM (Tiết 1)&amp;quot;&quot;/&gt;&lt;property id=&quot;20307&quot; value=&quot;271&quot;/&gt;&lt;/object&gt;&lt;object type=&quot;3&quot; unique_id=&quot;14253&quot;&gt;&lt;property id=&quot;20148&quot; value=&quot;5&quot;/&gt;&lt;property id=&quot;20300&quot; value=&quot;Slide 8 - &amp;quot;Thứ 6 ngày 08 tháng 12 năm 2017 Chủ đề 6: NGÀY HỘI QUÊ EM (Tiết 1)&amp;quot;&quot;/&gt;&lt;property id=&quot;20307&quot; value=&quot;272&quot;/&gt;&lt;/object&gt;&lt;object type=&quot;3&quot; unique_id=&quot;14254&quot;&gt;&lt;property id=&quot;20148&quot; value=&quot;5&quot;/&gt;&lt;property id=&quot;20300&quot; value=&quot;Slide 9 - &amp;quot;Thứ 6 ngày 08 tháng 12 năm 2017 Chủ đề 6: NGÀY HỘI QUÊ EM (Tiết 1)&amp;quot;&quot;/&gt;&lt;property id=&quot;20307&quot; value=&quot;273&quot;/&gt;&lt;/object&gt;&lt;object type=&quot;3&quot; unique_id=&quot;14255&quot;&gt;&lt;property id=&quot;20148&quot; value=&quot;5&quot;/&gt;&lt;property id=&quot;20300&quot; value=&quot;Slide 10 - &amp;quot;Thứ 6 ngày 08 tháng 12 năm 2017 Chủ đề 6: NGÀY HỘI QUÊ EM (Tiết 1)&amp;quot;&quot;/&gt;&lt;property id=&quot;20307&quot; value=&quot;274&quot;/&gt;&lt;/object&gt;&lt;object type=&quot;3&quot; unique_id=&quot;14256&quot;&gt;&lt;property id=&quot;20148&quot; value=&quot;5&quot;/&gt;&lt;property id=&quot;20300&quot; value=&quot;Slide 11 - &amp;quot;Thứ 6 ngày 08 tháng 12 năm 2017 Chủ đề 6: NGÀY HỘI QUÊ EM (Tiết 1)&amp;quot;&quot;/&gt;&lt;property id=&quot;20307&quot; value=&quot;258&quot;/&gt;&lt;/object&gt;&lt;object type=&quot;3&quot; unique_id=&quot;14257&quot;&gt;&lt;property id=&quot;20148&quot; value=&quot;5&quot;/&gt;&lt;property id=&quot;20300&quot; value=&quot;Slide 12 - &amp;quot;Thứ 6 ngày 08 tháng 12 năm 2017 Chủ đề 6: NGÀY HỘI QUÊ EM (Tiết 1)&amp;quot;&quot;/&gt;&lt;property id=&quot;20307&quot; value=&quot;277&quot;/&gt;&lt;/object&gt;&lt;object type=&quot;3&quot; unique_id=&quot;14258&quot;&gt;&lt;property id=&quot;20148&quot; value=&quot;5&quot;/&gt;&lt;property id=&quot;20300&quot; value=&quot;Slide 13 - &amp;quot;Thứ 6 ngày 08 tháng 12 năm 2017 Chủ đề 6: NGÀY HỘI QUÊ EM (Tiết 1)&amp;quot;&quot;/&gt;&lt;property id=&quot;20307&quot; value=&quot;276&quot;/&gt;&lt;/object&gt;&lt;object type=&quot;3&quot; unique_id=&quot;14259&quot;&gt;&lt;property id=&quot;20148&quot; value=&quot;5&quot;/&gt;&lt;property id=&quot;20300&quot; value=&quot;Slide 14 - &amp;quot;Thứ 6 ngày 08 tháng 12 năm 2017 Chủ đề 6: NGÀY HỘI QUÊ EM (Tiết 1)&amp;quot;&quot;/&gt;&lt;property id=&quot;20307&quot; value=&quot;259&quot;/&gt;&lt;/object&gt;&lt;object type=&quot;3&quot; unique_id=&quot;14260&quot;&gt;&lt;property id=&quot;20148&quot; value=&quot;5&quot;/&gt;&lt;property id=&quot;20300&quot; value=&quot;Slide 15&quot;/&gt;&lt;property id=&quot;20307&quot; value=&quot;260&quot;/&gt;&lt;/object&gt;&lt;object type=&quot;3&quot; unique_id=&quot;14261&quot;&gt;&lt;property id=&quot;20148&quot; value=&quot;5&quot;/&gt;&lt;property id=&quot;20300&quot; value=&quot;Slide 16&quot;/&gt;&lt;property id=&quot;20307&quot; value=&quot;265&quot;/&gt;&lt;/object&gt;&lt;/object&gt;&lt;object type=&quot;8&quot; unique_id=&quot;14279&quot;&gt;&lt;/object&gt;&lt;/object&gt;&lt;/database&gt;"/>
  <p:tag name="MMPROD_NEXTUNIQUEID" val="10010"/>
  <p:tag name="SECTOMILLISECCONVERTED" val="1"/>
  <p:tag name="ISPRING_RESOURCE_PATHS_HASH_PRESENTER" val="d36dd0e6173b5c9f3b74e75e64baf77237ea48a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422</TotalTime>
  <Words>677</Words>
  <Application>Microsoft Office PowerPoint</Application>
  <PresentationFormat>On-screen Show (4:3)</PresentationFormat>
  <Paragraphs>60</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Gill Sans MT</vt:lpstr>
      <vt:lpstr>Times New Roman</vt:lpstr>
      <vt:lpstr>Verdana</vt:lpstr>
      <vt:lpstr>Wingdings 2</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Tel:0485860589</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dell7490</cp:lastModifiedBy>
  <cp:revision>55</cp:revision>
  <dcterms:created xsi:type="dcterms:W3CDTF">2016-12-12T08:01:36Z</dcterms:created>
  <dcterms:modified xsi:type="dcterms:W3CDTF">2021-12-06T09:51:15Z</dcterms:modified>
</cp:coreProperties>
</file>