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317" r:id="rId2"/>
    <p:sldId id="344" r:id="rId3"/>
    <p:sldId id="256" r:id="rId4"/>
    <p:sldId id="318" r:id="rId5"/>
    <p:sldId id="319" r:id="rId6"/>
    <p:sldId id="320" r:id="rId7"/>
    <p:sldId id="321" r:id="rId8"/>
    <p:sldId id="342" r:id="rId9"/>
    <p:sldId id="322" r:id="rId10"/>
    <p:sldId id="343" r:id="rId11"/>
    <p:sldId id="323" r:id="rId12"/>
    <p:sldId id="325" r:id="rId13"/>
    <p:sldId id="335" r:id="rId14"/>
    <p:sldId id="333" r:id="rId15"/>
    <p:sldId id="340" r:id="rId16"/>
    <p:sldId id="338" r:id="rId17"/>
  </p:sldIdLst>
  <p:sldSz cx="12161838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-Rounded" pitchFamily="34" charset="0"/>
      <p:regular r:id="rId23"/>
    </p:embeddedFont>
    <p:embeddedFont>
      <p:font typeface="Patrick Hand SC" charset="0"/>
      <p:regular r:id="rId24"/>
    </p:embeddedFont>
    <p:embeddedFont>
      <p:font typeface="Arial Rounded MT Bold" pitchFamily="34" charset="0"/>
      <p:regular r:id="rId25"/>
    </p:embeddedFont>
    <p:embeddedFont>
      <p:font typeface="HP001 4 hàng" pitchFamily="34" charset="0"/>
      <p:regular r:id="rId26"/>
      <p:bold r:id="rId27"/>
    </p:embeddedFont>
    <p:embeddedFont>
      <p:font typeface="Patrick Hand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2B1CB4-D04B-4678-8619-EF671AA16FFD}">
  <a:tblStyle styleId="{B92B1CB4-D04B-4678-8619-EF671AA16F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>
        <p:scale>
          <a:sx n="50" d="100"/>
          <a:sy n="50" d="100"/>
        </p:scale>
        <p:origin x="-960" y="-35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315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cũ: </a:t>
            </a:r>
            <a:r>
              <a:rPr lang="en-US" smtClean="0"/>
              <a:t>GV đọc</a:t>
            </a:r>
            <a:r>
              <a:rPr lang="en-US" baseline="0" smtClean="0"/>
              <a:t> và yêu cầu HS viết một từ bất kì vào bảng 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Da: bộ</a:t>
            </a:r>
            <a:r>
              <a:rPr lang="en-US" baseline="0" smtClean="0"/>
              <a:t> phần ngoài của cơ thể</a:t>
            </a:r>
          </a:p>
          <a:p>
            <a:r>
              <a:rPr lang="en-US" baseline="0" smtClean="0"/>
              <a:t>Gia: liên quan đến gia đình, thức ăn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miền</a:t>
            </a:r>
            <a:r>
              <a:rPr lang="en-US" baseline="0" smtClean="0"/>
              <a:t> bắc nên làm a, HS miền Nam nên làm 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tổ chức hđ đố bạn cho HS tự đố nhau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nhắc HS khoảng cách giữa các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dẫn</a:t>
            </a:r>
            <a:r>
              <a:rPr lang="en-US" baseline="0" smtClean="0"/>
              <a:t> dắt: Bạn Na đang có những thắc mắc trước khi viết chính tả. Chúng mình hãy giúp Na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từ dễ lẫn: viết vào bảng con hoặc vở nháp</a:t>
            </a:r>
          </a:p>
          <a:p>
            <a:r>
              <a:rPr lang="en-US" baseline="0" smtClean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từ dễ lẫn: viết vào bảng con hoặc vở nháp</a:t>
            </a:r>
          </a:p>
          <a:p>
            <a:r>
              <a:rPr lang="en-US" baseline="0" smtClean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GVHD</a:t>
            </a:r>
            <a:r>
              <a:rPr lang="en-US" baseline="0" smtClean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GVHD</a:t>
            </a:r>
            <a:r>
              <a:rPr lang="en-US" baseline="0" smtClean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46914" y="1344717"/>
            <a:ext cx="8868007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56644" y="4319667"/>
            <a:ext cx="3648551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5095" y="500067"/>
            <a:ext cx="3828904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1840" y="-61401"/>
            <a:ext cx="12353664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2615" y="4924992"/>
            <a:ext cx="8797620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321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ubTitle" idx="1"/>
          </p:nvPr>
        </p:nvSpPr>
        <p:spPr>
          <a:xfrm>
            <a:off x="914417" y="4459700"/>
            <a:ext cx="2509377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2"/>
          </p:nvPr>
        </p:nvSpPr>
        <p:spPr>
          <a:xfrm>
            <a:off x="1005392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3"/>
          </p:nvPr>
        </p:nvSpPr>
        <p:spPr>
          <a:xfrm>
            <a:off x="8738044" y="4459700"/>
            <a:ext cx="2509377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4"/>
          </p:nvPr>
        </p:nvSpPr>
        <p:spPr>
          <a:xfrm>
            <a:off x="8829018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subTitle" idx="5"/>
          </p:nvPr>
        </p:nvSpPr>
        <p:spPr>
          <a:xfrm>
            <a:off x="3522292" y="4469700"/>
            <a:ext cx="2509377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6"/>
          </p:nvPr>
        </p:nvSpPr>
        <p:spPr>
          <a:xfrm>
            <a:off x="3613267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subTitle" idx="7"/>
          </p:nvPr>
        </p:nvSpPr>
        <p:spPr>
          <a:xfrm>
            <a:off x="6130169" y="4469700"/>
            <a:ext cx="2509377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8"/>
          </p:nvPr>
        </p:nvSpPr>
        <p:spPr>
          <a:xfrm>
            <a:off x="6221143" y="4979333"/>
            <a:ext cx="2327428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50" name="Google Shape;450;p20"/>
          <p:cNvSpPr txBox="1">
            <a:spLocks noGrp="1"/>
          </p:cNvSpPr>
          <p:nvPr>
            <p:ph type="title"/>
          </p:nvPr>
        </p:nvSpPr>
        <p:spPr>
          <a:xfrm>
            <a:off x="1293991" y="382900"/>
            <a:ext cx="9573856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0"/>
          <p:cNvGrpSpPr/>
          <p:nvPr/>
        </p:nvGrpSpPr>
        <p:grpSpPr>
          <a:xfrm>
            <a:off x="-209745" y="-61401"/>
            <a:ext cx="12122964" cy="7144743"/>
            <a:chOff x="-157699" y="-46051"/>
            <a:chExt cx="9114772" cy="5358557"/>
          </a:xfrm>
        </p:grpSpPr>
        <p:sp>
          <p:nvSpPr>
            <p:cNvPr id="452" name="Google Shape;452;p20"/>
            <p:cNvSpPr/>
            <p:nvPr/>
          </p:nvSpPr>
          <p:spPr>
            <a:xfrm rot="-636707">
              <a:off x="-109661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928575" y="49714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56513" y="2871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1364" y="21699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714203" y="243758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 rot="1358496">
              <a:off x="7991176" y="100899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456484" y="15987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0"/>
          <p:cNvGrpSpPr/>
          <p:nvPr/>
        </p:nvGrpSpPr>
        <p:grpSpPr>
          <a:xfrm rot="10402137" flipH="1">
            <a:off x="-4085450" y="-4476951"/>
            <a:ext cx="8970642" cy="9302289"/>
            <a:chOff x="-3218587" y="884526"/>
            <a:chExt cx="7453051" cy="7709473"/>
          </a:xfrm>
        </p:grpSpPr>
        <p:sp>
          <p:nvSpPr>
            <p:cNvPr id="464" name="Google Shape;464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20"/>
          <p:cNvGrpSpPr/>
          <p:nvPr/>
        </p:nvGrpSpPr>
        <p:grpSpPr>
          <a:xfrm rot="-10397942">
            <a:off x="7258069" y="-4843803"/>
            <a:ext cx="8970922" cy="9302580"/>
            <a:chOff x="-3218587" y="884526"/>
            <a:chExt cx="7453051" cy="7709473"/>
          </a:xfrm>
        </p:grpSpPr>
        <p:sp>
          <p:nvSpPr>
            <p:cNvPr id="472" name="Google Shape;472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068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3991" y="382900"/>
            <a:ext cx="9573856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52816" y="700285"/>
            <a:ext cx="2976099" cy="12597855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49356" y="366040"/>
            <a:ext cx="489715" cy="50995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782464" y="2946620"/>
            <a:ext cx="323827" cy="316405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0867" y="5974621"/>
            <a:ext cx="489727" cy="511119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0091" y="282876"/>
            <a:ext cx="430008" cy="419667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14956" y="6326293"/>
            <a:ext cx="430013" cy="418366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60664" y="7472142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21615" y="6777176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1948" y="3270787"/>
            <a:ext cx="323827" cy="316405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56983" y="5883076"/>
            <a:ext cx="212365" cy="20657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4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6" r:id="rId3"/>
    <p:sldLayoutId id="2147483680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381000"/>
            <a:ext cx="12572999" cy="754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8719" y="457200"/>
            <a:ext cx="5448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Đây là Ǖ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ί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ả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κ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ị,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Đây là Ǖ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ί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ả wa,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Quả wày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ι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ần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Ε−,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Quả wày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ι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ần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ε</a:t>
            </a:r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a</a:t>
            </a:r>
            <a:r>
              <a:rPr lang="en-US" sz="4000" b="1" smtClean="0">
                <a:solidFill>
                  <a:schemeClr val="accent1"/>
                </a:solidFill>
                <a:latin typeface="HP001 4 hàng" pitchFamily="34" charset="0"/>
              </a:rPr>
              <a:t>.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3479" y="3236655"/>
            <a:ext cx="5448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Đây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εΗ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Ğc cĒ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ỏ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Bé wặn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κ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ật ǇrŜ,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Ğu bà đấy ·≈,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Giã Ǉrầu 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Ό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łm wg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Ϊ</a:t>
            </a:r>
            <a:r>
              <a:rPr lang="en-US" sz="4000" b="1" smtClean="0">
                <a:solidFill>
                  <a:schemeClr val="accent1"/>
                </a:solidFill>
                <a:latin typeface="HP001 4 hàng" pitchFamily="34" charset="0"/>
              </a:rPr>
              <a:t>.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4852" y="5769114"/>
            <a:ext cx="4241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Ngu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ΐ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ğn Ngǌ Ký</a:t>
            </a:r>
          </a:p>
        </p:txBody>
      </p:sp>
    </p:spTree>
    <p:extLst>
      <p:ext uri="{BB962C8B-B14F-4D97-AF65-F5344CB8AC3E}">
        <p14:creationId xmlns:p14="http://schemas.microsoft.com/office/powerpoint/2010/main" val="23361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10576" y="457200"/>
            <a:ext cx="10972801" cy="1282780"/>
            <a:chOff x="280267" y="915918"/>
            <a:chExt cx="10972801" cy="128278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4" y="998369"/>
              <a:ext cx="102196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</a:t>
              </a:r>
              <a:r>
                <a:rPr lang="en-US" sz="3600" i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da </a:t>
              </a:r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 </a:t>
              </a:r>
              <a:r>
                <a:rPr lang="en-US" sz="3600" i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 </a:t>
              </a:r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 các tiếng sau để tạo thành từ ngữ đúng. Viết 3 từ ngữ vào vở,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3" y="2133600"/>
            <a:ext cx="911214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189538" y="3124200"/>
            <a:ext cx="1039097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09086" y="3733800"/>
            <a:ext cx="1667233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60896" y="3752850"/>
            <a:ext cx="2210823" cy="819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18707" y="3733800"/>
            <a:ext cx="20198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76319" y="29718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56568" y="553544"/>
            <a:ext cx="11553751" cy="731520"/>
            <a:chOff x="280267" y="915918"/>
            <a:chExt cx="1155375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3" y="930566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24598" y="1311675"/>
            <a:ext cx="966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Chọn từ ngữ thích hợp thay cho ô chữ nhật.</a:t>
            </a:r>
            <a:endParaRPr lang="en-US" sz="36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7" y="4902232"/>
            <a:ext cx="1752599" cy="167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2362200"/>
            <a:ext cx="872331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18519" y="4518908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Kéo cưa </a:t>
            </a:r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lừa xẻ 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  <a:p>
            <a:pPr lvl="2" algn="ctr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(lừa sẻ / lừa xẻ)</a:t>
            </a:r>
            <a:endParaRPr lang="en-US" sz="36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5634" y="4787931"/>
            <a:ext cx="1378704" cy="4140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90519" y="4518908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 </a:t>
            </a:r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sạp</a:t>
            </a:r>
          </a:p>
          <a:p>
            <a:pPr lvl="2" algn="ctr">
              <a:lnSpc>
                <a:spcPct val="150000"/>
              </a:lnSpc>
            </a:pP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(sạp / xạp)</a:t>
            </a:r>
            <a:endParaRPr lang="en-US" sz="36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8369" y="4855861"/>
            <a:ext cx="941674" cy="4140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32719" y="2590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Con đ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ường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uốn l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ượn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quanh s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ườn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núi.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6518" y="454161"/>
            <a:ext cx="11572801" cy="731520"/>
            <a:chOff x="280267" y="915918"/>
            <a:chExt cx="11572801" cy="731520"/>
          </a:xfrm>
        </p:grpSpPr>
        <p:grpSp>
          <p:nvGrpSpPr>
            <p:cNvPr id="5" name="Group 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52423" y="931337"/>
              <a:ext cx="1080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66118" y="146443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en-US" sz="36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uơn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 </a:t>
            </a:r>
            <a:r>
              <a:rPr lang="en-US" sz="36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uơng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  <a:endParaRPr lang="en-US" sz="36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319" y="2590800"/>
            <a:ext cx="1084187" cy="12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7894" y="2556322"/>
            <a:ext cx="1018625" cy="13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335" y="2309739"/>
            <a:ext cx="978061" cy="15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8919" y="44196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 h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ướng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 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mình đón mặt trời.</a:t>
            </a:r>
            <a:endParaRPr lang="en-US" sz="40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981" y="4170073"/>
            <a:ext cx="1316860" cy="13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652" y="3973358"/>
            <a:ext cx="1364867" cy="13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016" y="4564573"/>
            <a:ext cx="926023" cy="112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949041"/>
            <a:ext cx="4306829" cy="460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9323" y="3712740"/>
            <a:ext cx="4037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48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262019" y="2438400"/>
            <a:ext cx="1447800" cy="142869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262019" y="4072123"/>
            <a:ext cx="1447800" cy="14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>
            <a:spLocks/>
          </p:cNvSpPr>
          <p:nvPr/>
        </p:nvSpPr>
        <p:spPr>
          <a:xfrm>
            <a:off x="1018025" y="314915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phườn xã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2"/>
          <p:cNvSpPr txBox="1">
            <a:spLocks/>
          </p:cNvSpPr>
          <p:nvPr/>
        </p:nvSpPr>
        <p:spPr>
          <a:xfrm>
            <a:off x="1018184" y="160439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3"/>
          <p:cNvSpPr txBox="1">
            <a:spLocks/>
          </p:cNvSpPr>
          <p:nvPr/>
        </p:nvSpPr>
        <p:spPr>
          <a:xfrm>
            <a:off x="1005396" y="467315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 vai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4"/>
          <p:cNvSpPr txBox="1">
            <a:spLocks/>
          </p:cNvSpPr>
          <p:nvPr/>
        </p:nvSpPr>
        <p:spPr>
          <a:xfrm>
            <a:off x="4672179" y="162515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5"/>
          <p:cNvSpPr txBox="1">
            <a:spLocks/>
          </p:cNvSpPr>
          <p:nvPr/>
        </p:nvSpPr>
        <p:spPr>
          <a:xfrm>
            <a:off x="4651071" y="314915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viêm gia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6"/>
          <p:cNvSpPr txBox="1">
            <a:spLocks/>
          </p:cNvSpPr>
          <p:nvPr/>
        </p:nvSpPr>
        <p:spPr>
          <a:xfrm>
            <a:off x="4629963" y="467315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 sường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7"/>
          <p:cNvSpPr txBox="1">
            <a:spLocks/>
          </p:cNvSpPr>
          <p:nvPr/>
        </p:nvSpPr>
        <p:spPr>
          <a:xfrm>
            <a:off x="8351046" y="4673155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 sườn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8"/>
          <p:cNvSpPr txBox="1">
            <a:spLocks/>
          </p:cNvSpPr>
          <p:nvPr/>
        </p:nvSpPr>
        <p:spPr>
          <a:xfrm>
            <a:off x="8329779" y="3135301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vượn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9"/>
          <p:cNvSpPr txBox="1">
            <a:spLocks/>
          </p:cNvSpPr>
          <p:nvPr/>
        </p:nvSpPr>
        <p:spPr>
          <a:xfrm>
            <a:off x="8350887" y="1639010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tươn ớt</a:t>
            </a:r>
            <a:endParaRPr lang="vi-VN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540680" y="1879726"/>
            <a:ext cx="675409" cy="666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519413" y="3374929"/>
            <a:ext cx="675409" cy="66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534494" y="4898929"/>
            <a:ext cx="675409" cy="66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199675" y="1864784"/>
            <a:ext cx="675409" cy="666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0857434" y="4912783"/>
            <a:ext cx="675409" cy="666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0856753" y="3424490"/>
            <a:ext cx="675409" cy="6664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92750" y="3361074"/>
            <a:ext cx="675409" cy="666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848725" y="1850928"/>
            <a:ext cx="675409" cy="6664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58110" y="4898929"/>
            <a:ext cx="675409" cy="6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57200"/>
            <a:ext cx="5204015" cy="55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85323" y="3998921"/>
            <a:ext cx="487802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48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2679605"/>
            <a:ext cx="427355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2">
                        <a14:foregroundMark x1="44228" y1="60323" x2="42429" y2="72581"/>
                        <a14:foregroundMark x1="59820" y1="53548" x2="58021" y2="75806"/>
                        <a14:foregroundMark x1="76312" y1="52903" x2="77511" y2="60645"/>
                        <a14:foregroundMark x1="21439" y1="50000" x2="22939" y2="6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8" y="475837"/>
            <a:ext cx="6354062" cy="59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0996196" y="3567534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741894" y="5427885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11433595" y="6104084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27772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48273" y="5649468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5568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470226" y="423665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14205" y="4102900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55812" y="332167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41394" y="961101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52665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628415" y="707451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S/105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8" name="Google Shape;145;p39"/>
          <p:cNvSpPr txBox="1">
            <a:spLocks noGrp="1"/>
          </p:cNvSpPr>
          <p:nvPr>
            <p:ph type="ctrTitle"/>
          </p:nvPr>
        </p:nvSpPr>
        <p:spPr>
          <a:xfrm>
            <a:off x="1966119" y="2914367"/>
            <a:ext cx="8181353" cy="1352833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vi-VN" sz="4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123942"/>
            <a:ext cx="11729170" cy="549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47119" y="1209037"/>
            <a:ext cx="7141916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48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2119" y="456679"/>
            <a:ext cx="11553751" cy="752358"/>
            <a:chOff x="280267" y="895080"/>
            <a:chExt cx="11553751" cy="752358"/>
          </a:xfrm>
        </p:grpSpPr>
        <p:grpSp>
          <p:nvGrpSpPr>
            <p:cNvPr id="25" name="Group 2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033373" y="895080"/>
              <a:ext cx="1080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– viết: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8238" y="2871846"/>
            <a:ext cx="4288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thềm gió mát,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nặn đồ chơi.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nằm vẫy đuôi,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 xoe đôi mắt.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4493866" y="2871846"/>
            <a:ext cx="4203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quả thị,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quả na,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này phần mẹ,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này phần cha.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8100640" y="2871846"/>
            <a:ext cx="4203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chiếc cối nhỏ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nặn thật tròn,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Biếu bà đấy nhé,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Giã trầu thêm ngon.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020" y="616284"/>
            <a:ext cx="4631998" cy="2965116"/>
            <a:chOff x="1121" y="616284"/>
            <a:chExt cx="4631998" cy="2965116"/>
          </a:xfrm>
        </p:grpSpPr>
        <p:sp>
          <p:nvSpPr>
            <p:cNvPr id="11" name="Cloud Callout 10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166" y="1047750"/>
              <a:ext cx="3829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Nội dung </a:t>
              </a:r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 viết </a:t>
              </a:r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gồm có mấy </a:t>
              </a:r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khổ thơ?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73233" y="4388507"/>
            <a:ext cx="1007991" cy="21552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1729" y="899160"/>
            <a:ext cx="4288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thềm gió mát,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nặn đồ chơi.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nằm vẫy đuôi,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 xoe đôi mắt.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7811729" y="2829938"/>
            <a:ext cx="4203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quả thị,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quả na,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này phần mẹ,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này phần cha.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5652621" y="101068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36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7811729" y="4832868"/>
            <a:ext cx="4203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chiếc cối nhỏ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nặn thật tròn,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Biếu bà đấy nhé,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Giã trầu thêm ngon.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060171" y="1211173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(1)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060171" y="3171063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(2)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060171" y="5130953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(3)</a:t>
            </a:r>
            <a:endParaRPr lang="en-US" sz="3600" b="1" dirty="0">
              <a:solidFill>
                <a:srgbClr val="FF66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76519" y="2637398"/>
            <a:ext cx="0" cy="3850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976519" y="4518997"/>
            <a:ext cx="0" cy="3850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1729" y="899160"/>
            <a:ext cx="4288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thềm gió mát,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nặn đồ chơi.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nằm vẫy đuôi,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 xoe đôi mắt.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7811729" y="2829938"/>
            <a:ext cx="4203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quả thị,</a:t>
            </a:r>
          </a:p>
          <a:p>
            <a:pPr marL="44450" lvl="0" algn="just"/>
            <a:r>
              <a:rPr lang="vi-VN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quả na,</a:t>
            </a:r>
          </a:p>
          <a:p>
            <a:pPr marL="44450" lvl="0" algn="just"/>
            <a:r>
              <a:rPr lang="vi-VN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này phần mẹ,</a:t>
            </a:r>
          </a:p>
          <a:p>
            <a:pPr marL="44450" lvl="0" algn="just"/>
            <a:r>
              <a:rPr lang="vi-VN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này phần cha.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5652621" y="101068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36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7811729" y="4832868"/>
            <a:ext cx="4203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chiếc cối nhỏ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nặn thật tròn,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Biếu bà đấy nhé,</a:t>
            </a:r>
          </a:p>
          <a:p>
            <a:pPr marL="44450" lvl="0" algn="just"/>
            <a:r>
              <a: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Giã trầu thêm ngon.</a:t>
            </a:r>
            <a:endParaRPr lang="vi-VN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48528" y="4648200"/>
            <a:ext cx="1007991" cy="215522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54518" y="616284"/>
            <a:ext cx="4631998" cy="2965116"/>
            <a:chOff x="1121" y="616284"/>
            <a:chExt cx="4631998" cy="2965116"/>
          </a:xfrm>
        </p:grpSpPr>
        <p:sp>
          <p:nvSpPr>
            <p:cNvPr id="34" name="Cloud Callout 33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1244"/>
                <a:gd name="adj2" fmla="val 84986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3166" y="1267361"/>
              <a:ext cx="38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 nào dễ viết lẫn trong bài?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036603" y="868680"/>
            <a:ext cx="1419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448773" y="137160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74338" y="1776621"/>
            <a:ext cx="602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448773" y="2214444"/>
            <a:ext cx="1290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704313" y="5725811"/>
            <a:ext cx="662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27452" y="6572550"/>
            <a:ext cx="662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061576" y="6587790"/>
            <a:ext cx="728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37369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93511"/>
              </p:ext>
            </p:extLst>
          </p:nvPr>
        </p:nvGraphicFramePr>
        <p:xfrm>
          <a:off x="1185069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9636" y="1657886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 </a:t>
            </a:r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đồ </a:t>
            </a:r>
            <a:r>
              <a:rPr lang="el-GR" sz="8800">
                <a:solidFill>
                  <a:schemeClr val="accent1"/>
                </a:solidFill>
                <a:latin typeface="HP001 4 hàng" pitchFamily="34" charset="0"/>
              </a:rPr>
              <a:t>εΠ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23269" y="3486686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chemeClr val="accent1"/>
                </a:solidFill>
                <a:latin typeface="HP001 4 hàng" pitchFamily="34" charset="0"/>
              </a:rPr>
              <a:t>gió </a:t>
            </a:r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ját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279803" y="2637576"/>
            <a:ext cx="832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5279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wặn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104029" y="2631519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85" y="4484370"/>
            <a:ext cx="746834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2008" y="4455795"/>
            <a:ext cx="510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4319" y="34912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vẫy đuċ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75279" y="4440555"/>
            <a:ext cx="510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84248" y="4478655"/>
            <a:ext cx="510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57519" y="4463415"/>
            <a:ext cx="929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37369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56319"/>
              </p:ext>
            </p:extLst>
          </p:nvPr>
        </p:nvGraphicFramePr>
        <p:xfrm>
          <a:off x="1185069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118519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chemeClr val="accent1"/>
                </a:solidFill>
                <a:latin typeface="HP001 4 hàng" pitchFamily="34" charset="0"/>
              </a:rPr>
              <a:t>ǇrŜ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1839" y="3482162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trầu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99745" y="4460796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1904" y="2608334"/>
            <a:ext cx="617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0119" y="2658362"/>
            <a:ext cx="617218" cy="8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71519" y="3436442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chemeClr val="accent1"/>
                </a:solidFill>
                <a:latin typeface="HP001 4 hàng" pitchFamily="34" charset="0"/>
              </a:rPr>
              <a:t> </a:t>
            </a:r>
            <a:r>
              <a:rPr lang="en-US" sz="8800" smtClean="0">
                <a:solidFill>
                  <a:schemeClr val="accent1"/>
                </a:solidFill>
                <a:latin typeface="HP001 4 hàng" pitchFamily="34" charset="0"/>
              </a:rPr>
              <a:t>wg</a:t>
            </a:r>
            <a:r>
              <a:rPr lang="el-GR" sz="8800">
                <a:solidFill>
                  <a:schemeClr val="accent1"/>
                </a:solidFill>
                <a:latin typeface="HP001 4 hàng" pitchFamily="34" charset="0"/>
              </a:rPr>
              <a:t>Ϊ </a:t>
            </a:r>
            <a:endParaRPr lang="en-US" sz="8800">
              <a:solidFill>
                <a:schemeClr val="accent1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152757" y="4441032"/>
            <a:ext cx="716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88675" y="375867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chemeClr val="accent1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smtClean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smtClean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 Thứ 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… 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w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gày 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… </a:t>
            </a:r>
            <a:r>
              <a:rPr lang="en-US" sz="3800" b="1" smtClean="0">
                <a:solidFill>
                  <a:schemeClr val="accent1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háng … </a:t>
            </a:r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w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ăm </a:t>
            </a:r>
            <a:r>
              <a:rPr lang="en-US" altLang="en-US" sz="3800" b="1" smtClean="0">
                <a:solidFill>
                  <a:schemeClr val="accent1"/>
                </a:solidFill>
                <a:latin typeface="HP001 4 hàng" pitchFamily="34" charset="0"/>
              </a:rPr>
              <a:t>2021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08377" y="1242461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Ğng V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chemeClr val="accent1"/>
                </a:solidFill>
                <a:latin typeface="HP001 4 hàng" pitchFamily="34" charset="0"/>
              </a:rPr>
              <a:t>İ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Ι 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065247" y="194734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chemeClr val="accent1"/>
                </a:solidFill>
                <a:latin typeface="HP001 4 hàng" pitchFamily="34" charset="0"/>
              </a:rPr>
              <a:t>Nặn đồ </a:t>
            </a:r>
            <a:r>
              <a:rPr lang="el-GR" altLang="en-US" sz="3800" b="1">
                <a:solidFill>
                  <a:schemeClr val="accent1"/>
                </a:solidFill>
                <a:latin typeface="HP001 4 hàng" pitchFamily="34" charset="0"/>
              </a:rPr>
              <a:t>εΠ</a:t>
            </a:r>
            <a:endParaRPr lang="en-US" altLang="en-US" sz="3800" b="1" dirty="0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8719" y="2819400"/>
            <a:ext cx="5448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Bên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Όϛm gió ját,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Bé wặn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đồ </a:t>
            </a:r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εΠ. 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Mèo wằm vẫy đuċ, </a:t>
            </a:r>
          </a:p>
          <a:p>
            <a:pPr algn="just"/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TǟŜ xφψ </a:t>
            </a:r>
            <a:r>
              <a:rPr lang="vi-VN" sz="4000" b="1">
                <a:solidFill>
                  <a:schemeClr val="accent1"/>
                </a:solidFill>
                <a:latin typeface="HP001 4 hàng" pitchFamily="34" charset="0"/>
              </a:rPr>
              <a:t>đċ </a:t>
            </a:r>
            <a:r>
              <a:rPr lang="vi-VN" sz="4000" b="1" smtClean="0">
                <a:solidFill>
                  <a:schemeClr val="accent1"/>
                </a:solidFill>
                <a:latin typeface="HP001 4 hàng" pitchFamily="34" charset="0"/>
              </a:rPr>
              <a:t>jắt.</a:t>
            </a:r>
            <a:endParaRPr lang="vi-VN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519" y="1943874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accent1"/>
                </a:solidFill>
                <a:latin typeface="HP001 4 hàng" pitchFamily="34" charset="0"/>
              </a:rPr>
              <a:t> N</a:t>
            </a:r>
            <a:r>
              <a:rPr lang="el-GR" sz="4000" b="1">
                <a:solidFill>
                  <a:schemeClr val="accent1"/>
                </a:solidFill>
                <a:latin typeface="HP001 4 hàng" pitchFamily="34" charset="0"/>
              </a:rPr>
              <a:t>Ή; - νμ</a:t>
            </a:r>
            <a:r>
              <a:rPr lang="en-US" sz="4000" b="1" smtClean="0">
                <a:solidFill>
                  <a:schemeClr val="accent1"/>
                </a:solidFill>
                <a:latin typeface="HP001 4 hàng" pitchFamily="34" charset="0"/>
              </a:rPr>
              <a:t>Ğt:</a:t>
            </a:r>
            <a:endParaRPr lang="en-US" sz="4000" b="1">
              <a:solidFill>
                <a:schemeClr val="accent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723</Words>
  <Application>Microsoft Office PowerPoint</Application>
  <PresentationFormat>Custom</PresentationFormat>
  <Paragraphs>132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Arial-Rounded</vt:lpstr>
      <vt:lpstr>Patrick Hand SC</vt:lpstr>
      <vt:lpstr>Ubuntu</vt:lpstr>
      <vt:lpstr>Arial Rounded MT Bold</vt:lpstr>
      <vt:lpstr>Gochi Hand</vt:lpstr>
      <vt:lpstr>HP001 4 hàng</vt:lpstr>
      <vt:lpstr>Patrick Hand</vt:lpstr>
      <vt:lpstr>English Language Grammar Rules by Slidesgo</vt:lpstr>
      <vt:lpstr>PowerPoint Presentation</vt:lpstr>
      <vt:lpstr>PowerPoint Presentation</vt:lpstr>
      <vt:lpstr>Nghe – viết: Nặn đồ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PC</dc:creator>
  <cp:lastModifiedBy>PC</cp:lastModifiedBy>
  <cp:revision>76</cp:revision>
  <dcterms:modified xsi:type="dcterms:W3CDTF">2021-10-23T20:39:49Z</dcterms:modified>
</cp:coreProperties>
</file>