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2"/>
  </p:notesMasterIdLst>
  <p:sldIdLst>
    <p:sldId id="310" r:id="rId2"/>
    <p:sldId id="333" r:id="rId3"/>
    <p:sldId id="319" r:id="rId4"/>
    <p:sldId id="366" r:id="rId5"/>
    <p:sldId id="367" r:id="rId6"/>
    <p:sldId id="368" r:id="rId7"/>
    <p:sldId id="334" r:id="rId8"/>
    <p:sldId id="341" r:id="rId9"/>
    <p:sldId id="259" r:id="rId10"/>
    <p:sldId id="288" r:id="rId11"/>
  </p:sldIdLst>
  <p:sldSz cx="12161838" cy="6858000"/>
  <p:notesSz cx="6858000" cy="9144000"/>
  <p:embeddedFontLst>
    <p:embeddedFont>
      <p:font typeface="Arial Rounded MT Bold" panose="020F0704030504030204" pitchFamily="34" charset="0"/>
      <p:regular r:id="rId13"/>
    </p:embeddedFont>
    <p:embeddedFont>
      <p:font typeface="Arial-Rounded" panose="020B0500000000000000" pitchFamily="34" charset="0"/>
      <p:regular r:id="rId14"/>
    </p:embeddedFont>
    <p:embeddedFont>
      <p:font typeface="Chewy" panose="02000000000000000000" pitchFamily="2" charset="0"/>
      <p:regular r:id="rId15"/>
    </p:embeddedFont>
    <p:embeddedFont>
      <p:font typeface="Comfortaa" panose="020B0604020202020204" charset="0"/>
      <p:regular r:id="rId16"/>
      <p:bold r:id="rId17"/>
    </p:embeddedFont>
    <p:embeddedFont>
      <p:font typeface="Delius Unicase"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5C2F"/>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22" autoAdjust="0"/>
  </p:normalViewPr>
  <p:slideViewPr>
    <p:cSldViewPr>
      <p:cViewPr varScale="1">
        <p:scale>
          <a:sx n="63" d="100"/>
          <a:sy n="63" d="100"/>
        </p:scale>
        <p:origin x="1002"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34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Rất mong nhận được phản hồi và góp ý từ Quý Thầy Cô để bộ giáo án ppt được hoàn thiện hơn.</a:t>
            </a:r>
          </a:p>
          <a:p>
            <a:r>
              <a:rPr lang="en-US" sz="1100" b="1">
                <a:latin typeface="Arial" pitchFamily="34" charset="0"/>
                <a:cs typeface="Arial" pitchFamily="34" charset="0"/>
              </a:rPr>
              <a:t>Mọi thông tin phản hồi mong được QTC gửi về:</a:t>
            </a: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24597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Nguồn: https://www.thiennhien.org/bao-ve-ho</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Hoặc sử dụng sách HS đã chuẩn bị</a:t>
            </a:r>
          </a:p>
        </p:txBody>
      </p:sp>
    </p:spTree>
    <p:extLst>
      <p:ext uri="{BB962C8B-B14F-4D97-AF65-F5344CB8AC3E}">
        <p14:creationId xmlns:p14="http://schemas.microsoft.com/office/powerpoint/2010/main" val="223261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209691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387140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7</a:t>
            </a:fld>
            <a:endParaRPr lang="en-US"/>
          </a:p>
        </p:txBody>
      </p:sp>
    </p:spTree>
    <p:extLst>
      <p:ext uri="{BB962C8B-B14F-4D97-AF65-F5344CB8AC3E}">
        <p14:creationId xmlns:p14="http://schemas.microsoft.com/office/powerpoint/2010/main" val="411606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0778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a:latin typeface="Arial" pitchFamily="34" charset="0"/>
                <a:cs typeface="Arial" pitchFamily="34" charset="0"/>
              </a:rPr>
              <a:t>Rất mong nhận được phản hồi và góp ý từ Quý Thầy Cô để bộ giáo án ppt được hoàn thiện hơn.</a:t>
            </a:r>
          </a:p>
          <a:p>
            <a:r>
              <a:rPr lang="en-US" sz="1100" b="1">
                <a:latin typeface="Arial" pitchFamily="34" charset="0"/>
                <a:cs typeface="Arial" pitchFamily="34" charset="0"/>
              </a:rPr>
              <a:t>Mọi thông tin phản hồi mong được QTC gửi về:</a:t>
            </a: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latin typeface="Arial" pitchFamily="34" charset="0"/>
                <a:cs typeface="Arial" pitchFamily="34" charset="0"/>
              </a:rPr>
              <a:t>Rất mong nhận được phản hồi và góp ý từ Quý Thầy Cô để bộ giáo án ppt được hoàn thiện hơn.</a:t>
            </a:r>
          </a:p>
          <a:p>
            <a:r>
              <a:rPr lang="en-US" sz="1600" b="1">
                <a:latin typeface="Arial" pitchFamily="34" charset="0"/>
                <a:cs typeface="Arial" pitchFamily="34" charset="0"/>
              </a:rPr>
              <a:t>Mọi thông tin phản hồi mong được QTC gửi về:</a:t>
            </a:r>
          </a:p>
          <a:p>
            <a:r>
              <a:rPr lang="en-US" sz="1600" b="1">
                <a:latin typeface="Arial" pitchFamily="34" charset="0"/>
                <a:cs typeface="Arial" pitchFamily="34" charset="0"/>
              </a:rPr>
              <a:t>+ Zalo: 0916.604.268</a:t>
            </a:r>
          </a:p>
          <a:p>
            <a:r>
              <a:rPr lang="en-US" sz="1600" b="1">
                <a:latin typeface="Arial" pitchFamily="34" charset="0"/>
                <a:cs typeface="Arial" pitchFamily="34" charset="0"/>
              </a:rPr>
              <a:t>+ Facebook cá nhân: </a:t>
            </a:r>
            <a:r>
              <a:rPr lang="en-US" sz="1600">
                <a:hlinkClick r:id="rId3"/>
              </a:rPr>
              <a:t>https://www.facebook.com/nhilinh.phan/</a:t>
            </a:r>
            <a:endParaRPr lang="en-US" sz="1600"/>
          </a:p>
          <a:p>
            <a:r>
              <a:rPr lang="en-US" sz="1600" b="1">
                <a:latin typeface="Arial" pitchFamily="34" charset="0"/>
                <a:cs typeface="Arial" pitchFamily="34" charset="0"/>
              </a:rPr>
              <a:t>+ Nhóm chia sẻ tài liệu: </a:t>
            </a:r>
            <a:r>
              <a:rPr lang="en-US" sz="1600">
                <a:hlinkClick r:id="rId4"/>
              </a:rPr>
              <a:t>https://www.facebook.com/groups/443096903751589</a:t>
            </a:r>
            <a:endParaRPr lang="en-US" sz="1600" b="1">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E602FCF-448E-419E-82E4-12DAE3C8EF89}" type="slidenum">
              <a:rPr lang="en-US" smtClean="0"/>
              <a:t>10</a:t>
            </a:fld>
            <a:endParaRPr lang="en-US"/>
          </a:p>
        </p:txBody>
      </p:sp>
    </p:spTree>
    <p:extLst>
      <p:ext uri="{BB962C8B-B14F-4D97-AF65-F5344CB8AC3E}">
        <p14:creationId xmlns:p14="http://schemas.microsoft.com/office/powerpoint/2010/main" val="404033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8994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7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facebook.com/groups/443096903751589" TargetMode="External"/><Relationship Id="rId4" Type="http://schemas.openxmlformats.org/officeDocument/2006/relationships/hyperlink" Target="https://www.facebook.com/nhilinh.phan/"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7634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4219" y="388541"/>
            <a:ext cx="9273401" cy="25083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157"/>
          <a:stretch/>
        </p:blipFill>
        <p:spPr>
          <a:xfrm>
            <a:off x="2508380" y="540564"/>
            <a:ext cx="2109319" cy="2020545"/>
          </a:xfrm>
          <a:prstGeom prst="rect">
            <a:avLst/>
          </a:prstGeom>
        </p:spPr>
      </p:pic>
      <p:sp>
        <p:nvSpPr>
          <p:cNvPr id="3" name="TextBox 2"/>
          <p:cNvSpPr txBox="1"/>
          <p:nvPr/>
        </p:nvSpPr>
        <p:spPr>
          <a:xfrm>
            <a:off x="1444219" y="3429001"/>
            <a:ext cx="9273401" cy="2241383"/>
          </a:xfrm>
          <a:prstGeom prst="rect">
            <a:avLst/>
          </a:prstGeom>
          <a:solidFill>
            <a:srgbClr val="D8F4E3"/>
          </a:solidFill>
        </p:spPr>
        <p:txBody>
          <a:bodyPr wrap="square" rtlCol="0">
            <a:spAutoFit/>
          </a:bodyPr>
          <a:lstStyle/>
          <a:p>
            <a:r>
              <a:rPr lang="en-US" sz="1995" b="1">
                <a:latin typeface="Arial" pitchFamily="34" charset="0"/>
                <a:cs typeface="Arial" pitchFamily="34" charset="0"/>
              </a:rPr>
              <a:t>Thân chào Quý Thầy Cô!</a:t>
            </a:r>
          </a:p>
          <a:p>
            <a:r>
              <a:rPr lang="en-US" sz="1995" b="1">
                <a:latin typeface="Arial" pitchFamily="34" charset="0"/>
                <a:cs typeface="Arial" pitchFamily="34" charset="0"/>
              </a:rPr>
              <a:t>Rất mong nhận được phản hồi và góp ý từ Quý Thầy Cô để bộ giáo án ppt được hoàn thiện hơn.</a:t>
            </a:r>
          </a:p>
          <a:p>
            <a:r>
              <a:rPr lang="en-US" sz="1995" b="1">
                <a:latin typeface="Arial" pitchFamily="34" charset="0"/>
                <a:cs typeface="Arial" pitchFamily="34" charset="0"/>
              </a:rPr>
              <a:t>Mọi thông tin phản hồi mong được QTC gửi về:</a:t>
            </a:r>
          </a:p>
          <a:p>
            <a:r>
              <a:rPr lang="en-US" sz="1995" b="1">
                <a:latin typeface="Arial" pitchFamily="34" charset="0"/>
                <a:cs typeface="Arial" pitchFamily="34" charset="0"/>
              </a:rPr>
              <a:t>+ Zalo: 0916.604.268</a:t>
            </a:r>
          </a:p>
          <a:p>
            <a:r>
              <a:rPr lang="en-US" sz="1995" b="1">
                <a:latin typeface="Arial" pitchFamily="34" charset="0"/>
                <a:cs typeface="Arial" pitchFamily="34" charset="0"/>
              </a:rPr>
              <a:t>+ Facebook cá nhân: </a:t>
            </a:r>
            <a:r>
              <a:rPr lang="en-US" sz="1995">
                <a:hlinkClick r:id="rId4"/>
              </a:rPr>
              <a:t>https://www.facebook.com/nhilinh.phan/</a:t>
            </a:r>
            <a:endParaRPr lang="en-US" sz="1995"/>
          </a:p>
          <a:p>
            <a:r>
              <a:rPr lang="en-US" sz="1995" b="1">
                <a:latin typeface="Arial" pitchFamily="34" charset="0"/>
                <a:cs typeface="Arial" pitchFamily="34" charset="0"/>
              </a:rPr>
              <a:t>+ Nhóm chia sẻ tài liệu: </a:t>
            </a:r>
            <a:r>
              <a:rPr lang="en-US" sz="1995">
                <a:hlinkClick r:id="rId5"/>
              </a:rPr>
              <a:t>https://www.facebook.com/groups/443096903751589</a:t>
            </a:r>
            <a:endParaRPr lang="en-US" sz="1995" b="1">
              <a:latin typeface="Arial" pitchFamily="34" charset="0"/>
              <a:cs typeface="Arial" pitchFamily="34" charset="0"/>
            </a:endParaRPr>
          </a:p>
        </p:txBody>
      </p:sp>
      <p:sp>
        <p:nvSpPr>
          <p:cNvPr id="4" name="TextBox 3"/>
          <p:cNvSpPr txBox="1"/>
          <p:nvPr/>
        </p:nvSpPr>
        <p:spPr>
          <a:xfrm>
            <a:off x="4788724" y="1254837"/>
            <a:ext cx="5092769" cy="1320361"/>
          </a:xfrm>
          <a:prstGeom prst="rect">
            <a:avLst/>
          </a:prstGeom>
          <a:noFill/>
        </p:spPr>
        <p:txBody>
          <a:bodyPr wrap="square" rtlCol="0">
            <a:spAutoFit/>
          </a:bodyPr>
          <a:lstStyle/>
          <a:p>
            <a:r>
              <a:rPr lang="en-US" sz="1995">
                <a:solidFill>
                  <a:srgbClr val="0070C0"/>
                </a:solidFill>
                <a:latin typeface="Arial" pitchFamily="34" charset="0"/>
                <a:cs typeface="Arial" pitchFamily="34" charset="0"/>
              </a:rPr>
              <a:t>Người soạn	: Phan Thị Linh</a:t>
            </a:r>
          </a:p>
          <a:p>
            <a:r>
              <a:rPr lang="en-US" sz="1995">
                <a:solidFill>
                  <a:srgbClr val="0070C0"/>
                </a:solidFill>
                <a:latin typeface="Arial" pitchFamily="34" charset="0"/>
                <a:cs typeface="Arial" pitchFamily="34" charset="0"/>
              </a:rPr>
              <a:t>Năm sinh		: 1990</a:t>
            </a:r>
          </a:p>
          <a:p>
            <a:r>
              <a:rPr lang="en-US" sz="1995">
                <a:solidFill>
                  <a:srgbClr val="0070C0"/>
                </a:solidFill>
                <a:latin typeface="Arial" pitchFamily="34" charset="0"/>
                <a:cs typeface="Arial" pitchFamily="34" charset="0"/>
              </a:rPr>
              <a:t>Đơn vị công tác	: </a:t>
            </a:r>
          </a:p>
          <a:p>
            <a:r>
              <a:rPr lang="en-US" sz="1995">
                <a:solidFill>
                  <a:srgbClr val="0070C0"/>
                </a:solidFill>
                <a:latin typeface="Arial" pitchFamily="34" charset="0"/>
                <a:cs typeface="Arial" pitchFamily="34" charset="0"/>
              </a:rPr>
              <a:t>LH		: 0916.604.268</a:t>
            </a:r>
          </a:p>
        </p:txBody>
      </p:sp>
    </p:spTree>
    <p:extLst>
      <p:ext uri="{BB962C8B-B14F-4D97-AF65-F5344CB8AC3E}">
        <p14:creationId xmlns:p14="http://schemas.microsoft.com/office/powerpoint/2010/main" val="6052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8333" b="83611" l="9000" r="87000"/>
                    </a14:imgEffect>
                  </a14:imgLayer>
                </a14:imgProps>
              </a:ext>
              <a:ext uri="{28A0092B-C50C-407E-A947-70E740481C1C}">
                <a14:useLocalDpi xmlns:a14="http://schemas.microsoft.com/office/drawing/2010/main" val="0"/>
              </a:ext>
            </a:extLst>
          </a:blip>
          <a:srcRect r="9967" b="16031"/>
          <a:stretch/>
        </p:blipFill>
        <p:spPr>
          <a:xfrm>
            <a:off x="0" y="0"/>
            <a:ext cx="3490194" cy="3524250"/>
          </a:xfrm>
          <a:prstGeom prst="rect">
            <a:avLst/>
          </a:prstGeom>
        </p:spPr>
      </p:pic>
      <p:sp>
        <p:nvSpPr>
          <p:cNvPr id="3" name="TextBox 2"/>
          <p:cNvSpPr txBox="1"/>
          <p:nvPr/>
        </p:nvSpPr>
        <p:spPr>
          <a:xfrm>
            <a:off x="3140224" y="2171700"/>
            <a:ext cx="7699330" cy="3093080"/>
          </a:xfrm>
          <a:prstGeom prst="rect">
            <a:avLst/>
          </a:prstGeom>
          <a:noFill/>
        </p:spPr>
        <p:txBody>
          <a:bodyPr wrap="square" lIns="45647" tIns="22823" rIns="45647" bIns="22823" rtlCol="0">
            <a:spAutoFit/>
          </a:bodyPr>
          <a:lstStyle/>
          <a:p>
            <a:pPr algn="ctr"/>
            <a:r>
              <a:rPr lang="en-US" sz="9900">
                <a:solidFill>
                  <a:srgbClr val="0070C0"/>
                </a:solidFill>
                <a:latin typeface="Arial" panose="020B0604020202020204" pitchFamily="34" charset="0"/>
                <a:ea typeface="Arial-Rounded" pitchFamily="34" charset="0"/>
                <a:cs typeface="Arial" panose="020B0604020202020204" pitchFamily="34" charset="0"/>
              </a:rPr>
              <a:t>Khởi động:</a:t>
            </a:r>
            <a:endParaRPr lang="en-US" sz="3300">
              <a:solidFill>
                <a:srgbClr val="0070C0"/>
              </a:solidFill>
              <a:latin typeface="Arial" panose="020B0604020202020204" pitchFamily="34" charset="0"/>
              <a:ea typeface="Arial-Rounded" pitchFamily="34" charset="0"/>
              <a:cs typeface="Arial" panose="020B0604020202020204" pitchFamily="34" charset="0"/>
            </a:endParaRPr>
          </a:p>
          <a:p>
            <a:pPr algn="ctr"/>
            <a:r>
              <a:rPr lang="en-US" sz="3300">
                <a:solidFill>
                  <a:srgbClr val="0070C0"/>
                </a:solidFill>
                <a:latin typeface="Arial" panose="020B0604020202020204" pitchFamily="34" charset="0"/>
                <a:ea typeface="Arial-Rounded" pitchFamily="34" charset="0"/>
                <a:cs typeface="Arial" panose="020B0604020202020204" pitchFamily="34" charset="0"/>
              </a:rPr>
              <a:t>Thi đua các tổ xem tổ nào sưu tầm được nhiều sách, báo, bài thơ, câu chuyện… theo chủ đề thầy cô đã dặn dò.</a:t>
            </a:r>
          </a:p>
        </p:txBody>
      </p:sp>
    </p:spTree>
    <p:extLst>
      <p:ext uri="{BB962C8B-B14F-4D97-AF65-F5344CB8AC3E}">
        <p14:creationId xmlns:p14="http://schemas.microsoft.com/office/powerpoint/2010/main" val="144899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18319" y="457200"/>
            <a:ext cx="11460441" cy="731520"/>
            <a:chOff x="294783" y="915918"/>
            <a:chExt cx="10273634"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073041"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37030" y="1001107"/>
              <a:ext cx="9631387"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Tìm đọc một cuốn sách viết về chuyện lạ đó đây.</a:t>
              </a:r>
            </a:p>
          </p:txBody>
        </p:sp>
      </p:grpSp>
      <p:pic>
        <p:nvPicPr>
          <p:cNvPr id="4" name="Picture 3">
            <a:extLst>
              <a:ext uri="{FF2B5EF4-FFF2-40B4-BE49-F238E27FC236}">
                <a16:creationId xmlns:a16="http://schemas.microsoft.com/office/drawing/2014/main" id="{69695B13-D499-4655-9743-AA6EE3CD5DA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927891" y="1981200"/>
            <a:ext cx="6306055" cy="3447915"/>
          </a:xfrm>
          <a:prstGeom prst="rect">
            <a:avLst/>
          </a:prstGeom>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 Thức Thế Giới – 100 Chuyện Kỳ Lạ Về Các Nước Trên Thế Giới">
            <a:extLst>
              <a:ext uri="{FF2B5EF4-FFF2-40B4-BE49-F238E27FC236}">
                <a16:creationId xmlns:a16="http://schemas.microsoft.com/office/drawing/2014/main" id="{2EBE412D-CAC5-49AA-8EC9-F7921195C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919" y="132907"/>
            <a:ext cx="4724400" cy="6592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9D1539-BF6C-4299-9B80-E6A24D13EA51}"/>
              </a:ext>
            </a:extLst>
          </p:cNvPr>
          <p:cNvSpPr txBox="1"/>
          <p:nvPr/>
        </p:nvSpPr>
        <p:spPr>
          <a:xfrm>
            <a:off x="365919" y="381000"/>
            <a:ext cx="6629400" cy="5693866"/>
          </a:xfrm>
          <a:prstGeom prst="rect">
            <a:avLst/>
          </a:prstGeom>
          <a:noFill/>
        </p:spPr>
        <p:txBody>
          <a:bodyPr wrap="square">
            <a:spAutoFit/>
          </a:bodyPr>
          <a:lstStyle/>
          <a:p>
            <a:pPr algn="just"/>
            <a:r>
              <a:rPr lang="en-US" sz="2800" b="0" i="0">
                <a:solidFill>
                  <a:srgbClr val="2C2F34"/>
                </a:solidFill>
                <a:effectLst/>
                <a:latin typeface="Arial" panose="020B0604020202020204" pitchFamily="34" charset="0"/>
              </a:rPr>
              <a:t>	</a:t>
            </a:r>
            <a:r>
              <a:rPr lang="vi-VN" sz="2800" b="0" i="0">
                <a:solidFill>
                  <a:srgbClr val="2C2F34"/>
                </a:solidFill>
                <a:effectLst/>
                <a:latin typeface="Arial" panose="020B0604020202020204" pitchFamily="34" charset="0"/>
              </a:rPr>
              <a:t>Cuốn sách này sẽ đưa các em vượt qua không gian và thời gian đến mọi nơi trên thế giới, tìm hiểu văn hóa, lịch sử, tìm hiểu các giá trị tinh hoa quý báu, thăm các danh lam thắng cảnh của các nước trên thế giới.</a:t>
            </a:r>
          </a:p>
          <a:p>
            <a:pPr algn="just"/>
            <a:r>
              <a:rPr lang="en-US" sz="2800" b="0" i="0">
                <a:solidFill>
                  <a:srgbClr val="2C2F34"/>
                </a:solidFill>
                <a:effectLst/>
                <a:latin typeface="Arial" panose="020B0604020202020204" pitchFamily="34" charset="0"/>
              </a:rPr>
              <a:t>	</a:t>
            </a:r>
            <a:r>
              <a:rPr lang="vi-VN" sz="2800" b="0" i="0">
                <a:solidFill>
                  <a:srgbClr val="2C2F34"/>
                </a:solidFill>
                <a:effectLst/>
                <a:latin typeface="Arial" panose="020B0604020202020204" pitchFamily="34" charset="0"/>
              </a:rPr>
              <a:t>Qua đó, các em sẽ được nghe những câu chuyện thú vị, tìm hiểu nhiều hiện tượng mới, phong tục tập quán kỳ lạ của các nước, giúp các em trở thành những trẻ em của thời đại mới, có tầm hiểu biết rộng, nâng cao ý thức và tinh thần học tập cho các em.</a:t>
            </a:r>
          </a:p>
        </p:txBody>
      </p:sp>
    </p:spTree>
    <p:extLst>
      <p:ext uri="{BB962C8B-B14F-4D97-AF65-F5344CB8AC3E}">
        <p14:creationId xmlns:p14="http://schemas.microsoft.com/office/powerpoint/2010/main" val="356604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las Về Các Quốc Gia">
            <a:extLst>
              <a:ext uri="{FF2B5EF4-FFF2-40B4-BE49-F238E27FC236}">
                <a16:creationId xmlns:a16="http://schemas.microsoft.com/office/drawing/2014/main" id="{E0A8D481-9866-452F-90F6-815F5BC0B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9" y="228600"/>
            <a:ext cx="4309872"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8EEBEF-715A-4100-966D-4791483070E6}"/>
              </a:ext>
            </a:extLst>
          </p:cNvPr>
          <p:cNvSpPr txBox="1"/>
          <p:nvPr/>
        </p:nvSpPr>
        <p:spPr>
          <a:xfrm>
            <a:off x="4861719" y="117693"/>
            <a:ext cx="6934200" cy="6740307"/>
          </a:xfrm>
          <a:prstGeom prst="rect">
            <a:avLst/>
          </a:prstGeom>
          <a:noFill/>
        </p:spPr>
        <p:txBody>
          <a:bodyPr wrap="square">
            <a:spAutoFit/>
          </a:bodyPr>
          <a:lstStyle/>
          <a:p>
            <a:pPr algn="just"/>
            <a:r>
              <a:rPr lang="en-US" sz="2400" b="0" i="0">
                <a:solidFill>
                  <a:srgbClr val="2C2F34"/>
                </a:solidFill>
                <a:effectLst/>
                <a:latin typeface="Arial" panose="020B0604020202020204" pitchFamily="34" charset="0"/>
              </a:rPr>
              <a:t>	</a:t>
            </a:r>
            <a:r>
              <a:rPr lang="vi-VN" sz="2400" b="0" i="0">
                <a:solidFill>
                  <a:srgbClr val="2C2F34"/>
                </a:solidFill>
                <a:effectLst/>
                <a:latin typeface="Arial" panose="020B0604020202020204" pitchFamily="34" charset="0"/>
              </a:rPr>
              <a:t>Nằm trong bộ sách Atlas Cho Trẻ Em, cuốn sách này sẽ giúp các em khám phá các quốc gia trên thế giới. Qua chuyến du hành trên những trang sách, các em sẽ được đặt chân đến nhiều vùng, miền khác nhau trên hành tinh chúng ta đề tìm hiểu về cuộc sống của các dân tộc ở đó; từ phong tục tập quán, kinh tế xã hội cho tới cảnh sắc thiên nhiên.</a:t>
            </a:r>
          </a:p>
          <a:p>
            <a:pPr algn="just"/>
            <a:r>
              <a:rPr lang="en-US" sz="2400" b="0" i="0">
                <a:solidFill>
                  <a:srgbClr val="2C2F34"/>
                </a:solidFill>
                <a:effectLst/>
                <a:latin typeface="Arial" panose="020B0604020202020204" pitchFamily="34" charset="0"/>
              </a:rPr>
              <a:t>	</a:t>
            </a:r>
            <a:r>
              <a:rPr lang="vi-VN" sz="2400" b="0" i="0">
                <a:solidFill>
                  <a:srgbClr val="2C2F34"/>
                </a:solidFill>
                <a:effectLst/>
                <a:latin typeface="Arial" panose="020B0604020202020204" pitchFamily="34" charset="0"/>
              </a:rPr>
              <a:t>Các em sẽ được đến với những nước cực kỳ đông dân như Trung Quốc nhưng cũng có lục địa không có người ở đó là châu Nam Cực. Các em sẽ được biết nơi cư ngụ của những người da trắng là ở châu Âu, Nam Phi, Tây Á, châu Mỹ và châu Đại Dương, người da đen thì cư ngụ ở châu Phi và cả châu Mỹ, còn người da vàng sinh sống chủ yếu ở châu Á và ngoài khơi Thái Bình Dương; người da đỏ châu Mỹ và người Eskimo cũng mang nguồn gốc châu Á…</a:t>
            </a:r>
          </a:p>
        </p:txBody>
      </p:sp>
    </p:spTree>
    <p:extLst>
      <p:ext uri="{BB962C8B-B14F-4D97-AF65-F5344CB8AC3E}">
        <p14:creationId xmlns:p14="http://schemas.microsoft.com/office/powerpoint/2010/main" val="41558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ám Phá Đầu Tiên Của Tớ Về – Các Nước Trên Thế Giới">
            <a:extLst>
              <a:ext uri="{FF2B5EF4-FFF2-40B4-BE49-F238E27FC236}">
                <a16:creationId xmlns:a16="http://schemas.microsoft.com/office/drawing/2014/main" id="{0F97C691-378B-47F2-BB2B-88911586F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736823"/>
            <a:ext cx="4658519" cy="5100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8E7383-95EB-4138-902D-C55C505708C6}"/>
              </a:ext>
            </a:extLst>
          </p:cNvPr>
          <p:cNvSpPr txBox="1"/>
          <p:nvPr/>
        </p:nvSpPr>
        <p:spPr>
          <a:xfrm>
            <a:off x="5623719" y="624839"/>
            <a:ext cx="6080760" cy="5324535"/>
          </a:xfrm>
          <a:prstGeom prst="rect">
            <a:avLst/>
          </a:prstGeom>
          <a:noFill/>
        </p:spPr>
        <p:txBody>
          <a:bodyPr wrap="square">
            <a:spAutoFit/>
          </a:bodyPr>
          <a:lstStyle/>
          <a:p>
            <a:pPr algn="just"/>
            <a:r>
              <a:rPr lang="vi-VN" sz="2000" b="0" i="0">
                <a:solidFill>
                  <a:srgbClr val="2C2F34"/>
                </a:solidFill>
                <a:effectLst/>
                <a:latin typeface="Arial" panose="020B0604020202020204" pitchFamily="34" charset="0"/>
              </a:rPr>
              <a:t>Khám phá đầu tiên của tớ về Các nước trên thế giới được dành tặng các độc giả nhỏ tuổi với hy vọng:</a:t>
            </a:r>
          </a:p>
          <a:p>
            <a:pPr algn="just">
              <a:buFont typeface="Arial" panose="020B0604020202020204" pitchFamily="34" charset="0"/>
              <a:buChar char="•"/>
            </a:pPr>
            <a:r>
              <a:rPr lang="vi-VN" sz="2000" b="0" i="0">
                <a:solidFill>
                  <a:srgbClr val="2C2F34"/>
                </a:solidFill>
                <a:effectLst/>
                <a:latin typeface="Arial" panose="020B0604020202020204" pitchFamily="34" charset="0"/>
              </a:rPr>
              <a:t>Đồng hành cùng các em trên con đường khám phá thế giới rộng lớn: 30 quốc gia và vùng lãnh thổ, 6 châu lục và 5 đại dương.</a:t>
            </a:r>
          </a:p>
          <a:p>
            <a:pPr algn="just">
              <a:buFont typeface="Arial" panose="020B0604020202020204" pitchFamily="34" charset="0"/>
              <a:buChar char="•"/>
            </a:pPr>
            <a:r>
              <a:rPr lang="vi-VN" sz="2000" b="0" i="0">
                <a:solidFill>
                  <a:srgbClr val="2C2F34"/>
                </a:solidFill>
                <a:effectLst/>
                <a:latin typeface="Arial" panose="020B0604020202020204" pitchFamily="34" charset="0"/>
              </a:rPr>
              <a:t>Phác họa chân thực đời sống văn hóa, tinh thần của con người trên khắp thế giới dưới nhiều góc độ: ẩm thực, âm nhạc, trang phục, thói quen sinh hoạt.</a:t>
            </a:r>
          </a:p>
          <a:p>
            <a:pPr algn="just">
              <a:buFont typeface="Arial" panose="020B0604020202020204" pitchFamily="34" charset="0"/>
              <a:buChar char="•"/>
            </a:pPr>
            <a:r>
              <a:rPr lang="vi-VN" sz="2000" b="0" i="0">
                <a:solidFill>
                  <a:srgbClr val="2C2F34"/>
                </a:solidFill>
                <a:effectLst/>
                <a:latin typeface="Arial" panose="020B0604020202020204" pitchFamily="34" charset="0"/>
              </a:rPr>
              <a:t>Cùng vui chơi, giải trí với rất nhiều câu hỏi ngắn gọn và trò chơi đơn giản nhưng không kém phần bổ ích.</a:t>
            </a:r>
          </a:p>
          <a:p>
            <a:pPr algn="just"/>
            <a:r>
              <a:rPr lang="vi-VN" sz="2000" b="0" i="0">
                <a:solidFill>
                  <a:srgbClr val="2C2F34"/>
                </a:solidFill>
                <a:effectLst/>
                <a:latin typeface="Arial" panose="020B0604020202020204" pitchFamily="34" charset="0"/>
              </a:rPr>
              <a:t>Cuốn sách sẽ là hành trang không thể thiếu cho quá trình tìm hiểu thế giới của trẻ, để các em tìm thấy niềm đam mê “vòng quanh thế giới, du ngoạn muôn nơi”, biết sẻ chia, tôn trọng và đoàn kết với bạn bè quốc tế, đồng thời học cách yêu thương mái nhà chung của tất cả chúng ta.</a:t>
            </a:r>
          </a:p>
        </p:txBody>
      </p:sp>
    </p:spTree>
    <p:extLst>
      <p:ext uri="{BB962C8B-B14F-4D97-AF65-F5344CB8AC3E}">
        <p14:creationId xmlns:p14="http://schemas.microsoft.com/office/powerpoint/2010/main" val="14837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75519" y="511942"/>
            <a:ext cx="12528392" cy="731520"/>
            <a:chOff x="294783" y="915918"/>
            <a:chExt cx="1252839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1047742" y="1044632"/>
              <a:ext cx="11775433" cy="584775"/>
            </a:xfrm>
            <a:prstGeom prst="rect">
              <a:avLst/>
            </a:prstGeom>
            <a:noFill/>
          </p:spPr>
          <p:txBody>
            <a:bodyPr wrap="square" rtlCol="0">
              <a:spAutoFit/>
            </a:bodyPr>
            <a:lstStyle/>
            <a:p>
              <a:pPr algn="just"/>
              <a:r>
                <a:rPr lang="en-US" sz="3200">
                  <a:solidFill>
                    <a:schemeClr val="tx1"/>
                  </a:solidFill>
                  <a:latin typeface="Arial" panose="020B0604020202020204" pitchFamily="34" charset="0"/>
                  <a:ea typeface="Arial-Rounded" pitchFamily="34" charset="0"/>
                  <a:cs typeface="Arial" panose="020B0604020202020204" pitchFamily="34" charset="0"/>
                </a:rPr>
                <a:t>Viết vào phiếu đọc sách trong vở bài tập.</a:t>
              </a:r>
            </a:p>
          </p:txBody>
        </p:sp>
      </p:grpSp>
      <p:pic>
        <p:nvPicPr>
          <p:cNvPr id="3" name="Picture 2">
            <a:extLst>
              <a:ext uri="{FF2B5EF4-FFF2-40B4-BE49-F238E27FC236}">
                <a16:creationId xmlns:a16="http://schemas.microsoft.com/office/drawing/2014/main" id="{72A3949E-5850-4E8A-BBEA-EF9194C5C7E1}"/>
              </a:ext>
            </a:extLst>
          </p:cNvPr>
          <p:cNvPicPr>
            <a:picLocks noChangeAspect="1"/>
          </p:cNvPicPr>
          <p:nvPr/>
        </p:nvPicPr>
        <p:blipFill>
          <a:blip r:embed="rId3"/>
          <a:stretch>
            <a:fillRect/>
          </a:stretch>
        </p:blipFill>
        <p:spPr>
          <a:xfrm>
            <a:off x="777366" y="2057400"/>
            <a:ext cx="10607105" cy="3445892"/>
          </a:xfrm>
          <a:prstGeom prst="rect">
            <a:avLst/>
          </a:prstGeom>
        </p:spPr>
      </p:pic>
    </p:spTree>
    <p:extLst>
      <p:ext uri="{BB962C8B-B14F-4D97-AF65-F5344CB8AC3E}">
        <p14:creationId xmlns:p14="http://schemas.microsoft.com/office/powerpoint/2010/main" val="3689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BB4B1-AF3B-41CE-8784-3409ED99CE4D}"/>
              </a:ext>
            </a:extLst>
          </p:cNvPr>
          <p:cNvSpPr txBox="1"/>
          <p:nvPr/>
        </p:nvSpPr>
        <p:spPr>
          <a:xfrm>
            <a:off x="745653" y="533400"/>
            <a:ext cx="10670532" cy="646331"/>
          </a:xfrm>
          <a:prstGeom prst="rect">
            <a:avLst/>
          </a:prstGeom>
          <a:noFill/>
        </p:spPr>
        <p:txBody>
          <a:bodyPr wrap="square" rtlCol="0">
            <a:spAutoFit/>
          </a:bodyPr>
          <a:lstStyle/>
          <a:p>
            <a:pPr algn="ctr"/>
            <a:r>
              <a:rPr lang="en-US" sz="3600" b="1" i="1">
                <a:solidFill>
                  <a:srgbClr val="FF0000"/>
                </a:solidFill>
                <a:latin typeface="Arial-Rounded" pitchFamily="34" charset="0"/>
                <a:ea typeface="Arial-Rounded" pitchFamily="34" charset="0"/>
                <a:cs typeface="Arial-Rounded" pitchFamily="34" charset="0"/>
              </a:rPr>
              <a:t>NHẬT KÍ ĐỌC SÁCH CỦA EM</a:t>
            </a:r>
            <a:endParaRPr lang="en-US" sz="3600" i="1">
              <a:solidFill>
                <a:srgbClr val="FF0000"/>
              </a:solidFill>
              <a:latin typeface="Arial-Rounded" pitchFamily="34" charset="0"/>
              <a:ea typeface="Arial-Rounded" pitchFamily="34" charset="0"/>
              <a:cs typeface="Arial-Rounded" pitchFamily="34" charset="0"/>
            </a:endParaRPr>
          </a:p>
        </p:txBody>
      </p:sp>
      <p:pic>
        <p:nvPicPr>
          <p:cNvPr id="5122" name="Picture 2" descr="Notebook Cartoon Vector Illustration Black White Stock Vector (Royalty  Free) 732356062">
            <a:extLst>
              <a:ext uri="{FF2B5EF4-FFF2-40B4-BE49-F238E27FC236}">
                <a16:creationId xmlns:a16="http://schemas.microsoft.com/office/drawing/2014/main" id="{34EF2433-A803-4D8F-85C6-E0A96548C6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14" b="86429" l="3226" r="98618"/>
                    </a14:imgEffect>
                  </a14:imgLayer>
                </a14:imgProps>
              </a:ext>
              <a:ext uri="{28A0092B-C50C-407E-A947-70E740481C1C}">
                <a14:useLocalDpi xmlns:a14="http://schemas.microsoft.com/office/drawing/2010/main" val="0"/>
              </a:ext>
            </a:extLst>
          </a:blip>
          <a:srcRect b="11804"/>
          <a:stretch/>
        </p:blipFill>
        <p:spPr bwMode="auto">
          <a:xfrm>
            <a:off x="3756819" y="1255931"/>
            <a:ext cx="4648200" cy="5289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20242A-5C09-4B84-B64F-EE746B7BA188}"/>
              </a:ext>
            </a:extLst>
          </p:cNvPr>
          <p:cNvPicPr>
            <a:picLocks noChangeAspect="1"/>
          </p:cNvPicPr>
          <p:nvPr/>
        </p:nvPicPr>
        <p:blipFill>
          <a:blip r:embed="rId5"/>
          <a:stretch>
            <a:fillRect/>
          </a:stretch>
        </p:blipFill>
        <p:spPr>
          <a:xfrm>
            <a:off x="5368556" y="3900758"/>
            <a:ext cx="1752601" cy="1234610"/>
          </a:xfrm>
          <a:prstGeom prst="rect">
            <a:avLst/>
          </a:prstGeom>
        </p:spPr>
      </p:pic>
      <p:pic>
        <p:nvPicPr>
          <p:cNvPr id="7" name="Picture 6">
            <a:extLst>
              <a:ext uri="{FF2B5EF4-FFF2-40B4-BE49-F238E27FC236}">
                <a16:creationId xmlns:a16="http://schemas.microsoft.com/office/drawing/2014/main" id="{AEC4C3A1-6DC0-40B5-AA10-8FD1FEB9142C}"/>
              </a:ext>
            </a:extLst>
          </p:cNvPr>
          <p:cNvPicPr>
            <a:picLocks noChangeAspect="1"/>
          </p:cNvPicPr>
          <p:nvPr/>
        </p:nvPicPr>
        <p:blipFill>
          <a:blip r:embed="rId6"/>
          <a:stretch>
            <a:fillRect/>
          </a:stretch>
        </p:blipFill>
        <p:spPr>
          <a:xfrm>
            <a:off x="4891428" y="1964930"/>
            <a:ext cx="2706859" cy="2060627"/>
          </a:xfrm>
          <a:prstGeom prst="rect">
            <a:avLst/>
          </a:prstGeom>
        </p:spPr>
      </p:pic>
      <p:pic>
        <p:nvPicPr>
          <p:cNvPr id="8" name="Picture 7">
            <a:extLst>
              <a:ext uri="{FF2B5EF4-FFF2-40B4-BE49-F238E27FC236}">
                <a16:creationId xmlns:a16="http://schemas.microsoft.com/office/drawing/2014/main" id="{5B4F9BF3-51BD-438C-890A-DDB47E36EB28}"/>
              </a:ext>
            </a:extLst>
          </p:cNvPr>
          <p:cNvPicPr>
            <a:picLocks noChangeAspect="1"/>
          </p:cNvPicPr>
          <p:nvPr/>
        </p:nvPicPr>
        <p:blipFill>
          <a:blip r:embed="rId7"/>
          <a:stretch>
            <a:fillRect/>
          </a:stretch>
        </p:blipFill>
        <p:spPr>
          <a:xfrm>
            <a:off x="4934431" y="5211568"/>
            <a:ext cx="2554445" cy="542591"/>
          </a:xfrm>
          <a:prstGeom prst="rect">
            <a:avLst/>
          </a:prstGeom>
        </p:spPr>
      </p:pic>
      <p:sp>
        <p:nvSpPr>
          <p:cNvPr id="10" name="Rectangle: Rounded Corners 9">
            <a:extLst>
              <a:ext uri="{FF2B5EF4-FFF2-40B4-BE49-F238E27FC236}">
                <a16:creationId xmlns:a16="http://schemas.microsoft.com/office/drawing/2014/main" id="{00B7725D-E2DE-4127-B972-CF5EEDEC0E67}"/>
              </a:ext>
            </a:extLst>
          </p:cNvPr>
          <p:cNvSpPr/>
          <p:nvPr/>
        </p:nvSpPr>
        <p:spPr>
          <a:xfrm>
            <a:off x="4891428" y="2057400"/>
            <a:ext cx="2706859" cy="381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29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53723" y="432956"/>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7"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cSld>
  <p:clrMapOvr>
    <a:masterClrMapping/>
  </p:clrMapOvr>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1015</Words>
  <Application>Microsoft Office PowerPoint</Application>
  <PresentationFormat>Custom</PresentationFormat>
  <Paragraphs>53</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Comfortaa</vt:lpstr>
      <vt:lpstr>Arial</vt:lpstr>
      <vt:lpstr>Arial Rounded MT Bold</vt:lpstr>
      <vt:lpstr>Arial-Rounded</vt:lpstr>
      <vt:lpstr>Delius Unicase</vt:lpstr>
      <vt:lpstr>Chewy</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Phan Thi Linh (FE FSC DN)</cp:lastModifiedBy>
  <cp:revision>116</cp:revision>
  <dcterms:modified xsi:type="dcterms:W3CDTF">2022-02-01T14:47:40Z</dcterms:modified>
</cp:coreProperties>
</file>