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71" r:id="rId5"/>
    <p:sldId id="259" r:id="rId6"/>
    <p:sldId id="260" r:id="rId7"/>
    <p:sldId id="268" r:id="rId8"/>
    <p:sldId id="272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8C8"/>
    <a:srgbClr val="ABE1FE"/>
    <a:srgbClr val="40BFB6"/>
    <a:srgbClr val="81C240"/>
    <a:srgbClr val="D4EFFC"/>
    <a:srgbClr val="EAF6E5"/>
    <a:srgbClr val="F79B8E"/>
    <a:srgbClr val="FFE4A9"/>
    <a:srgbClr val="F58D56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517987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502732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49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94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076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13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89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894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64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91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1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939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35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ADCA-9B9E-4963-A957-D2FD6D7D63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55ED-D271-4885-A6A3-3712DE2123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2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94193" y="1259838"/>
            <a:ext cx="3820598" cy="1323439"/>
            <a:chOff x="649448" y="1233713"/>
            <a:chExt cx="2916139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+mj-lt"/>
                </a:rPr>
                <a:t>26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49448" y="1233713"/>
              <a:ext cx="29161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26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01806" y="4284617"/>
            <a:ext cx="11685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CHĂM SÓC, BẢO VỆ </a:t>
            </a:r>
          </a:p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CƠ QUAN BÀI TIẾT NƯỚC TIỂU</a:t>
            </a:r>
            <a:endParaRPr lang="vi-VN" sz="60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Picture 2" descr="Happy Cute Smiling Healthy Kidney Vector Stock Vector (Royalty Free)  7138739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0"/>
          <a:stretch/>
        </p:blipFill>
        <p:spPr bwMode="auto">
          <a:xfrm>
            <a:off x="7993289" y="746217"/>
            <a:ext cx="3095625" cy="235067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19" y="1397725"/>
            <a:ext cx="1004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r>
              <a:rPr lang="en-US" sz="2800" dirty="0" smtClean="0"/>
              <a:t> </a:t>
            </a:r>
            <a:r>
              <a:rPr lang="en-US" sz="2800" dirty="0" err="1" smtClean="0"/>
              <a:t>thấy</a:t>
            </a:r>
            <a:r>
              <a:rPr lang="en-US" sz="2800" dirty="0" smtClean="0"/>
              <a:t> </a:t>
            </a:r>
            <a:r>
              <a:rPr lang="en-US" sz="2800" dirty="0" err="1" smtClean="0"/>
              <a:t>bí</a:t>
            </a:r>
            <a:r>
              <a:rPr lang="en-US" sz="2800" dirty="0" smtClean="0"/>
              <a:t> </a:t>
            </a:r>
            <a:r>
              <a:rPr lang="en-US" sz="2800" dirty="0" err="1" smtClean="0"/>
              <a:t>tiểu</a:t>
            </a:r>
            <a:r>
              <a:rPr lang="en-US" sz="2800" dirty="0" smtClean="0"/>
              <a:t> hay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tiểu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chưa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r>
              <a:rPr lang="en-US" sz="2800" dirty="0" smtClean="0"/>
              <a:t> </a:t>
            </a:r>
            <a:r>
              <a:rPr lang="en-US" sz="2800" dirty="0" err="1" smtClean="0"/>
              <a:t>thấy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vậy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098" name="Picture 2" descr="Premium Vector | Sad sick young woman with urine problem character. flat  cartoon illustration . isolated on white background. bladder problem,ache  concep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7" b="5555"/>
          <a:stretch/>
        </p:blipFill>
        <p:spPr bwMode="auto">
          <a:xfrm>
            <a:off x="1410788" y="2600325"/>
            <a:ext cx="48006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emium Vector | Sad sick young man with urine problem character. flat  cartoon illustration icon . isolated on white . bladder problem,ach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1" b="8301"/>
          <a:stretch/>
        </p:blipFill>
        <p:spPr bwMode="auto">
          <a:xfrm>
            <a:off x="5695950" y="2647950"/>
            <a:ext cx="4819650" cy="4019550"/>
          </a:xfrm>
          <a:prstGeom prst="roundRect">
            <a:avLst>
              <a:gd name="adj" fmla="val 4083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504" y="1234333"/>
            <a:ext cx="6267231" cy="543200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-143692" y="2116182"/>
            <a:ext cx="5995851" cy="295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vẽ gì? Các bạn nhỏ trong hình đang làm gì?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việc đó có giúp chăm sóc, bảo vệ cơ quan bài tiết nước tiểu không?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4796" y="112487"/>
            <a:ext cx="75438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Quan sát các hình dưới đây và nêu những việc cần làm để bảo vệ cơ quan bài tiết nước tiểu.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4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4796" y="112487"/>
            <a:ext cx="75438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Quan sát các hình dưới đây và nêu những việc cần làm để bảo vệ cơ quan bài tiết nước tiểu.</a:t>
            </a:r>
            <a:endParaRPr lang="en-US" sz="2400" dirty="0"/>
          </a:p>
        </p:txBody>
      </p:sp>
      <p:pic>
        <p:nvPicPr>
          <p:cNvPr id="2050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8" t="32095" r="7399" b="13000"/>
          <a:stretch/>
        </p:blipFill>
        <p:spPr bwMode="auto">
          <a:xfrm>
            <a:off x="2475083" y="1427116"/>
            <a:ext cx="6264795" cy="5430884"/>
          </a:xfrm>
          <a:prstGeom prst="roundRect">
            <a:avLst>
              <a:gd name="adj" fmla="val 1086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417679" y="2349500"/>
            <a:ext cx="5232400" cy="850900"/>
            <a:chOff x="800100" y="558800"/>
            <a:chExt cx="5232400" cy="850900"/>
          </a:xfrm>
        </p:grpSpPr>
        <p:sp>
          <p:nvSpPr>
            <p:cNvPr id="33" name="Rounded Rectangle 32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F58D5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Vệ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sinh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cá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nhân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sạch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sẽ</a:t>
              </a:r>
              <a:endParaRPr lang="en-US" sz="2400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7679" y="4667250"/>
            <a:ext cx="5232400" cy="850900"/>
            <a:chOff x="800100" y="558800"/>
            <a:chExt cx="5232400" cy="850900"/>
          </a:xfrm>
        </p:grpSpPr>
        <p:sp>
          <p:nvSpPr>
            <p:cNvPr id="36" name="Rounded Rectangle 35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40BFB6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Uống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đủ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nước</a:t>
              </a:r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50396" y="2349500"/>
            <a:ext cx="5232400" cy="850900"/>
            <a:chOff x="1902812" y="558800"/>
            <a:chExt cx="5232400" cy="850900"/>
          </a:xfrm>
        </p:grpSpPr>
        <p:sp>
          <p:nvSpPr>
            <p:cNvPr id="39" name="Rounded Rectangle 38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81C24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Không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ăn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mặn</a:t>
              </a:r>
              <a:endParaRPr lang="en-US" sz="24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50396" y="4667250"/>
            <a:ext cx="5232400" cy="850900"/>
            <a:chOff x="1902812" y="558800"/>
            <a:chExt cx="5232400" cy="850900"/>
          </a:xfrm>
        </p:grpSpPr>
        <p:sp>
          <p:nvSpPr>
            <p:cNvPr id="42" name="Rounded Rectangle 41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9148C8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Không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được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nhịn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tiểu</a:t>
              </a:r>
              <a:endParaRPr lang="en-US" sz="2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9383" y="313509"/>
            <a:ext cx="4663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PHIẾU ĐIỀU TRA</a:t>
            </a:r>
          </a:p>
          <a:p>
            <a:r>
              <a:rPr lang="en-US" sz="2800" dirty="0" smtClean="0">
                <a:solidFill>
                  <a:srgbClr val="FA7E26"/>
                </a:solidFill>
              </a:rPr>
              <a:t>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Nhóm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: …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42750"/>
          <a:stretch/>
        </p:blipFill>
        <p:spPr bwMode="auto">
          <a:xfrm>
            <a:off x="11840753" y="836729"/>
            <a:ext cx="8382000" cy="544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07503"/>
              </p:ext>
            </p:extLst>
          </p:nvPr>
        </p:nvGraphicFramePr>
        <p:xfrm>
          <a:off x="809894" y="2438401"/>
          <a:ext cx="10656387" cy="3403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84043">
                  <a:extLst>
                    <a:ext uri="{9D8B030D-6E8A-4147-A177-3AD203B41FA5}">
                      <a16:colId xmlns:a16="http://schemas.microsoft.com/office/drawing/2014/main" val="302034431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3103540747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3778588460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2769006021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293323894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355888441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3432572188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1106260857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4126748815"/>
                    </a:ext>
                  </a:extLst>
                </a:gridCol>
              </a:tblGrid>
              <a:tr h="1088571">
                <a:tc rowSpan="2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Uống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đủ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nước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Ăn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mặn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Nhịn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tiểu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Vệ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sinh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và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thay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đồ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lót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hằng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ngày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55373"/>
                  </a:ext>
                </a:extLst>
              </a:tr>
              <a:tr h="771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Không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Không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Không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không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36459"/>
                  </a:ext>
                </a:extLst>
              </a:tr>
              <a:tr h="7717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Bạn</a:t>
                      </a:r>
                      <a:r>
                        <a:rPr lang="en-US" sz="2000" baseline="0" dirty="0" smtClean="0"/>
                        <a:t> …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1598549"/>
                  </a:ext>
                </a:extLst>
              </a:tr>
              <a:tr h="7717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Bạn</a:t>
                      </a:r>
                      <a:r>
                        <a:rPr lang="en-US" sz="2000" baseline="0" dirty="0" smtClean="0"/>
                        <a:t> …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10676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9894" y="1843315"/>
            <a:ext cx="586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x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cột</a:t>
            </a:r>
            <a:r>
              <a:rPr lang="en-US" sz="2400" dirty="0" smtClean="0"/>
              <a:t> </a:t>
            </a:r>
            <a:r>
              <a:rPr lang="en-US" sz="2400" dirty="0" err="1" smtClean="0"/>
              <a:t>phù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27017" y="2438401"/>
            <a:ext cx="1505134" cy="1857828"/>
            <a:chOff x="627017" y="2438401"/>
            <a:chExt cx="1505134" cy="185782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09894" y="2438401"/>
              <a:ext cx="1178563" cy="18578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60996" y="2483194"/>
              <a:ext cx="10711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Thói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quen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7017" y="3238226"/>
              <a:ext cx="10711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Tên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học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sinh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7" b="9392"/>
          <a:stretch/>
        </p:blipFill>
        <p:spPr bwMode="auto">
          <a:xfrm>
            <a:off x="0" y="1828800"/>
            <a:ext cx="1219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037" y="420915"/>
            <a:ext cx="10308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thói</a:t>
            </a:r>
            <a:r>
              <a:rPr lang="en-US" sz="2800" dirty="0" smtClean="0"/>
              <a:t> </a:t>
            </a:r>
            <a:r>
              <a:rPr lang="en-US" sz="2800" dirty="0" err="1" smtClean="0"/>
              <a:t>quen</a:t>
            </a:r>
            <a:r>
              <a:rPr lang="en-US" sz="2800" dirty="0" smtClean="0"/>
              <a:t> </a:t>
            </a:r>
            <a:r>
              <a:rPr lang="en-US" sz="2800" dirty="0" err="1" smtClean="0"/>
              <a:t>tốt</a:t>
            </a:r>
            <a:r>
              <a:rPr lang="en-US" sz="2800" dirty="0" smtClean="0"/>
              <a:t>,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thói</a:t>
            </a:r>
            <a:r>
              <a:rPr lang="en-US" sz="2800" dirty="0" smtClean="0"/>
              <a:t> </a:t>
            </a:r>
            <a:r>
              <a:rPr lang="en-US" sz="2800" dirty="0" err="1" smtClean="0"/>
              <a:t>quen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tốt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tiểu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61143" y="1727200"/>
            <a:ext cx="6836228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814" y="1983468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6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214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UTM Avo</vt:lpstr>
      <vt:lpstr>UTM Cookies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36</cp:revision>
  <dcterms:created xsi:type="dcterms:W3CDTF">2021-06-02T02:35:09Z</dcterms:created>
  <dcterms:modified xsi:type="dcterms:W3CDTF">2021-08-19T13:38:49Z</dcterms:modified>
</cp:coreProperties>
</file>